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65" r:id="rId4"/>
    <p:sldId id="264" r:id="rId5"/>
    <p:sldId id="256" r:id="rId6"/>
    <p:sldId id="257" r:id="rId7"/>
    <p:sldId id="258" r:id="rId8"/>
    <p:sldId id="259" r:id="rId9"/>
    <p:sldId id="260" r:id="rId10"/>
    <p:sldId id="262" r:id="rId11"/>
    <p:sldId id="266" r:id="rId12"/>
    <p:sldId id="268" r:id="rId13"/>
    <p:sldId id="26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60"/>
  </p:normalViewPr>
  <p:slideViewPr>
    <p:cSldViewPr snapToGrid="0">
      <p:cViewPr varScale="1">
        <p:scale>
          <a:sx n="115" d="100"/>
          <a:sy n="115"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4839-6118-4F42-AC58-5483827F8548}" type="datetimeFigureOut">
              <a:rPr lang="zh-CN" altLang="en-US" smtClean="0"/>
              <a:t>2017/12/14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2F68B-8C2F-482A-BEC8-149EA363A2E1}" type="slidenum">
              <a:rPr lang="zh-CN" altLang="en-US" smtClean="0"/>
              <a:t>‹#›</a:t>
            </a:fld>
            <a:endParaRPr lang="zh-CN" altLang="en-US"/>
          </a:p>
        </p:txBody>
      </p:sp>
    </p:spTree>
    <p:extLst>
      <p:ext uri="{BB962C8B-B14F-4D97-AF65-F5344CB8AC3E}">
        <p14:creationId xmlns:p14="http://schemas.microsoft.com/office/powerpoint/2010/main" val="358592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02A13C-92B8-4B19-AAF1-9CADDA403F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55EC114-B401-4B96-94BD-51541CDFC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281CF9-4774-4977-B940-25EAA471DBC3}"/>
              </a:ext>
            </a:extLst>
          </p:cNvPr>
          <p:cNvSpPr>
            <a:spLocks noGrp="1"/>
          </p:cNvSpPr>
          <p:nvPr>
            <p:ph type="dt" sz="half" idx="10"/>
          </p:nvPr>
        </p:nvSpPr>
        <p:spPr/>
        <p:txBody>
          <a:bodyPr/>
          <a:lstStyle/>
          <a:p>
            <a:fld id="{5E097B40-9353-42A8-A634-E81E45B81CE1}" type="datetime1">
              <a:rPr lang="zh-CN" altLang="en-US" smtClean="0"/>
              <a:t>2017/12/14</a:t>
            </a:fld>
            <a:endParaRPr lang="zh-CN" altLang="en-US"/>
          </a:p>
        </p:txBody>
      </p:sp>
      <p:sp>
        <p:nvSpPr>
          <p:cNvPr id="5" name="页脚占位符 4">
            <a:extLst>
              <a:ext uri="{FF2B5EF4-FFF2-40B4-BE49-F238E27FC236}">
                <a16:creationId xmlns:a16="http://schemas.microsoft.com/office/drawing/2014/main" id="{42EF24F3-250C-4116-A3D7-D58D3C6802F4}"/>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CC6EA8C1-4F04-4252-AE4C-07D5F2578A5E}"/>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427760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B1601-3732-4DE8-982C-C41B19B272E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A8E5A97-5ABE-47F5-A917-A259AB33E6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057A26-240C-42EC-B0FD-110A4C0CFEC3}"/>
              </a:ext>
            </a:extLst>
          </p:cNvPr>
          <p:cNvSpPr>
            <a:spLocks noGrp="1"/>
          </p:cNvSpPr>
          <p:nvPr>
            <p:ph type="dt" sz="half" idx="10"/>
          </p:nvPr>
        </p:nvSpPr>
        <p:spPr/>
        <p:txBody>
          <a:bodyPr/>
          <a:lstStyle/>
          <a:p>
            <a:fld id="{374AFD15-6374-40D7-B0FA-DA22D9F90828}" type="datetime1">
              <a:rPr lang="zh-CN" altLang="en-US" smtClean="0"/>
              <a:t>2017/12/14</a:t>
            </a:fld>
            <a:endParaRPr lang="zh-CN" altLang="en-US"/>
          </a:p>
        </p:txBody>
      </p:sp>
      <p:sp>
        <p:nvSpPr>
          <p:cNvPr id="5" name="页脚占位符 4">
            <a:extLst>
              <a:ext uri="{FF2B5EF4-FFF2-40B4-BE49-F238E27FC236}">
                <a16:creationId xmlns:a16="http://schemas.microsoft.com/office/drawing/2014/main" id="{3AE82661-977F-452A-9D60-C2F20FC45EBB}"/>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5025BBC2-5E62-41DD-9849-1877A636BF47}"/>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275138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F6F01-3A35-46B3-A08E-E4E07C6ACC4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0183AB6-8661-4066-8EC1-ABD54E94FFD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C4295F-086C-4EEF-A534-43AD68D25CDA}"/>
              </a:ext>
            </a:extLst>
          </p:cNvPr>
          <p:cNvSpPr>
            <a:spLocks noGrp="1"/>
          </p:cNvSpPr>
          <p:nvPr>
            <p:ph type="dt" sz="half" idx="10"/>
          </p:nvPr>
        </p:nvSpPr>
        <p:spPr/>
        <p:txBody>
          <a:bodyPr/>
          <a:lstStyle/>
          <a:p>
            <a:fld id="{A7CF58A8-626F-42C8-849B-6F58FD0E1D3A}" type="datetime1">
              <a:rPr lang="zh-CN" altLang="en-US" smtClean="0"/>
              <a:t>2017/12/14</a:t>
            </a:fld>
            <a:endParaRPr lang="zh-CN" altLang="en-US"/>
          </a:p>
        </p:txBody>
      </p:sp>
      <p:sp>
        <p:nvSpPr>
          <p:cNvPr id="5" name="页脚占位符 4">
            <a:extLst>
              <a:ext uri="{FF2B5EF4-FFF2-40B4-BE49-F238E27FC236}">
                <a16:creationId xmlns:a16="http://schemas.microsoft.com/office/drawing/2014/main" id="{E18CDF86-486F-431F-9933-3E50B66DD3CB}"/>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D1C72D36-AA0D-4799-B44E-D58E3B522E45}"/>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3836204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4189360587"/>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1383539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extLst>
      <p:ext uri="{BB962C8B-B14F-4D97-AF65-F5344CB8AC3E}">
        <p14:creationId xmlns:p14="http://schemas.microsoft.com/office/powerpoint/2010/main" val="311035850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227744921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3756123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177077280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44716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244093427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D58C5B-B0E8-4070-9DE1-E1D2259CE94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1BE746-7DC8-4802-972D-D2805D1A8CC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8E32592-5194-49FE-9898-FBEF0F94594F}"/>
              </a:ext>
            </a:extLst>
          </p:cNvPr>
          <p:cNvSpPr>
            <a:spLocks noGrp="1"/>
          </p:cNvSpPr>
          <p:nvPr>
            <p:ph type="dt" sz="half" idx="10"/>
          </p:nvPr>
        </p:nvSpPr>
        <p:spPr/>
        <p:txBody>
          <a:bodyPr/>
          <a:lstStyle/>
          <a:p>
            <a:fld id="{53C1579A-1709-4FBE-9AC0-A597DF3FDAE6}" type="datetime1">
              <a:rPr lang="zh-CN" altLang="en-US" smtClean="0"/>
              <a:t>2017/12/14</a:t>
            </a:fld>
            <a:endParaRPr lang="zh-CN" altLang="en-US"/>
          </a:p>
        </p:txBody>
      </p:sp>
      <p:sp>
        <p:nvSpPr>
          <p:cNvPr id="5" name="页脚占位符 4">
            <a:extLst>
              <a:ext uri="{FF2B5EF4-FFF2-40B4-BE49-F238E27FC236}">
                <a16:creationId xmlns:a16="http://schemas.microsoft.com/office/drawing/2014/main" id="{54B66476-D248-4877-A193-C56728D8C664}"/>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A2CEDC65-6D3C-4746-A19E-C5A28DE542C6}"/>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66743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3226945058"/>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2385163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09048888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161542484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619565544"/>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a:t>单击此处编辑母版文本样式</a:t>
            </a:r>
          </a:p>
        </p:txBody>
      </p:sp>
    </p:spTree>
    <p:extLst>
      <p:ext uri="{BB962C8B-B14F-4D97-AF65-F5344CB8AC3E}">
        <p14:creationId xmlns:p14="http://schemas.microsoft.com/office/powerpoint/2010/main" val="1813008373"/>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85524928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noProof="1"/>
              <a:t>单击此处编辑母版标题样式</a:t>
            </a:r>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8953182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4148671576"/>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4885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9618EF-4683-4794-80BE-50F32A3E0F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84483A3-B48B-4748-98A6-7FA4FE6D2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68F173E-218E-41EE-B69B-3A179BD17106}"/>
              </a:ext>
            </a:extLst>
          </p:cNvPr>
          <p:cNvSpPr>
            <a:spLocks noGrp="1"/>
          </p:cNvSpPr>
          <p:nvPr>
            <p:ph type="dt" sz="half" idx="10"/>
          </p:nvPr>
        </p:nvSpPr>
        <p:spPr/>
        <p:txBody>
          <a:bodyPr/>
          <a:lstStyle/>
          <a:p>
            <a:fld id="{34D73A56-FF23-49E9-A93B-FDAD1945915D}" type="datetime1">
              <a:rPr lang="zh-CN" altLang="en-US" smtClean="0"/>
              <a:t>2017/12/14</a:t>
            </a:fld>
            <a:endParaRPr lang="zh-CN" altLang="en-US"/>
          </a:p>
        </p:txBody>
      </p:sp>
      <p:sp>
        <p:nvSpPr>
          <p:cNvPr id="5" name="页脚占位符 4">
            <a:extLst>
              <a:ext uri="{FF2B5EF4-FFF2-40B4-BE49-F238E27FC236}">
                <a16:creationId xmlns:a16="http://schemas.microsoft.com/office/drawing/2014/main" id="{A7B776E4-2EC6-4E8F-B897-A770CC9B0AAA}"/>
              </a:ext>
            </a:extLst>
          </p:cNvPr>
          <p:cNvSpPr>
            <a:spLocks noGrp="1"/>
          </p:cNvSpPr>
          <p:nvPr>
            <p:ph type="ftr" sz="quarter" idx="11"/>
          </p:nvPr>
        </p:nvSpPr>
        <p:spPr/>
        <p:txBody>
          <a:body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25D01EBF-A072-49DC-AF5E-8375B5DAECC8}"/>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79786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1226666569"/>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960357308"/>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01364823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1858860597"/>
      </p:ext>
    </p:extLst>
  </p:cSld>
  <p:clrMapOvr>
    <a:masterClrMapping/>
  </p:clrMapOvr>
  <p:transition>
    <p:wipe dir="r"/>
  </p:transition>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838200" y="1825625"/>
            <a:ext cx="10515600" cy="4351338"/>
          </a:xfrm>
          <a:prstGeom prst="rect">
            <a:avLst/>
          </a:prstGeom>
        </p:spPr>
        <p:txBody>
          <a:bodyPr/>
          <a:lstStyle/>
          <a:p>
            <a:pPr lvl="0"/>
            <a:endParaRPr lang="zh-CN" altLang="en-US" noProof="0"/>
          </a:p>
        </p:txBody>
      </p:sp>
    </p:spTree>
    <p:extLst>
      <p:ext uri="{BB962C8B-B14F-4D97-AF65-F5344CB8AC3E}">
        <p14:creationId xmlns:p14="http://schemas.microsoft.com/office/powerpoint/2010/main" val="3278827564"/>
      </p:ext>
    </p:extLst>
  </p:cSld>
  <p:clrMapOvr>
    <a:masterClrMapping/>
  </p:clrMapOvr>
  <p:transition>
    <p:wipe dir="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17C392-791D-4E1A-873B-3D03D39561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22C5A9-C3B7-4695-82D3-53FCC99A2B1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201A269-F63F-4367-88FF-9912609AC19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7127075-A73C-4C67-BC46-2882F004D2C1}"/>
              </a:ext>
            </a:extLst>
          </p:cNvPr>
          <p:cNvSpPr>
            <a:spLocks noGrp="1"/>
          </p:cNvSpPr>
          <p:nvPr>
            <p:ph type="dt" sz="half" idx="10"/>
          </p:nvPr>
        </p:nvSpPr>
        <p:spPr/>
        <p:txBody>
          <a:bodyPr/>
          <a:lstStyle/>
          <a:p>
            <a:fld id="{D5B1C412-C3B2-41ED-9DF7-3753B794B626}" type="datetime1">
              <a:rPr lang="zh-CN" altLang="en-US" smtClean="0"/>
              <a:t>2017/12/14</a:t>
            </a:fld>
            <a:endParaRPr lang="zh-CN" altLang="en-US"/>
          </a:p>
        </p:txBody>
      </p:sp>
      <p:sp>
        <p:nvSpPr>
          <p:cNvPr id="6" name="页脚占位符 5">
            <a:extLst>
              <a:ext uri="{FF2B5EF4-FFF2-40B4-BE49-F238E27FC236}">
                <a16:creationId xmlns:a16="http://schemas.microsoft.com/office/drawing/2014/main" id="{3D025DA4-7385-4F98-91B1-F0A4D8CF4EC9}"/>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6E7DD259-D745-4D31-A12D-D08BEEF37178}"/>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66569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BD98F-7FCF-4000-A0C1-48941F6AAC6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0C35E6-09F1-4D46-8CD4-23684CA317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8882589-E258-40B2-8A61-C7BC59CBB5C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DE7430-5693-4FF6-9FB6-46DD09716A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A0469C9-DA25-4389-B603-FC116E5B80F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AF814D3-0752-4917-9735-899113FB9DAB}"/>
              </a:ext>
            </a:extLst>
          </p:cNvPr>
          <p:cNvSpPr>
            <a:spLocks noGrp="1"/>
          </p:cNvSpPr>
          <p:nvPr>
            <p:ph type="dt" sz="half" idx="10"/>
          </p:nvPr>
        </p:nvSpPr>
        <p:spPr/>
        <p:txBody>
          <a:bodyPr/>
          <a:lstStyle/>
          <a:p>
            <a:fld id="{25D8102A-86E9-4002-8FDE-00C2099CFFFD}" type="datetime1">
              <a:rPr lang="zh-CN" altLang="en-US" smtClean="0"/>
              <a:t>2017/12/14</a:t>
            </a:fld>
            <a:endParaRPr lang="zh-CN" altLang="en-US"/>
          </a:p>
        </p:txBody>
      </p:sp>
      <p:sp>
        <p:nvSpPr>
          <p:cNvPr id="8" name="页脚占位符 7">
            <a:extLst>
              <a:ext uri="{FF2B5EF4-FFF2-40B4-BE49-F238E27FC236}">
                <a16:creationId xmlns:a16="http://schemas.microsoft.com/office/drawing/2014/main" id="{4365383A-7AA4-499B-ACB8-93FCB7140DE7}"/>
              </a:ext>
            </a:extLst>
          </p:cNvPr>
          <p:cNvSpPr>
            <a:spLocks noGrp="1"/>
          </p:cNvSpPr>
          <p:nvPr>
            <p:ph type="ftr" sz="quarter" idx="11"/>
          </p:nvPr>
        </p:nvSpPr>
        <p:spPr/>
        <p:txBody>
          <a:bodyPr/>
          <a:lstStyle/>
          <a:p>
            <a:r>
              <a:rPr lang="en-US" altLang="zh-CN"/>
              <a:t>1 </a:t>
            </a:r>
            <a:r>
              <a:rPr lang="zh-CN" altLang="en-US"/>
              <a:t>丨 融客市值管理</a:t>
            </a:r>
          </a:p>
        </p:txBody>
      </p:sp>
      <p:sp>
        <p:nvSpPr>
          <p:cNvPr id="9" name="灯片编号占位符 8">
            <a:extLst>
              <a:ext uri="{FF2B5EF4-FFF2-40B4-BE49-F238E27FC236}">
                <a16:creationId xmlns:a16="http://schemas.microsoft.com/office/drawing/2014/main" id="{D8E35A33-1401-49A2-9285-4C9CBEE07A96}"/>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126614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DD7E49-52C3-4A5C-9BA0-3627FEFA985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A71563B-E9F0-432F-A577-CE3042B83434}"/>
              </a:ext>
            </a:extLst>
          </p:cNvPr>
          <p:cNvSpPr>
            <a:spLocks noGrp="1"/>
          </p:cNvSpPr>
          <p:nvPr>
            <p:ph type="dt" sz="half" idx="10"/>
          </p:nvPr>
        </p:nvSpPr>
        <p:spPr/>
        <p:txBody>
          <a:bodyPr/>
          <a:lstStyle/>
          <a:p>
            <a:fld id="{FF65DB0E-D698-4BA4-A54C-3B31258BEDD1}" type="datetime1">
              <a:rPr lang="zh-CN" altLang="en-US" smtClean="0"/>
              <a:t>2017/12/14</a:t>
            </a:fld>
            <a:endParaRPr lang="zh-CN" altLang="en-US"/>
          </a:p>
        </p:txBody>
      </p:sp>
      <p:sp>
        <p:nvSpPr>
          <p:cNvPr id="4" name="页脚占位符 3">
            <a:extLst>
              <a:ext uri="{FF2B5EF4-FFF2-40B4-BE49-F238E27FC236}">
                <a16:creationId xmlns:a16="http://schemas.microsoft.com/office/drawing/2014/main" id="{BDD14A65-7335-414E-A9BD-A5A65EDF545E}"/>
              </a:ext>
            </a:extLst>
          </p:cNvPr>
          <p:cNvSpPr>
            <a:spLocks noGrp="1"/>
          </p:cNvSpPr>
          <p:nvPr>
            <p:ph type="ftr" sz="quarter" idx="11"/>
          </p:nvPr>
        </p:nvSpPr>
        <p:spPr/>
        <p:txBody>
          <a:bodyPr/>
          <a:lstStyle/>
          <a:p>
            <a:r>
              <a:rPr lang="en-US" altLang="zh-CN"/>
              <a:t>1 </a:t>
            </a:r>
            <a:r>
              <a:rPr lang="zh-CN" altLang="en-US"/>
              <a:t>丨 融客市值管理</a:t>
            </a:r>
          </a:p>
        </p:txBody>
      </p:sp>
      <p:sp>
        <p:nvSpPr>
          <p:cNvPr id="5" name="灯片编号占位符 4">
            <a:extLst>
              <a:ext uri="{FF2B5EF4-FFF2-40B4-BE49-F238E27FC236}">
                <a16:creationId xmlns:a16="http://schemas.microsoft.com/office/drawing/2014/main" id="{0CDE0605-DA30-4964-8A99-0F3276845B9F}"/>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233437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6A845A-48B2-4333-BC4D-B3F3AE8F09B6}"/>
              </a:ext>
            </a:extLst>
          </p:cNvPr>
          <p:cNvSpPr>
            <a:spLocks noGrp="1"/>
          </p:cNvSpPr>
          <p:nvPr>
            <p:ph type="dt" sz="half" idx="10"/>
          </p:nvPr>
        </p:nvSpPr>
        <p:spPr/>
        <p:txBody>
          <a:bodyPr/>
          <a:lstStyle/>
          <a:p>
            <a:fld id="{EBFBEA85-4B57-45CC-B9AB-FC4578E6DEA2}" type="datetime1">
              <a:rPr lang="zh-CN" altLang="en-US" smtClean="0"/>
              <a:t>2017/12/14</a:t>
            </a:fld>
            <a:endParaRPr lang="zh-CN" altLang="en-US"/>
          </a:p>
        </p:txBody>
      </p:sp>
      <p:sp>
        <p:nvSpPr>
          <p:cNvPr id="3" name="页脚占位符 2">
            <a:extLst>
              <a:ext uri="{FF2B5EF4-FFF2-40B4-BE49-F238E27FC236}">
                <a16:creationId xmlns:a16="http://schemas.microsoft.com/office/drawing/2014/main" id="{B2CA20DD-59C9-40E5-A155-D14D8A478166}"/>
              </a:ext>
            </a:extLst>
          </p:cNvPr>
          <p:cNvSpPr>
            <a:spLocks noGrp="1"/>
          </p:cNvSpPr>
          <p:nvPr>
            <p:ph type="ftr" sz="quarter" idx="11"/>
          </p:nvPr>
        </p:nvSpPr>
        <p:spPr/>
        <p:txBody>
          <a:bodyPr/>
          <a:lstStyle/>
          <a:p>
            <a:r>
              <a:rPr lang="en-US" altLang="zh-CN"/>
              <a:t>1 </a:t>
            </a:r>
            <a:r>
              <a:rPr lang="zh-CN" altLang="en-US"/>
              <a:t>丨 融客市值管理</a:t>
            </a:r>
          </a:p>
        </p:txBody>
      </p:sp>
      <p:sp>
        <p:nvSpPr>
          <p:cNvPr id="4" name="灯片编号占位符 3">
            <a:extLst>
              <a:ext uri="{FF2B5EF4-FFF2-40B4-BE49-F238E27FC236}">
                <a16:creationId xmlns:a16="http://schemas.microsoft.com/office/drawing/2014/main" id="{30CE1A21-6C25-4098-A4AD-5D3ADA45AE71}"/>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340162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90740E-E4E5-41A2-85B8-9F277C5BC3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FB018A5-58EC-4849-B994-4DD451AA28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D61978D-1899-4471-86FD-25D80DE12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5AE3179-C84B-4136-BF94-47E7A1C2331C}"/>
              </a:ext>
            </a:extLst>
          </p:cNvPr>
          <p:cNvSpPr>
            <a:spLocks noGrp="1"/>
          </p:cNvSpPr>
          <p:nvPr>
            <p:ph type="dt" sz="half" idx="10"/>
          </p:nvPr>
        </p:nvSpPr>
        <p:spPr/>
        <p:txBody>
          <a:bodyPr/>
          <a:lstStyle/>
          <a:p>
            <a:fld id="{BA79B453-3396-49E4-B471-81192E2817EE}" type="datetime1">
              <a:rPr lang="zh-CN" altLang="en-US" smtClean="0"/>
              <a:t>2017/12/14</a:t>
            </a:fld>
            <a:endParaRPr lang="zh-CN" altLang="en-US"/>
          </a:p>
        </p:txBody>
      </p:sp>
      <p:sp>
        <p:nvSpPr>
          <p:cNvPr id="6" name="页脚占位符 5">
            <a:extLst>
              <a:ext uri="{FF2B5EF4-FFF2-40B4-BE49-F238E27FC236}">
                <a16:creationId xmlns:a16="http://schemas.microsoft.com/office/drawing/2014/main" id="{E025F24F-229D-4C57-8D16-4E48C7AD32B0}"/>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E30A368F-D1AB-483C-B440-23DB8DF473CD}"/>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39304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87C55-E441-418D-875F-A02E416B55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5CBE0B9-AF76-46E8-A04E-FEBB7431C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016651-67F0-4ED0-BC8F-4C841BB23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0154E58-8AD1-4A87-8BB1-1017D1620B27}"/>
              </a:ext>
            </a:extLst>
          </p:cNvPr>
          <p:cNvSpPr>
            <a:spLocks noGrp="1"/>
          </p:cNvSpPr>
          <p:nvPr>
            <p:ph type="dt" sz="half" idx="10"/>
          </p:nvPr>
        </p:nvSpPr>
        <p:spPr/>
        <p:txBody>
          <a:bodyPr/>
          <a:lstStyle/>
          <a:p>
            <a:fld id="{41F9D8A2-4B89-4C14-9C9D-2BE55C6C7FD5}" type="datetime1">
              <a:rPr lang="zh-CN" altLang="en-US" smtClean="0"/>
              <a:t>2017/12/14</a:t>
            </a:fld>
            <a:endParaRPr lang="zh-CN" altLang="en-US"/>
          </a:p>
        </p:txBody>
      </p:sp>
      <p:sp>
        <p:nvSpPr>
          <p:cNvPr id="6" name="页脚占位符 5">
            <a:extLst>
              <a:ext uri="{FF2B5EF4-FFF2-40B4-BE49-F238E27FC236}">
                <a16:creationId xmlns:a16="http://schemas.microsoft.com/office/drawing/2014/main" id="{B259169A-3082-423F-A9BA-AAC68AC91261}"/>
              </a:ext>
            </a:extLst>
          </p:cNvPr>
          <p:cNvSpPr>
            <a:spLocks noGrp="1"/>
          </p:cNvSpPr>
          <p:nvPr>
            <p:ph type="ftr" sz="quarter" idx="11"/>
          </p:nvPr>
        </p:nvSpPr>
        <p:spPr/>
        <p:txBody>
          <a:bodyPr/>
          <a:lstStyle/>
          <a:p>
            <a:r>
              <a:rPr lang="en-US" altLang="zh-CN"/>
              <a:t>1 </a:t>
            </a:r>
            <a:r>
              <a:rPr lang="zh-CN" altLang="en-US"/>
              <a:t>丨 融客市值管理</a:t>
            </a:r>
          </a:p>
        </p:txBody>
      </p:sp>
      <p:sp>
        <p:nvSpPr>
          <p:cNvPr id="7" name="灯片编号占位符 6">
            <a:extLst>
              <a:ext uri="{FF2B5EF4-FFF2-40B4-BE49-F238E27FC236}">
                <a16:creationId xmlns:a16="http://schemas.microsoft.com/office/drawing/2014/main" id="{D57571EB-F690-43DE-965D-1D9CEA16774D}"/>
              </a:ext>
            </a:extLst>
          </p:cNvPr>
          <p:cNvSpPr>
            <a:spLocks noGrp="1"/>
          </p:cNvSpPr>
          <p:nvPr>
            <p:ph type="sldNum" sz="quarter" idx="12"/>
          </p:nvPr>
        </p:nvSpPr>
        <p:spPr/>
        <p:txBody>
          <a:body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6774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682751-A040-4F63-8BC1-EBB72EE8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26AC0E-487B-4E74-AA2A-9B560D035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B65178-3217-457D-A8E1-A1A34443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6A907-6C6C-4D44-B46A-82EE40F9252D}" type="datetime1">
              <a:rPr lang="zh-CN" altLang="en-US" smtClean="0"/>
              <a:t>2017/12/14</a:t>
            </a:fld>
            <a:endParaRPr lang="zh-CN" altLang="en-US"/>
          </a:p>
        </p:txBody>
      </p:sp>
      <p:sp>
        <p:nvSpPr>
          <p:cNvPr id="5" name="页脚占位符 4">
            <a:extLst>
              <a:ext uri="{FF2B5EF4-FFF2-40B4-BE49-F238E27FC236}">
                <a16:creationId xmlns:a16="http://schemas.microsoft.com/office/drawing/2014/main" id="{3075A923-6D6D-466C-BE92-3B63A3A47C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 </a:t>
            </a:r>
            <a:r>
              <a:rPr lang="zh-CN" altLang="en-US"/>
              <a:t>丨 融客市值管理</a:t>
            </a:r>
          </a:p>
        </p:txBody>
      </p:sp>
      <p:sp>
        <p:nvSpPr>
          <p:cNvPr id="6" name="灯片编号占位符 5">
            <a:extLst>
              <a:ext uri="{FF2B5EF4-FFF2-40B4-BE49-F238E27FC236}">
                <a16:creationId xmlns:a16="http://schemas.microsoft.com/office/drawing/2014/main" id="{7D718106-4EAB-474B-8B29-1FEECB16A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B2087-710F-446C-9C7E-9C313B5EB9C9}" type="slidenum">
              <a:rPr lang="zh-CN" altLang="en-US" smtClean="0"/>
              <a:t>‹#›</a:t>
            </a:fld>
            <a:endParaRPr lang="zh-CN" altLang="en-US"/>
          </a:p>
        </p:txBody>
      </p:sp>
    </p:spTree>
    <p:extLst>
      <p:ext uri="{BB962C8B-B14F-4D97-AF65-F5344CB8AC3E}">
        <p14:creationId xmlns:p14="http://schemas.microsoft.com/office/powerpoint/2010/main" val="114066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33" descr="rkk">
            <a:extLst>
              <a:ext uri="{FF2B5EF4-FFF2-40B4-BE49-F238E27FC236}">
                <a16:creationId xmlns:a16="http://schemas.microsoft.com/office/drawing/2014/main" id="{7210308E-57E1-4078-A461-B732F8008D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100" y="4181476"/>
            <a:ext cx="965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5" descr="top">
            <a:extLst>
              <a:ext uri="{FF2B5EF4-FFF2-40B4-BE49-F238E27FC236}">
                <a16:creationId xmlns:a16="http://schemas.microsoft.com/office/drawing/2014/main" id="{F3DBE01D-6A44-4617-8723-A39FCEEA0377}"/>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6" descr="bottom">
            <a:extLst>
              <a:ext uri="{FF2B5EF4-FFF2-40B4-BE49-F238E27FC236}">
                <a16:creationId xmlns:a16="http://schemas.microsoft.com/office/drawing/2014/main" id="{B962190F-7AD1-40CA-AD84-0153514436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524500"/>
            <a:ext cx="12192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37">
            <a:extLst>
              <a:ext uri="{FF2B5EF4-FFF2-40B4-BE49-F238E27FC236}">
                <a16:creationId xmlns:a16="http://schemas.microsoft.com/office/drawing/2014/main" id="{BFE20F04-1E3D-45C9-A554-ADF831A69522}"/>
              </a:ext>
            </a:extLst>
          </p:cNvPr>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sz="1400" dirty="0">
                <a:solidFill>
                  <a:srgbClr val="777777"/>
                </a:solidFill>
                <a:ea typeface="宋体" panose="02010600030101010101" pitchFamily="2" charset="-122"/>
              </a:rPr>
              <a:t>RONGKE INVESTMENT MANAGEMENT CO., LTD</a:t>
            </a:r>
          </a:p>
        </p:txBody>
      </p:sp>
      <p:sp>
        <p:nvSpPr>
          <p:cNvPr id="4102" name="Text Box 38">
            <a:extLst>
              <a:ext uri="{FF2B5EF4-FFF2-40B4-BE49-F238E27FC236}">
                <a16:creationId xmlns:a16="http://schemas.microsoft.com/office/drawing/2014/main" id="{CAFC8323-BCDC-4207-9EDD-6C77835D048F}"/>
              </a:ext>
            </a:extLst>
          </p:cNvPr>
          <p:cNvSpPr txBox="1">
            <a:spLocks noChangeArrowheads="1"/>
          </p:cNvSpPr>
          <p:nvPr/>
        </p:nvSpPr>
        <p:spPr bwMode="auto">
          <a:xfrm>
            <a:off x="3831167" y="4098926"/>
            <a:ext cx="5761567" cy="49244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buFont typeface="Arial" panose="020B0604020202020204" pitchFamily="34" charset="0"/>
              <a:buNone/>
              <a:defRPr/>
            </a:pPr>
            <a:r>
              <a:rPr lang="zh-CN" altLang="en-US" sz="2600">
                <a:solidFill>
                  <a:srgbClr val="777777"/>
                </a:solidFill>
                <a:ea typeface="黑体" panose="02010609060101010101" pitchFamily="49" charset="-122"/>
              </a:rPr>
              <a:t>上海融客投资管理有限公司</a:t>
            </a:r>
          </a:p>
        </p:txBody>
      </p:sp>
      <p:sp>
        <p:nvSpPr>
          <p:cNvPr id="4103" name="Rectangle 41">
            <a:extLst>
              <a:ext uri="{FF2B5EF4-FFF2-40B4-BE49-F238E27FC236}">
                <a16:creationId xmlns:a16="http://schemas.microsoft.com/office/drawing/2014/main" id="{FEE4954A-3584-4C3D-858F-B2DE22DC9AA4}"/>
              </a:ext>
            </a:extLst>
          </p:cNvPr>
          <p:cNvSpPr>
            <a:spLocks noChangeArrowheads="1"/>
          </p:cNvSpPr>
          <p:nvPr/>
        </p:nvSpPr>
        <p:spPr bwMode="auto">
          <a:xfrm>
            <a:off x="80434" y="6577014"/>
            <a:ext cx="2944284" cy="236537"/>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120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2419199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eaLnBrk="0" fontAlgn="base" hangingPunct="0">
        <a:spcBef>
          <a:spcPct val="0"/>
        </a:spcBef>
        <a:spcAft>
          <a:spcPct val="0"/>
        </a:spcAft>
        <a:defRPr sz="2800" b="1" kern="1200">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kern="1200">
          <a:solidFill>
            <a:srgbClr val="777777"/>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kern="1200">
          <a:solidFill>
            <a:srgbClr val="777777"/>
          </a:solidFill>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rgbClr val="777777"/>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777777"/>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7777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SBottomband">
            <a:extLst>
              <a:ext uri="{FF2B5EF4-FFF2-40B4-BE49-F238E27FC236}">
                <a16:creationId xmlns:a16="http://schemas.microsoft.com/office/drawing/2014/main" id="{D323C17D-048F-4D85-B66B-3210C4AAD738}"/>
              </a:ext>
            </a:extLst>
          </p:cNvPr>
          <p:cNvSpPr>
            <a:spLocks noChangeArrowheads="1"/>
          </p:cNvSpPr>
          <p:nvPr/>
        </p:nvSpPr>
        <p:spPr bwMode="auto">
          <a:xfrm>
            <a:off x="1" y="6477000"/>
            <a:ext cx="11410951" cy="381000"/>
          </a:xfrm>
          <a:prstGeom prst="rect">
            <a:avLst/>
          </a:prstGeom>
          <a:solidFill>
            <a:srgbClr val="969696"/>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spcBef>
                <a:spcPct val="50000"/>
              </a:spcBef>
              <a:buFont typeface="Arial" panose="020B0604020202020204" pitchFamily="34" charset="0"/>
              <a:buNone/>
              <a:defRPr/>
            </a:pPr>
            <a:endParaRPr lang="zh-CN" altLang="en-US" sz="1200" b="0" baseline="-25000">
              <a:solidFill>
                <a:srgbClr val="777777"/>
              </a:solidFill>
              <a:ea typeface="宋体" panose="02010600030101010101" pitchFamily="2" charset="-122"/>
            </a:endParaRPr>
          </a:p>
        </p:txBody>
      </p:sp>
      <p:pic>
        <p:nvPicPr>
          <p:cNvPr id="1027" name="Picture 7" descr="bottom">
            <a:extLst>
              <a:ext uri="{FF2B5EF4-FFF2-40B4-BE49-F238E27FC236}">
                <a16:creationId xmlns:a16="http://schemas.microsoft.com/office/drawing/2014/main" id="{65A12F98-B520-480D-98DA-F71BEF36188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8"/>
            <a:ext cx="12192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BottomSquare">
            <a:extLst>
              <a:ext uri="{FF2B5EF4-FFF2-40B4-BE49-F238E27FC236}">
                <a16:creationId xmlns:a16="http://schemas.microsoft.com/office/drawing/2014/main" id="{CCE2D4C0-2E17-424E-BCF8-923AE5618B71}"/>
              </a:ext>
            </a:extLst>
          </p:cNvPr>
          <p:cNvSpPr>
            <a:spLocks noChangeArrowheads="1"/>
          </p:cNvSpPr>
          <p:nvPr/>
        </p:nvSpPr>
        <p:spPr bwMode="auto">
          <a:xfrm>
            <a:off x="11472333" y="6477000"/>
            <a:ext cx="719667" cy="381000"/>
          </a:xfrm>
          <a:prstGeom prst="rect">
            <a:avLst/>
          </a:prstGeom>
          <a:solidFill>
            <a:srgbClr val="6598FF"/>
          </a:solidFill>
          <a:ln>
            <a:noFill/>
          </a:ln>
        </p:spPr>
        <p:txBody>
          <a:bodyPr wrap="none" anchor="ct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algn="ctr">
              <a:buFont typeface="Arial" panose="020B0604020202020204" pitchFamily="34" charset="0"/>
              <a:buNone/>
              <a:defRPr/>
            </a:pPr>
            <a:endParaRPr lang="en-GB" altLang="en-US" sz="1400" b="0" dirty="0">
              <a:solidFill>
                <a:srgbClr val="FFFFFF"/>
              </a:solidFill>
              <a:ea typeface="宋体" panose="02010600030101010101" pitchFamily="2" charset="-122"/>
            </a:endParaRPr>
          </a:p>
        </p:txBody>
      </p:sp>
      <p:sp>
        <p:nvSpPr>
          <p:cNvPr id="1029" name="SBottomSquare">
            <a:extLst>
              <a:ext uri="{FF2B5EF4-FFF2-40B4-BE49-F238E27FC236}">
                <a16:creationId xmlns:a16="http://schemas.microsoft.com/office/drawing/2014/main" id="{3711C9EE-CB85-47FC-A6C0-8106D8E2A63C}"/>
              </a:ext>
            </a:extLst>
          </p:cNvPr>
          <p:cNvSpPr>
            <a:spLocks noChangeArrowheads="1"/>
          </p:cNvSpPr>
          <p:nvPr/>
        </p:nvSpPr>
        <p:spPr bwMode="auto">
          <a:xfrm>
            <a:off x="11472333" y="6477000"/>
            <a:ext cx="719667" cy="381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幼圆" panose="02010509060101010101" pitchFamily="49" charset="-122"/>
                <a:ea typeface="宋体" panose="02010600030101010101" pitchFamily="2" charset="-122"/>
              </a:defRPr>
            </a:lvl1pPr>
            <a:lvl2pPr>
              <a:defRPr b="1">
                <a:solidFill>
                  <a:schemeClr val="tx1"/>
                </a:solidFill>
                <a:latin typeface="幼圆" panose="02010509060101010101" pitchFamily="49" charset="-122"/>
                <a:ea typeface="宋体" panose="02010600030101010101" pitchFamily="2" charset="-122"/>
              </a:defRPr>
            </a:lvl2pPr>
            <a:lvl3pPr>
              <a:defRPr b="1">
                <a:solidFill>
                  <a:schemeClr val="tx1"/>
                </a:solidFill>
                <a:latin typeface="幼圆" panose="02010509060101010101" pitchFamily="49" charset="-122"/>
                <a:ea typeface="宋体" panose="02010600030101010101" pitchFamily="2" charset="-122"/>
              </a:defRPr>
            </a:lvl3pPr>
            <a:lvl4pPr>
              <a:defRPr b="1">
                <a:solidFill>
                  <a:schemeClr val="tx1"/>
                </a:solidFill>
                <a:latin typeface="幼圆" panose="02010509060101010101" pitchFamily="49" charset="-122"/>
                <a:ea typeface="宋体" panose="02010600030101010101" pitchFamily="2" charset="-122"/>
              </a:defRPr>
            </a:lvl4pPr>
            <a:lvl5pPr>
              <a:defRPr b="1">
                <a:solidFill>
                  <a:schemeClr val="tx1"/>
                </a:solidFill>
                <a:latin typeface="幼圆" panose="02010509060101010101" pitchFamily="49" charset="-122"/>
                <a:ea typeface="宋体" panose="02010600030101010101" pitchFamily="2" charset="-122"/>
              </a:defRPr>
            </a:lvl5pPr>
            <a:lvl6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fontAlgn="base">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ctr" eaLnBrk="1" hangingPunct="1">
              <a:buFont typeface="Arial" panose="020B0604020202020204" pitchFamily="34" charset="0"/>
              <a:buNone/>
              <a:defRPr/>
            </a:pPr>
            <a:fld id="{A614356D-AF49-4C37-8ADA-81BDD80874FE}" type="slidenum">
              <a:rPr lang="zh-CN" altLang="en-US" sz="1000" b="0" smtClean="0">
                <a:solidFill>
                  <a:srgbClr val="FFFFFF"/>
                </a:solidFill>
                <a:latin typeface="Arial" panose="020B0604020202020204" pitchFamily="34" charset="0"/>
              </a:rPr>
              <a:pPr algn="ctr" eaLnBrk="1" hangingPunct="1">
                <a:buFont typeface="Arial" panose="020B0604020202020204" pitchFamily="34" charset="0"/>
                <a:buNone/>
                <a:defRPr/>
              </a:pPr>
              <a:t>‹#›</a:t>
            </a:fld>
            <a:endParaRPr lang="zh-CN" altLang="en-US" sz="1000" b="0">
              <a:solidFill>
                <a:srgbClr val="FFFFFF"/>
              </a:solidFill>
              <a:latin typeface="Arial" panose="020B0604020202020204" pitchFamily="34" charset="0"/>
            </a:endParaRPr>
          </a:p>
        </p:txBody>
      </p:sp>
      <p:pic>
        <p:nvPicPr>
          <p:cNvPr id="1030" name="Picture 35" descr="招牌设计">
            <a:extLst>
              <a:ext uri="{FF2B5EF4-FFF2-40B4-BE49-F238E27FC236}">
                <a16:creationId xmlns:a16="http://schemas.microsoft.com/office/drawing/2014/main" id="{09C3719F-B65C-4655-98A2-5173B8669BE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499601" y="6540500"/>
            <a:ext cx="37041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36">
            <a:extLst>
              <a:ext uri="{FF2B5EF4-FFF2-40B4-BE49-F238E27FC236}">
                <a16:creationId xmlns:a16="http://schemas.microsoft.com/office/drawing/2014/main" id="{DEF7BABA-D81E-4B5E-ABA9-03C75EFB4EB2}"/>
              </a:ext>
            </a:extLst>
          </p:cNvPr>
          <p:cNvSpPr txBox="1">
            <a:spLocks noChangeArrowheads="1"/>
          </p:cNvSpPr>
          <p:nvPr/>
        </p:nvSpPr>
        <p:spPr bwMode="auto">
          <a:xfrm>
            <a:off x="9838267" y="6532564"/>
            <a:ext cx="1826684"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buFont typeface="Arial" panose="020B0604020202020204" pitchFamily="34" charset="0"/>
              <a:buNone/>
              <a:defRPr/>
            </a:pPr>
            <a:r>
              <a:rPr lang="en-US" sz="1000" b="0" dirty="0">
                <a:solidFill>
                  <a:schemeClr val="bg1"/>
                </a:solidFill>
                <a:ea typeface="宋体" panose="02010600030101010101" pitchFamily="2" charset="-122"/>
              </a:rPr>
              <a:t>BEST CLIENTS</a:t>
            </a:r>
          </a:p>
          <a:p>
            <a:pPr eaLnBrk="1" hangingPunct="1">
              <a:lnSpc>
                <a:spcPct val="50000"/>
              </a:lnSpc>
              <a:spcBef>
                <a:spcPct val="50000"/>
              </a:spcBef>
              <a:buFont typeface="Arial" panose="020B0604020202020204" pitchFamily="34" charset="0"/>
              <a:buNone/>
              <a:defRPr/>
            </a:pPr>
            <a:r>
              <a:rPr lang="en-US" sz="1000" b="0" dirty="0">
                <a:solidFill>
                  <a:schemeClr val="bg1"/>
                </a:solidFill>
                <a:ea typeface="宋体" panose="02010600030101010101" pitchFamily="2" charset="-122"/>
              </a:rPr>
              <a:t>BEST SERVICE</a:t>
            </a:r>
          </a:p>
        </p:txBody>
      </p:sp>
      <p:sp>
        <p:nvSpPr>
          <p:cNvPr id="1032" name="Rectangle 38">
            <a:extLst>
              <a:ext uri="{FF2B5EF4-FFF2-40B4-BE49-F238E27FC236}">
                <a16:creationId xmlns:a16="http://schemas.microsoft.com/office/drawing/2014/main" id="{872BF5CA-A01B-4F30-97C4-45343DC7758D}"/>
              </a:ext>
            </a:extLst>
          </p:cNvPr>
          <p:cNvSpPr>
            <a:spLocks noChangeArrowheads="1"/>
          </p:cNvSpPr>
          <p:nvPr/>
        </p:nvSpPr>
        <p:spPr bwMode="auto">
          <a:xfrm>
            <a:off x="1" y="6524625"/>
            <a:ext cx="2927351" cy="236538"/>
          </a:xfrm>
          <a:prstGeom prst="rect">
            <a:avLst/>
          </a:prstGeom>
          <a:noFill/>
          <a:ln>
            <a:noFill/>
          </a:ln>
        </p:spPr>
        <p:txBody>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幼圆" panose="02010509060101010101" pitchFamily="49" charset="-122"/>
              </a:defRPr>
            </a:lvl9pPr>
          </a:lstStyle>
          <a:p>
            <a:pPr eaLnBrk="1" hangingPunct="1">
              <a:buFont typeface="Arial" panose="020B0604020202020204" pitchFamily="34" charset="0"/>
              <a:buNone/>
              <a:defRPr/>
            </a:pPr>
            <a:r>
              <a:rPr lang="en-US" sz="1200" b="0" dirty="0">
                <a:solidFill>
                  <a:schemeClr val="bg1"/>
                </a:solidFill>
                <a:latin typeface="Verdana" panose="020B0604030504040204" pitchFamily="34" charset="0"/>
                <a:ea typeface="宋体" panose="02010600030101010101" pitchFamily="2" charset="-122"/>
              </a:rPr>
              <a:t>www.rongke.com</a:t>
            </a:r>
          </a:p>
        </p:txBody>
      </p:sp>
    </p:spTree>
    <p:extLst>
      <p:ext uri="{BB962C8B-B14F-4D97-AF65-F5344CB8AC3E}">
        <p14:creationId xmlns:p14="http://schemas.microsoft.com/office/powerpoint/2010/main" val="3716980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ipe dir="r"/>
  </p:transition>
  <p:hf sldNum="0" hdr="0" ftr="0" dt="0"/>
  <p:txStyles>
    <p:titleStyle>
      <a:lvl1pPr algn="l" rtl="0" eaLnBrk="0" fontAlgn="base" hangingPunct="0">
        <a:spcBef>
          <a:spcPct val="0"/>
        </a:spcBef>
        <a:spcAft>
          <a:spcPct val="0"/>
        </a:spcAft>
        <a:defRPr sz="2800" b="1" kern="1200">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kern="1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kern="1200">
          <a:solidFill>
            <a:srgbClr val="777777"/>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n"/>
        <a:defRPr sz="2400" kern="1200">
          <a:solidFill>
            <a:srgbClr val="777777"/>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n"/>
        <a:defRPr sz="2000" kern="1200">
          <a:solidFill>
            <a:srgbClr val="777777"/>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n"/>
        <a:defRPr sz="2000" kern="1200">
          <a:solidFill>
            <a:srgbClr val="77777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521F8C9-756C-4B2F-9C9D-CDAF1C781681}"/>
              </a:ext>
            </a:extLst>
          </p:cNvPr>
          <p:cNvSpPr>
            <a:spLocks noChangeArrowheads="1"/>
          </p:cNvSpPr>
          <p:nvPr/>
        </p:nvSpPr>
        <p:spPr bwMode="auto">
          <a:xfrm>
            <a:off x="2121489" y="2024188"/>
            <a:ext cx="36734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en-US" altLang="zh-CN" sz="3600" dirty="0">
                <a:solidFill>
                  <a:srgbClr val="CC0000"/>
                </a:solidFill>
                <a:latin typeface="黑体" panose="02010609060101010101" pitchFamily="49" charset="-122"/>
                <a:ea typeface="黑体" panose="02010609060101010101" pitchFamily="49" charset="-122"/>
              </a:rPr>
              <a:t>『</a:t>
            </a:r>
            <a:r>
              <a:rPr lang="zh-CN" altLang="en-US" sz="3600" dirty="0">
                <a:solidFill>
                  <a:srgbClr val="CC0000"/>
                </a:solidFill>
                <a:ea typeface="黑体" panose="02010609060101010101" pitchFamily="49" charset="-122"/>
              </a:rPr>
              <a:t>融客</a:t>
            </a:r>
            <a:r>
              <a:rPr lang="zh-CN" altLang="en-US" sz="3600" dirty="0">
                <a:solidFill>
                  <a:srgbClr val="CC0000"/>
                </a:solidFill>
                <a:latin typeface="黑体" panose="02010609060101010101" pitchFamily="49" charset="-122"/>
                <a:ea typeface="黑体" panose="02010609060101010101" pitchFamily="49" charset="-122"/>
              </a:rPr>
              <a:t>月报</a:t>
            </a:r>
            <a:r>
              <a:rPr lang="en-US" altLang="zh-CN" sz="3600" dirty="0">
                <a:solidFill>
                  <a:srgbClr val="CC0000"/>
                </a:solidFill>
                <a:latin typeface="黑体" panose="02010609060101010101" pitchFamily="49" charset="-122"/>
                <a:ea typeface="黑体" panose="02010609060101010101" pitchFamily="49" charset="-122"/>
              </a:rPr>
              <a:t>』</a:t>
            </a:r>
            <a:endParaRPr lang="zh-CN" altLang="en-US" sz="3600" dirty="0">
              <a:solidFill>
                <a:srgbClr val="CC0000"/>
              </a:solidFill>
              <a:latin typeface="黑体" panose="02010609060101010101" pitchFamily="49" charset="-122"/>
              <a:ea typeface="黑体" panose="02010609060101010101" pitchFamily="49" charset="-122"/>
            </a:endParaRPr>
          </a:p>
        </p:txBody>
      </p:sp>
      <p:sp>
        <p:nvSpPr>
          <p:cNvPr id="3" name="Text Box 6">
            <a:extLst>
              <a:ext uri="{FF2B5EF4-FFF2-40B4-BE49-F238E27FC236}">
                <a16:creationId xmlns:a16="http://schemas.microsoft.com/office/drawing/2014/main" id="{82C8B5BF-311C-43AF-99FC-9B75144B3BD4}"/>
              </a:ext>
            </a:extLst>
          </p:cNvPr>
          <p:cNvSpPr txBox="1">
            <a:spLocks noChangeArrowheads="1"/>
          </p:cNvSpPr>
          <p:nvPr/>
        </p:nvSpPr>
        <p:spPr bwMode="auto">
          <a:xfrm>
            <a:off x="3274014" y="2821113"/>
            <a:ext cx="70564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algn="r">
              <a:spcBef>
                <a:spcPct val="50000"/>
              </a:spcBef>
            </a:pPr>
            <a:r>
              <a:rPr lang="en-US" altLang="zh-CN" sz="4000" b="0" dirty="0">
                <a:solidFill>
                  <a:srgbClr val="000066"/>
                </a:solidFill>
                <a:latin typeface="Times New Roman" panose="02020603050405020304" pitchFamily="18" charset="0"/>
                <a:ea typeface="黑体" panose="02010609060101010101" pitchFamily="49" charset="-122"/>
              </a:rPr>
              <a:t>——</a:t>
            </a:r>
            <a:r>
              <a:rPr lang="zh-CN" altLang="en-US" sz="3600" dirty="0">
                <a:solidFill>
                  <a:srgbClr val="000066"/>
                </a:solidFill>
                <a:latin typeface="Times New Roman" panose="02020603050405020304" pitchFamily="18" charset="0"/>
                <a:ea typeface="黑体" panose="02010609060101010101" pitchFamily="49" charset="-122"/>
              </a:rPr>
              <a:t>私募股权投资市场</a:t>
            </a:r>
            <a:r>
              <a:rPr lang="zh-CN" altLang="en-US" sz="2000" dirty="0">
                <a:solidFill>
                  <a:srgbClr val="000066"/>
                </a:solidFill>
                <a:latin typeface="Times New Roman" panose="02020603050405020304" pitchFamily="18" charset="0"/>
                <a:ea typeface="黑体" panose="02010609060101010101" pitchFamily="49" charset="-122"/>
              </a:rPr>
              <a:t>（</a:t>
            </a:r>
            <a:r>
              <a:rPr lang="en-US" altLang="zh-CN" sz="2000" dirty="0">
                <a:solidFill>
                  <a:srgbClr val="000066"/>
                </a:solidFill>
                <a:latin typeface="Times New Roman" panose="02020603050405020304" pitchFamily="18" charset="0"/>
                <a:ea typeface="黑体" panose="02010609060101010101" pitchFamily="49" charset="-122"/>
              </a:rPr>
              <a:t>2017</a:t>
            </a:r>
            <a:r>
              <a:rPr lang="zh-CN" altLang="en-US" sz="2000" dirty="0">
                <a:solidFill>
                  <a:srgbClr val="000066"/>
                </a:solidFill>
                <a:latin typeface="Times New Roman" panose="02020603050405020304" pitchFamily="18" charset="0"/>
                <a:ea typeface="黑体" panose="02010609060101010101" pitchFamily="49" charset="-122"/>
              </a:rPr>
              <a:t>年</a:t>
            </a:r>
            <a:r>
              <a:rPr lang="en-US" altLang="zh-CN" sz="2000" dirty="0">
                <a:solidFill>
                  <a:srgbClr val="000066"/>
                </a:solidFill>
                <a:latin typeface="Times New Roman" panose="02020603050405020304" pitchFamily="18" charset="0"/>
                <a:ea typeface="黑体" panose="02010609060101010101" pitchFamily="49" charset="-122"/>
              </a:rPr>
              <a:t>11</a:t>
            </a:r>
            <a:r>
              <a:rPr lang="zh-CN" altLang="en-US" sz="2000" dirty="0">
                <a:solidFill>
                  <a:srgbClr val="000066"/>
                </a:solidFill>
                <a:latin typeface="Times New Roman" panose="02020603050405020304" pitchFamily="18" charset="0"/>
                <a:ea typeface="黑体" panose="02010609060101010101" pitchFamily="49" charset="-122"/>
              </a:rPr>
              <a:t>月）</a:t>
            </a:r>
          </a:p>
        </p:txBody>
      </p:sp>
    </p:spTree>
    <p:extLst>
      <p:ext uri="{BB962C8B-B14F-4D97-AF65-F5344CB8AC3E}">
        <p14:creationId xmlns:p14="http://schemas.microsoft.com/office/powerpoint/2010/main" val="4037727"/>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a:extLst>
              <a:ext uri="{FF2B5EF4-FFF2-40B4-BE49-F238E27FC236}">
                <a16:creationId xmlns:a16="http://schemas.microsoft.com/office/drawing/2014/main" id="{B86057BD-1CCB-41EB-AA9D-AB1B4C352424}"/>
              </a:ext>
            </a:extLst>
          </p:cNvPr>
          <p:cNvSpPr>
            <a:spLocks noChangeArrowheads="1"/>
          </p:cNvSpPr>
          <p:nvPr/>
        </p:nvSpPr>
        <p:spPr bwMode="auto">
          <a:xfrm>
            <a:off x="303473" y="906751"/>
            <a:ext cx="78501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r>
              <a:rPr lang="zh-CN" altLang="en-US" sz="2200" dirty="0">
                <a:solidFill>
                  <a:srgbClr val="000066"/>
                </a:solidFill>
                <a:latin typeface="Times New Roman" panose="02020603050405020304" pitchFamily="18" charset="0"/>
                <a:ea typeface="幼圆" panose="02010509060101010101" pitchFamily="49" charset="-122"/>
              </a:rPr>
              <a:t>财务顾问及财务投资</a:t>
            </a:r>
            <a:endParaRPr lang="zh-CN" altLang="en-US" sz="2200" b="0" dirty="0">
              <a:solidFill>
                <a:srgbClr val="000000"/>
              </a:solidFill>
            </a:endParaRPr>
          </a:p>
        </p:txBody>
      </p:sp>
      <p:sp>
        <p:nvSpPr>
          <p:cNvPr id="47107" name="内容占位符 2">
            <a:extLst>
              <a:ext uri="{FF2B5EF4-FFF2-40B4-BE49-F238E27FC236}">
                <a16:creationId xmlns:a16="http://schemas.microsoft.com/office/drawing/2014/main" id="{DFCA6E88-D4B2-4C3A-9D68-7D8F78FB7E4B}"/>
              </a:ext>
            </a:extLst>
          </p:cNvPr>
          <p:cNvSpPr txBox="1">
            <a:spLocks noChangeArrowheads="1"/>
          </p:cNvSpPr>
          <p:nvPr/>
        </p:nvSpPr>
        <p:spPr bwMode="auto">
          <a:xfrm>
            <a:off x="1733203" y="1336964"/>
            <a:ext cx="807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spcBef>
                <a:spcPct val="20000"/>
              </a:spcBef>
            </a:pPr>
            <a:r>
              <a:rPr lang="zh-CN" altLang="en-US" sz="1600" b="0" dirty="0">
                <a:solidFill>
                  <a:srgbClr val="0058B0"/>
                </a:solidFill>
                <a:ea typeface="幼圆" panose="02010509060101010101" pitchFamily="49" charset="-122"/>
              </a:rPr>
              <a:t>上市对于企业和股东仅是发展的一个里程碑</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对接资本市场后</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企业和股东需要适应更高的监管要求、更完善的公司治理、更复杂的资本运作。我们针对此类需求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整合了服务资源</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将财务顾问和财务投资作为载体</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致力为客户提供定制化的市值管理服务。</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我们的财务顾问团队依托自身专业背景及资源整合优势</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根据上市公司及其股东的需要</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提供投融资、资本运作、资产及债务重组、财务管理、发展战略等活动提供的咨询、分析、方案设计等服务。包括的服务有：上市公司再融资、股权激励、并购、股权融资、市值维护、战略投资等。</a:t>
            </a:r>
          </a:p>
          <a:p>
            <a:pPr eaLnBrk="1" hangingPunct="1">
              <a:lnSpc>
                <a:spcPct val="150000"/>
              </a:lnSpc>
              <a:spcBef>
                <a:spcPct val="20000"/>
              </a:spcBef>
            </a:pPr>
            <a:endParaRPr lang="zh-CN" altLang="en-US" sz="1600" b="0" dirty="0">
              <a:solidFill>
                <a:srgbClr val="0058B0"/>
              </a:solidFill>
              <a:ea typeface="幼圆" panose="02010509060101010101" pitchFamily="49" charset="-122"/>
            </a:endParaRPr>
          </a:p>
          <a:p>
            <a:pPr eaLnBrk="1" hangingPunct="1">
              <a:lnSpc>
                <a:spcPct val="150000"/>
              </a:lnSpc>
              <a:spcBef>
                <a:spcPct val="20000"/>
              </a:spcBef>
            </a:pPr>
            <a:r>
              <a:rPr lang="zh-CN" altLang="en-US" sz="1600" b="0" dirty="0">
                <a:solidFill>
                  <a:srgbClr val="0058B0"/>
                </a:solidFill>
                <a:ea typeface="幼圆" panose="02010509060101010101" pitchFamily="49" charset="-122"/>
              </a:rPr>
              <a:t>我们的投资团队依托自身专业背景和独特判断</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根据市值管理的各项需求</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设计投资结构</a:t>
            </a:r>
            <a:r>
              <a:rPr lang="en-US" altLang="zh-CN" sz="1600" b="0" dirty="0">
                <a:solidFill>
                  <a:srgbClr val="0058B0"/>
                </a:solidFill>
                <a:ea typeface="幼圆" panose="02010509060101010101" pitchFamily="49" charset="-122"/>
              </a:rPr>
              <a:t>,</a:t>
            </a:r>
            <a:r>
              <a:rPr lang="zh-CN" altLang="en-US" sz="1600" b="0" dirty="0">
                <a:solidFill>
                  <a:srgbClr val="0058B0"/>
                </a:solidFill>
                <a:ea typeface="幼圆" panose="02010509060101010101" pitchFamily="49" charset="-122"/>
              </a:rPr>
              <a:t>进行各种形式的市值管理投资。其中包括：并购投资、再融资投资、战略投资、固定收益投资等。</a:t>
            </a:r>
          </a:p>
        </p:txBody>
      </p:sp>
      <p:sp>
        <p:nvSpPr>
          <p:cNvPr id="4" name="矩形 2">
            <a:extLst>
              <a:ext uri="{FF2B5EF4-FFF2-40B4-BE49-F238E27FC236}">
                <a16:creationId xmlns:a16="http://schemas.microsoft.com/office/drawing/2014/main" id="{5C9330E2-16EE-4D5E-B0A1-73C95A0FA421}"/>
              </a:ext>
            </a:extLst>
          </p:cNvPr>
          <p:cNvSpPr>
            <a:spLocks noChangeArrowheads="1"/>
          </p:cNvSpPr>
          <p:nvPr/>
        </p:nvSpPr>
        <p:spPr bwMode="auto">
          <a:xfrm>
            <a:off x="166255" y="99752"/>
            <a:ext cx="2031325"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r>
              <a:rPr lang="zh-CN" altLang="en-US" sz="2400" b="0" dirty="0">
                <a:solidFill>
                  <a:srgbClr val="000798"/>
                </a:solidFill>
                <a:latin typeface="微软雅黑" panose="020B0503020204020204" pitchFamily="34" charset="-122"/>
                <a:ea typeface="微软雅黑" panose="020B0503020204020204" pitchFamily="34" charset="-122"/>
                <a:cs typeface="+mj-cs"/>
              </a:rPr>
              <a:t>公司主要业务</a:t>
            </a:r>
          </a:p>
        </p:txBody>
      </p:sp>
    </p:spTree>
    <p:extLst>
      <p:ext uri="{BB962C8B-B14F-4D97-AF65-F5344CB8AC3E}">
        <p14:creationId xmlns:p14="http://schemas.microsoft.com/office/powerpoint/2010/main" val="361414471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descr="rongkeLogo.jpg">
            <a:extLst>
              <a:ext uri="{FF2B5EF4-FFF2-40B4-BE49-F238E27FC236}">
                <a16:creationId xmlns:a16="http://schemas.microsoft.com/office/drawing/2014/main" id="{F2FD42AE-92A5-4575-9AB0-3F76E9D85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97" y="3040919"/>
            <a:ext cx="5000625"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2">
            <a:extLst>
              <a:ext uri="{FF2B5EF4-FFF2-40B4-BE49-F238E27FC236}">
                <a16:creationId xmlns:a16="http://schemas.microsoft.com/office/drawing/2014/main" id="{E21096D3-FDE2-4A6B-85EB-4E9A3EEDD45C}"/>
              </a:ext>
            </a:extLst>
          </p:cNvPr>
          <p:cNvSpPr>
            <a:spLocks noChangeArrowheads="1"/>
          </p:cNvSpPr>
          <p:nvPr/>
        </p:nvSpPr>
        <p:spPr bwMode="auto">
          <a:xfrm>
            <a:off x="1143000" y="940691"/>
            <a:ext cx="6072188"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1pPr>
            <a:lvl2pPr marL="742950" indent="-28575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2pPr>
            <a:lvl3pPr marL="11430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3pPr>
            <a:lvl4pPr marL="16002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4pPr>
            <a:lvl5pPr marL="2057400" indent="-228600">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幼圆" panose="02010509060101010101" pitchFamily="49" charset="-122"/>
                <a:ea typeface="宋体" panose="02010600030101010101" pitchFamily="2" charset="-122"/>
              </a:defRPr>
            </a:lvl9pPr>
          </a:lstStyle>
          <a:p>
            <a:pPr eaLnBrk="1" hangingPunct="1">
              <a:lnSpc>
                <a:spcPct val="150000"/>
              </a:lnSpc>
            </a:pPr>
            <a:r>
              <a:rPr lang="zh-CN" altLang="en-US" sz="1400" dirty="0">
                <a:solidFill>
                  <a:srgbClr val="0070C0"/>
                </a:solidFill>
                <a:ea typeface="幼圆" panose="02010509060101010101" pitchFamily="49" charset="-122"/>
              </a:rPr>
              <a:t>编制人：陆韩骏</a:t>
            </a:r>
          </a:p>
          <a:p>
            <a:pPr eaLnBrk="1" hangingPunct="1">
              <a:lnSpc>
                <a:spcPct val="150000"/>
              </a:lnSpc>
            </a:pPr>
            <a:r>
              <a:rPr lang="zh-CN" altLang="en-US" sz="1400" dirty="0">
                <a:solidFill>
                  <a:srgbClr val="0070C0"/>
                </a:solidFill>
                <a:ea typeface="幼圆" panose="02010509060101010101" pitchFamily="49" charset="-122"/>
              </a:rPr>
              <a:t>联系人：陆韩骏</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职务：项目经理</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公司地址：上海市东湖路</a:t>
            </a:r>
            <a:r>
              <a:rPr lang="en-US" altLang="zh-CN" sz="1400" dirty="0">
                <a:solidFill>
                  <a:srgbClr val="0070C0"/>
                </a:solidFill>
                <a:ea typeface="幼圆" panose="02010509060101010101" pitchFamily="49" charset="-122"/>
              </a:rPr>
              <a:t>70</a:t>
            </a:r>
            <a:r>
              <a:rPr lang="zh-CN" altLang="en-US" sz="1400" dirty="0">
                <a:solidFill>
                  <a:srgbClr val="0070C0"/>
                </a:solidFill>
                <a:ea typeface="幼圆" panose="02010509060101010101" pitchFamily="49" charset="-122"/>
              </a:rPr>
              <a:t>号东湖宾馆</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号楼</a:t>
            </a:r>
            <a:r>
              <a:rPr lang="en-US" altLang="zh-CN" sz="1400" dirty="0">
                <a:solidFill>
                  <a:srgbClr val="0070C0"/>
                </a:solidFill>
                <a:ea typeface="幼圆" panose="02010509060101010101" pitchFamily="49" charset="-122"/>
              </a:rPr>
              <a:t>3</a:t>
            </a:r>
            <a:r>
              <a:rPr lang="zh-CN" altLang="en-US" sz="1400" dirty="0">
                <a:solidFill>
                  <a:srgbClr val="0070C0"/>
                </a:solidFill>
                <a:ea typeface="幼圆" panose="02010509060101010101" pitchFamily="49" charset="-122"/>
              </a:rPr>
              <a:t>楼</a:t>
            </a:r>
            <a:endParaRPr lang="en-US" altLang="zh-CN" sz="1400" dirty="0">
              <a:solidFill>
                <a:srgbClr val="0070C0"/>
              </a:solidFill>
              <a:ea typeface="幼圆" panose="02010509060101010101" pitchFamily="49" charset="-122"/>
            </a:endParaRPr>
          </a:p>
          <a:p>
            <a:pPr eaLnBrk="1" hangingPunct="1">
              <a:lnSpc>
                <a:spcPct val="150000"/>
              </a:lnSpc>
            </a:pPr>
            <a:r>
              <a:rPr lang="zh-CN" altLang="en-US" sz="1400" dirty="0">
                <a:solidFill>
                  <a:srgbClr val="0070C0"/>
                </a:solidFill>
                <a:ea typeface="幼圆" panose="02010509060101010101" pitchFamily="49" charset="-122"/>
              </a:rPr>
              <a:t>公司电话：</a:t>
            </a:r>
            <a:r>
              <a:rPr lang="en-US" altLang="zh-CN" sz="1400" dirty="0">
                <a:solidFill>
                  <a:srgbClr val="0070C0"/>
                </a:solidFill>
                <a:ea typeface="幼圆" panose="02010509060101010101" pitchFamily="49" charset="-122"/>
              </a:rPr>
              <a:t>8621—54668032—605</a:t>
            </a:r>
          </a:p>
          <a:p>
            <a:pPr eaLnBrk="1" hangingPunct="1">
              <a:lnSpc>
                <a:spcPct val="150000"/>
              </a:lnSpc>
            </a:pPr>
            <a:r>
              <a:rPr lang="zh-CN" altLang="en-US" sz="1400" dirty="0">
                <a:solidFill>
                  <a:srgbClr val="0070C0"/>
                </a:solidFill>
                <a:ea typeface="幼圆" panose="02010509060101010101" pitchFamily="49" charset="-122"/>
              </a:rPr>
              <a:t>公司传真：</a:t>
            </a:r>
            <a:r>
              <a:rPr lang="en-US" altLang="zh-CN" sz="1400" dirty="0">
                <a:solidFill>
                  <a:srgbClr val="0070C0"/>
                </a:solidFill>
                <a:ea typeface="幼圆" panose="02010509060101010101" pitchFamily="49" charset="-122"/>
              </a:rPr>
              <a:t>8621—54669508</a:t>
            </a:r>
          </a:p>
          <a:p>
            <a:pPr eaLnBrk="1" hangingPunct="1">
              <a:lnSpc>
                <a:spcPct val="150000"/>
              </a:lnSpc>
            </a:pPr>
            <a:r>
              <a:rPr lang="zh-CN" altLang="en-US" sz="1400" dirty="0">
                <a:solidFill>
                  <a:srgbClr val="0070C0"/>
                </a:solidFill>
                <a:ea typeface="幼圆" panose="02010509060101010101" pitchFamily="49" charset="-122"/>
              </a:rPr>
              <a:t>网址：</a:t>
            </a:r>
            <a:r>
              <a:rPr lang="en-US" altLang="zh-CN" sz="1400" dirty="0">
                <a:solidFill>
                  <a:srgbClr val="0070C0"/>
                </a:solidFill>
                <a:ea typeface="幼圆" panose="02010509060101010101" pitchFamily="49" charset="-122"/>
              </a:rPr>
              <a:t>http://www.rongke.com</a:t>
            </a:r>
          </a:p>
          <a:p>
            <a:pPr eaLnBrk="1" hangingPunct="1">
              <a:lnSpc>
                <a:spcPct val="150000"/>
              </a:lnSpc>
            </a:pPr>
            <a:endParaRPr lang="en-US" altLang="zh-CN" sz="1400" dirty="0">
              <a:solidFill>
                <a:srgbClr val="0070C0"/>
              </a:solidFill>
              <a:ea typeface="幼圆" panose="02010509060101010101" pitchFamily="49" charset="-122"/>
            </a:endParaRPr>
          </a:p>
          <a:p>
            <a:pPr eaLnBrk="1" hangingPunct="1">
              <a:lnSpc>
                <a:spcPct val="150000"/>
              </a:lnSpc>
            </a:pPr>
            <a:endParaRPr lang="zh-CN" altLang="zh-CN" sz="1100" dirty="0">
              <a:solidFill>
                <a:srgbClr val="0070C0"/>
              </a:solidFill>
              <a:ea typeface="幼圆" panose="02010509060101010101" pitchFamily="49" charset="-122"/>
            </a:endParaRPr>
          </a:p>
        </p:txBody>
      </p:sp>
      <p:sp>
        <p:nvSpPr>
          <p:cNvPr id="7" name="文本框 6">
            <a:extLst>
              <a:ext uri="{FF2B5EF4-FFF2-40B4-BE49-F238E27FC236}">
                <a16:creationId xmlns:a16="http://schemas.microsoft.com/office/drawing/2014/main" id="{9D6B44E4-B2A1-416A-A90F-7C013BBC48BF}"/>
              </a:ext>
            </a:extLst>
          </p:cNvPr>
          <p:cNvSpPr txBox="1"/>
          <p:nvPr/>
        </p:nvSpPr>
        <p:spPr>
          <a:xfrm>
            <a:off x="1143000" y="355114"/>
            <a:ext cx="1415772" cy="461665"/>
          </a:xfrm>
          <a:prstGeom prst="rect">
            <a:avLst/>
          </a:prstGeom>
          <a:noFill/>
        </p:spPr>
        <p:txBody>
          <a:bodyPr wrap="none" rtlCol="0">
            <a:spAutoFit/>
          </a:bodyPr>
          <a:lstStyle/>
          <a:p>
            <a:r>
              <a:rPr lang="zh-CN" altLang="en-US" sz="2400" dirty="0">
                <a:solidFill>
                  <a:schemeClr val="accent5">
                    <a:lumMod val="75000"/>
                  </a:schemeClr>
                </a:solidFill>
              </a:rPr>
              <a:t>联系我们</a:t>
            </a:r>
          </a:p>
        </p:txBody>
      </p:sp>
      <p:sp>
        <p:nvSpPr>
          <p:cNvPr id="8" name="文本框 7">
            <a:extLst>
              <a:ext uri="{FF2B5EF4-FFF2-40B4-BE49-F238E27FC236}">
                <a16:creationId xmlns:a16="http://schemas.microsoft.com/office/drawing/2014/main" id="{A9A9ACE9-5E4D-4D3D-9D3A-C3A08B60D6A4}"/>
              </a:ext>
            </a:extLst>
          </p:cNvPr>
          <p:cNvSpPr txBox="1"/>
          <p:nvPr/>
        </p:nvSpPr>
        <p:spPr>
          <a:xfrm flipH="1">
            <a:off x="6143625" y="1701027"/>
            <a:ext cx="800219" cy="461665"/>
          </a:xfrm>
          <a:prstGeom prst="rect">
            <a:avLst/>
          </a:prstGeom>
          <a:noFill/>
        </p:spPr>
        <p:txBody>
          <a:bodyPr wrap="none" rtlCol="0">
            <a:spAutoFit/>
          </a:bodyPr>
          <a:lstStyle>
            <a:defPPr>
              <a:defRPr lang="zh-CN"/>
            </a:defPPr>
            <a:lvl1pPr>
              <a:defRPr sz="2400">
                <a:solidFill>
                  <a:schemeClr val="accent5">
                    <a:lumMod val="75000"/>
                  </a:schemeClr>
                </a:solidFill>
              </a:defRPr>
            </a:lvl1pPr>
          </a:lstStyle>
          <a:p>
            <a:r>
              <a:rPr lang="zh-CN" altLang="en-US" dirty="0">
                <a:solidFill>
                  <a:srgbClr val="FF0000"/>
                </a:solidFill>
              </a:rPr>
              <a:t>声明</a:t>
            </a:r>
          </a:p>
        </p:txBody>
      </p:sp>
      <p:sp>
        <p:nvSpPr>
          <p:cNvPr id="9" name="文本框 8">
            <a:extLst>
              <a:ext uri="{FF2B5EF4-FFF2-40B4-BE49-F238E27FC236}">
                <a16:creationId xmlns:a16="http://schemas.microsoft.com/office/drawing/2014/main" id="{A68B07AF-5762-4DB4-A544-36B647E6776F}"/>
              </a:ext>
            </a:extLst>
          </p:cNvPr>
          <p:cNvSpPr txBox="1"/>
          <p:nvPr/>
        </p:nvSpPr>
        <p:spPr>
          <a:xfrm>
            <a:off x="6143625" y="2286604"/>
            <a:ext cx="5554424" cy="369332"/>
          </a:xfrm>
          <a:prstGeom prst="rect">
            <a:avLst/>
          </a:prstGeom>
          <a:noFill/>
        </p:spPr>
        <p:txBody>
          <a:bodyPr wrap="square" rtlCol="0">
            <a:spAutoFit/>
          </a:bodyPr>
          <a:lstStyle/>
          <a:p>
            <a:r>
              <a:rPr lang="zh-CN" altLang="en-US" dirty="0"/>
              <a:t>本</a:t>
            </a:r>
            <a:r>
              <a:rPr lang="en-US" altLang="zh-CN" dirty="0"/>
              <a:t>PPT</a:t>
            </a:r>
            <a:r>
              <a:rPr lang="zh-CN" altLang="en-US" dirty="0"/>
              <a:t>内所有数据均来源于万得</a:t>
            </a:r>
            <a:r>
              <a:rPr lang="en-US" altLang="zh-CN" dirty="0"/>
              <a:t>wind</a:t>
            </a:r>
            <a:r>
              <a:rPr lang="zh-CN" altLang="en-US" dirty="0"/>
              <a:t>金融数据客户端。</a:t>
            </a:r>
          </a:p>
        </p:txBody>
      </p:sp>
    </p:spTree>
    <p:extLst>
      <p:ext uri="{BB962C8B-B14F-4D97-AF65-F5344CB8AC3E}">
        <p14:creationId xmlns:p14="http://schemas.microsoft.com/office/powerpoint/2010/main" val="30618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F4CAC0D4-63A6-46DF-8C71-4B2C8019F96F}"/>
              </a:ext>
            </a:extLst>
          </p:cNvPr>
          <p:cNvSpPr/>
          <p:nvPr/>
        </p:nvSpPr>
        <p:spPr>
          <a:xfrm>
            <a:off x="4038603" y="1099332"/>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募</a:t>
            </a:r>
          </a:p>
        </p:txBody>
      </p:sp>
      <p:sp>
        <p:nvSpPr>
          <p:cNvPr id="9" name="椭圆 8">
            <a:extLst>
              <a:ext uri="{FF2B5EF4-FFF2-40B4-BE49-F238E27FC236}">
                <a16:creationId xmlns:a16="http://schemas.microsoft.com/office/drawing/2014/main" id="{7DB024DF-E0D7-4C78-AFFA-8B5FB073E11C}"/>
              </a:ext>
            </a:extLst>
          </p:cNvPr>
          <p:cNvSpPr/>
          <p:nvPr/>
        </p:nvSpPr>
        <p:spPr>
          <a:xfrm>
            <a:off x="4038602" y="2392163"/>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accent5">
                    <a:lumMod val="75000"/>
                  </a:schemeClr>
                </a:solidFill>
                <a:latin typeface="华文新魏" panose="02010800040101010101" pitchFamily="2" charset="-122"/>
                <a:ea typeface="华文新魏" panose="02010800040101010101" pitchFamily="2" charset="-122"/>
              </a:rPr>
              <a:t>投</a:t>
            </a:r>
          </a:p>
        </p:txBody>
      </p:sp>
      <p:sp>
        <p:nvSpPr>
          <p:cNvPr id="10" name="椭圆 9">
            <a:extLst>
              <a:ext uri="{FF2B5EF4-FFF2-40B4-BE49-F238E27FC236}">
                <a16:creationId xmlns:a16="http://schemas.microsoft.com/office/drawing/2014/main" id="{AA0A5FD9-A9B6-4454-B93B-BB43B7BD0073}"/>
              </a:ext>
            </a:extLst>
          </p:cNvPr>
          <p:cNvSpPr/>
          <p:nvPr/>
        </p:nvSpPr>
        <p:spPr>
          <a:xfrm>
            <a:off x="4038601" y="3684994"/>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5">
                    <a:lumMod val="75000"/>
                  </a:schemeClr>
                </a:solidFill>
                <a:latin typeface="华文新魏" panose="02010800040101010101" pitchFamily="2" charset="-122"/>
                <a:ea typeface="华文新魏" panose="02010800040101010101" pitchFamily="2" charset="-122"/>
              </a:rPr>
              <a:t>IPO</a:t>
            </a:r>
            <a:endParaRPr lang="zh-CN" altLang="en-US" dirty="0">
              <a:solidFill>
                <a:schemeClr val="accent5">
                  <a:lumMod val="75000"/>
                </a:schemeClr>
              </a:solidFill>
              <a:latin typeface="华文新魏" panose="02010800040101010101" pitchFamily="2" charset="-122"/>
              <a:ea typeface="华文新魏" panose="02010800040101010101" pitchFamily="2" charset="-122"/>
            </a:endParaRPr>
          </a:p>
        </p:txBody>
      </p:sp>
      <p:sp>
        <p:nvSpPr>
          <p:cNvPr id="12" name="文本框 11">
            <a:extLst>
              <a:ext uri="{FF2B5EF4-FFF2-40B4-BE49-F238E27FC236}">
                <a16:creationId xmlns:a16="http://schemas.microsoft.com/office/drawing/2014/main" id="{CC106393-E9A4-4159-AEEB-6F56363DAE8C}"/>
              </a:ext>
            </a:extLst>
          </p:cNvPr>
          <p:cNvSpPr txBox="1"/>
          <p:nvPr/>
        </p:nvSpPr>
        <p:spPr>
          <a:xfrm>
            <a:off x="5107973" y="1197406"/>
            <a:ext cx="2136168" cy="646331"/>
          </a:xfrm>
          <a:prstGeom prst="rect">
            <a:avLst/>
          </a:prstGeom>
          <a:noFill/>
        </p:spPr>
        <p:txBody>
          <a:bodyPr wrap="squar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募集数量及规模较上月有较大回升</a:t>
            </a:r>
          </a:p>
        </p:txBody>
      </p:sp>
      <p:sp>
        <p:nvSpPr>
          <p:cNvPr id="13" name="文本框 12">
            <a:extLst>
              <a:ext uri="{FF2B5EF4-FFF2-40B4-BE49-F238E27FC236}">
                <a16:creationId xmlns:a16="http://schemas.microsoft.com/office/drawing/2014/main" id="{EEDCC235-87F3-445C-A2DA-116C3EC8B268}"/>
              </a:ext>
            </a:extLst>
          </p:cNvPr>
          <p:cNvSpPr txBox="1"/>
          <p:nvPr/>
        </p:nvSpPr>
        <p:spPr>
          <a:xfrm>
            <a:off x="5107973" y="2490237"/>
            <a:ext cx="2136168" cy="923330"/>
          </a:xfrm>
          <a:prstGeom prst="rect">
            <a:avLst/>
          </a:prstGeom>
          <a:noFill/>
        </p:spPr>
        <p:txBody>
          <a:bodyPr wrap="square" rtlCol="0">
            <a:spAutoFit/>
          </a:bodyPr>
          <a:lstStyle>
            <a:defPPr>
              <a:defRPr lang="zh-CN"/>
            </a:defPPr>
            <a:lvl1pPr>
              <a:defRPr>
                <a:solidFill>
                  <a:srgbClr val="002060"/>
                </a:solidFill>
                <a:latin typeface="微软雅黑" panose="020B0503020204020204" pitchFamily="34" charset="-122"/>
                <a:ea typeface="微软雅黑" panose="020B0503020204020204" pitchFamily="34" charset="-122"/>
              </a:defRPr>
            </a:lvl1pPr>
          </a:lstStyle>
          <a:p>
            <a:r>
              <a:rPr lang="zh-CN" altLang="en-US" dirty="0"/>
              <a:t>投资整体回落，蔚来汽车完成</a:t>
            </a:r>
            <a:r>
              <a:rPr lang="en-US" altLang="zh-CN" dirty="0"/>
              <a:t>D</a:t>
            </a:r>
            <a:r>
              <a:rPr lang="zh-CN" altLang="en-US" dirty="0"/>
              <a:t>轮融资</a:t>
            </a:r>
          </a:p>
        </p:txBody>
      </p:sp>
      <p:sp>
        <p:nvSpPr>
          <p:cNvPr id="14" name="文本框 13">
            <a:extLst>
              <a:ext uri="{FF2B5EF4-FFF2-40B4-BE49-F238E27FC236}">
                <a16:creationId xmlns:a16="http://schemas.microsoft.com/office/drawing/2014/main" id="{A0A2307E-1D33-4ABC-9710-B0760419F59C}"/>
              </a:ext>
            </a:extLst>
          </p:cNvPr>
          <p:cNvSpPr txBox="1"/>
          <p:nvPr/>
        </p:nvSpPr>
        <p:spPr>
          <a:xfrm>
            <a:off x="5107973" y="3783068"/>
            <a:ext cx="2413570" cy="646331"/>
          </a:xfrm>
          <a:prstGeom prst="rect">
            <a:avLst/>
          </a:prstGeom>
          <a:noFill/>
        </p:spPr>
        <p:txBody>
          <a:bodyPr wrap="square" rtlCol="0">
            <a:spAutoFit/>
          </a:bodyPr>
          <a:lstStyle>
            <a:defPPr>
              <a:defRPr lang="zh-CN"/>
            </a:defPPr>
            <a:lvl1pPr>
              <a:defRPr>
                <a:solidFill>
                  <a:srgbClr val="002060"/>
                </a:solidFill>
                <a:latin typeface="微软雅黑" panose="020B0503020204020204" pitchFamily="34" charset="-122"/>
                <a:ea typeface="微软雅黑" panose="020B0503020204020204" pitchFamily="34" charset="-122"/>
              </a:defRPr>
            </a:lvl1pPr>
          </a:lstStyle>
          <a:p>
            <a:r>
              <a:rPr lang="en-US" altLang="zh-CN" dirty="0"/>
              <a:t>A</a:t>
            </a:r>
            <a:r>
              <a:rPr lang="zh-CN" altLang="en-US" dirty="0"/>
              <a:t>股港股</a:t>
            </a:r>
            <a:r>
              <a:rPr lang="en-US" altLang="zh-CN" dirty="0"/>
              <a:t>IPO</a:t>
            </a:r>
            <a:r>
              <a:rPr lang="zh-CN" altLang="en-US" dirty="0"/>
              <a:t>均保持较为稳定发行节奏</a:t>
            </a:r>
          </a:p>
        </p:txBody>
      </p:sp>
      <p:sp>
        <p:nvSpPr>
          <p:cNvPr id="15" name="椭圆 14">
            <a:extLst>
              <a:ext uri="{FF2B5EF4-FFF2-40B4-BE49-F238E27FC236}">
                <a16:creationId xmlns:a16="http://schemas.microsoft.com/office/drawing/2014/main" id="{734E1681-0D1F-4176-A0FF-0277CAA28039}"/>
              </a:ext>
            </a:extLst>
          </p:cNvPr>
          <p:cNvSpPr/>
          <p:nvPr/>
        </p:nvSpPr>
        <p:spPr>
          <a:xfrm>
            <a:off x="4038600" y="4977825"/>
            <a:ext cx="842481" cy="842481"/>
          </a:xfrm>
          <a:prstGeom prst="ellipse">
            <a:avLst/>
          </a:prstGeom>
          <a:noFill/>
          <a:ln w="152400">
            <a:solidFill>
              <a:srgbClr val="0070C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accent5">
                    <a:lumMod val="75000"/>
                  </a:schemeClr>
                </a:solidFill>
                <a:latin typeface="华文新魏" panose="02010800040101010101" pitchFamily="2" charset="-122"/>
                <a:ea typeface="华文新魏" panose="02010800040101010101" pitchFamily="2" charset="-122"/>
              </a:rPr>
              <a:t>新三板</a:t>
            </a:r>
          </a:p>
        </p:txBody>
      </p:sp>
      <p:sp>
        <p:nvSpPr>
          <p:cNvPr id="16" name="文本框 15">
            <a:extLst>
              <a:ext uri="{FF2B5EF4-FFF2-40B4-BE49-F238E27FC236}">
                <a16:creationId xmlns:a16="http://schemas.microsoft.com/office/drawing/2014/main" id="{7B98C074-CD75-4A54-B50F-6838228A49A8}"/>
              </a:ext>
            </a:extLst>
          </p:cNvPr>
          <p:cNvSpPr txBox="1"/>
          <p:nvPr/>
        </p:nvSpPr>
        <p:spPr>
          <a:xfrm>
            <a:off x="5107972" y="5075899"/>
            <a:ext cx="2614552" cy="923330"/>
          </a:xfrm>
          <a:prstGeom prst="rect">
            <a:avLst/>
          </a:prstGeom>
          <a:noFill/>
        </p:spPr>
        <p:txBody>
          <a:bodyPr wrap="square" rtlCol="0">
            <a:spAutoFit/>
          </a:bodyPr>
          <a:lstStyle>
            <a:defPPr>
              <a:defRPr lang="zh-CN"/>
            </a:defPPr>
            <a:lvl1pPr>
              <a:defRPr>
                <a:solidFill>
                  <a:srgbClr val="002060"/>
                </a:solidFill>
                <a:latin typeface="微软雅黑" panose="020B0503020204020204" pitchFamily="34" charset="-122"/>
                <a:ea typeface="微软雅黑" panose="020B0503020204020204" pitchFamily="34" charset="-122"/>
              </a:defRPr>
            </a:lvl1pPr>
          </a:lstStyle>
          <a:p>
            <a:r>
              <a:rPr lang="zh-CN" altLang="en-US" dirty="0"/>
              <a:t>新三板摘牌数再次回升，指数较弱，但交投较为活跃</a:t>
            </a:r>
          </a:p>
        </p:txBody>
      </p:sp>
    </p:spTree>
    <p:extLst>
      <p:ext uri="{BB962C8B-B14F-4D97-AF65-F5344CB8AC3E}">
        <p14:creationId xmlns:p14="http://schemas.microsoft.com/office/powerpoint/2010/main" val="341277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箭头: 下 23">
            <a:extLst>
              <a:ext uri="{FF2B5EF4-FFF2-40B4-BE49-F238E27FC236}">
                <a16:creationId xmlns:a16="http://schemas.microsoft.com/office/drawing/2014/main" id="{9E1EE192-6D8A-46CB-8A1E-93129E6A45BC}"/>
              </a:ext>
            </a:extLst>
          </p:cNvPr>
          <p:cNvSpPr/>
          <p:nvPr/>
        </p:nvSpPr>
        <p:spPr>
          <a:xfrm rot="10800000">
            <a:off x="7155445" y="1837448"/>
            <a:ext cx="702923" cy="1509372"/>
          </a:xfrm>
          <a:prstGeom prst="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文本框 24">
            <a:extLst>
              <a:ext uri="{FF2B5EF4-FFF2-40B4-BE49-F238E27FC236}">
                <a16:creationId xmlns:a16="http://schemas.microsoft.com/office/drawing/2014/main" id="{AC1046BB-3DC4-4E9D-B1D3-505F0A071592}"/>
              </a:ext>
            </a:extLst>
          </p:cNvPr>
          <p:cNvSpPr txBox="1"/>
          <p:nvPr/>
        </p:nvSpPr>
        <p:spPr>
          <a:xfrm>
            <a:off x="9205543" y="1900029"/>
            <a:ext cx="2505244" cy="126188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本月共发生</a:t>
            </a:r>
            <a:r>
              <a:rPr lang="en-US" altLang="zh-CN" sz="2400" dirty="0">
                <a:solidFill>
                  <a:srgbClr val="0070C0"/>
                </a:solidFill>
                <a:latin typeface="微软雅黑" panose="020B0503020204020204" pitchFamily="34" charset="-122"/>
                <a:ea typeface="微软雅黑" panose="020B0503020204020204" pitchFamily="34" charset="-122"/>
              </a:rPr>
              <a:t>65</a:t>
            </a:r>
            <a:r>
              <a:rPr lang="zh-CN" altLang="en-US" sz="1400" dirty="0">
                <a:latin typeface="微软雅黑" panose="020B0503020204020204" pitchFamily="34" charset="-122"/>
                <a:ea typeface="微软雅黑" panose="020B0503020204020204" pitchFamily="34" charset="-122"/>
              </a:rPr>
              <a:t>起基金募集事件，共募集资金</a:t>
            </a:r>
            <a:r>
              <a:rPr lang="en-US" altLang="zh-CN" sz="2400" dirty="0">
                <a:solidFill>
                  <a:srgbClr val="0070C0"/>
                </a:solidFill>
                <a:latin typeface="微软雅黑" panose="020B0503020204020204" pitchFamily="34" charset="-122"/>
                <a:ea typeface="微软雅黑" panose="020B0503020204020204" pitchFamily="34" charset="-122"/>
              </a:rPr>
              <a:t>1325.07</a:t>
            </a:r>
            <a:r>
              <a:rPr lang="zh-CN" altLang="en-US" sz="1400" dirty="0">
                <a:latin typeface="微软雅黑" panose="020B0503020204020204" pitchFamily="34" charset="-122"/>
                <a:ea typeface="微软雅黑" panose="020B0503020204020204" pitchFamily="34" charset="-122"/>
              </a:rPr>
              <a:t>亿，数量及规模上都较上两月有显著的上升。</a:t>
            </a:r>
          </a:p>
        </p:txBody>
      </p:sp>
      <p:sp>
        <p:nvSpPr>
          <p:cNvPr id="26" name="文本框 25">
            <a:extLst>
              <a:ext uri="{FF2B5EF4-FFF2-40B4-BE49-F238E27FC236}">
                <a16:creationId xmlns:a16="http://schemas.microsoft.com/office/drawing/2014/main" id="{39C1FCD5-0C18-43FC-A193-6387AEAD675E}"/>
              </a:ext>
            </a:extLst>
          </p:cNvPr>
          <p:cNvSpPr txBox="1"/>
          <p:nvPr/>
        </p:nvSpPr>
        <p:spPr>
          <a:xfrm>
            <a:off x="7923173" y="1837447"/>
            <a:ext cx="1620273" cy="461665"/>
          </a:xfrm>
          <a:prstGeom prst="rect">
            <a:avLst/>
          </a:prstGeom>
          <a:noFill/>
        </p:spPr>
        <p:txBody>
          <a:bodyPr wrap="square" rtlCol="0">
            <a:spAutoFit/>
          </a:bodyPr>
          <a:lstStyle/>
          <a:p>
            <a:r>
              <a:rPr lang="en-US" altLang="zh-CN" sz="2400" dirty="0">
                <a:solidFill>
                  <a:srgbClr val="FF0000"/>
                </a:solidFill>
                <a:latin typeface="Arial" panose="020B0604020202020204" pitchFamily="34" charset="0"/>
                <a:cs typeface="Arial" panose="020B0604020202020204" pitchFamily="34" charset="0"/>
              </a:rPr>
              <a:t>+131.%</a:t>
            </a:r>
            <a:endParaRPr lang="zh-CN" altLang="en-US" sz="2400" dirty="0">
              <a:solidFill>
                <a:srgbClr val="FF0000"/>
              </a:solidFill>
              <a:latin typeface="Arial" panose="020B0604020202020204" pitchFamily="34" charset="0"/>
              <a:cs typeface="Arial" panose="020B0604020202020204" pitchFamily="34" charset="0"/>
            </a:endParaRPr>
          </a:p>
        </p:txBody>
      </p:sp>
      <p:sp>
        <p:nvSpPr>
          <p:cNvPr id="27" name="文本框 26">
            <a:extLst>
              <a:ext uri="{FF2B5EF4-FFF2-40B4-BE49-F238E27FC236}">
                <a16:creationId xmlns:a16="http://schemas.microsoft.com/office/drawing/2014/main" id="{CDB741C6-C1C5-4790-AA5F-927D7C988094}"/>
              </a:ext>
            </a:extLst>
          </p:cNvPr>
          <p:cNvSpPr txBox="1"/>
          <p:nvPr/>
        </p:nvSpPr>
        <p:spPr>
          <a:xfrm>
            <a:off x="7943659" y="2530971"/>
            <a:ext cx="1409360" cy="461665"/>
          </a:xfrm>
          <a:prstGeom prst="rect">
            <a:avLst/>
          </a:prstGeom>
          <a:noFill/>
        </p:spPr>
        <p:txBody>
          <a:bodyPr wrap="none" rtlCol="0">
            <a:spAutoFit/>
          </a:bodyPr>
          <a:lstStyle>
            <a:defPPr>
              <a:defRPr lang="zh-CN"/>
            </a:defPPr>
            <a:lvl1pPr>
              <a:defRPr>
                <a:solidFill>
                  <a:srgbClr val="0070C0"/>
                </a:solidFill>
                <a:latin typeface="Arial" panose="020B0604020202020204" pitchFamily="34" charset="0"/>
                <a:cs typeface="Arial" panose="020B0604020202020204" pitchFamily="34" charset="0"/>
              </a:defRPr>
            </a:lvl1pPr>
          </a:lstStyle>
          <a:p>
            <a:r>
              <a:rPr lang="en-US" altLang="zh-CN" sz="2400" dirty="0">
                <a:solidFill>
                  <a:srgbClr val="FF0000"/>
                </a:solidFill>
              </a:rPr>
              <a:t>+225.9%</a:t>
            </a:r>
            <a:endParaRPr lang="zh-CN" altLang="en-US" sz="2400" dirty="0">
              <a:solidFill>
                <a:srgbClr val="FF0000"/>
              </a:solidFill>
            </a:endParaRPr>
          </a:p>
        </p:txBody>
      </p:sp>
      <p:sp>
        <p:nvSpPr>
          <p:cNvPr id="28" name="文本框 27">
            <a:extLst>
              <a:ext uri="{FF2B5EF4-FFF2-40B4-BE49-F238E27FC236}">
                <a16:creationId xmlns:a16="http://schemas.microsoft.com/office/drawing/2014/main" id="{D95D99CB-85DA-4D89-8F1D-43F1C86EE120}"/>
              </a:ext>
            </a:extLst>
          </p:cNvPr>
          <p:cNvSpPr txBox="1"/>
          <p:nvPr/>
        </p:nvSpPr>
        <p:spPr>
          <a:xfrm>
            <a:off x="7923173" y="2223194"/>
            <a:ext cx="1261884" cy="307777"/>
          </a:xfrm>
          <a:prstGeom prst="rect">
            <a:avLst/>
          </a:prstGeom>
          <a:noFill/>
        </p:spPr>
        <p:txBody>
          <a:bodyPr wrap="none" rtlCol="0">
            <a:spAutoFit/>
          </a:bodyPr>
          <a:lstStyle/>
          <a:p>
            <a:r>
              <a:rPr lang="zh-CN" altLang="en-US" sz="1400" dirty="0"/>
              <a:t>募集事件数量</a:t>
            </a:r>
          </a:p>
        </p:txBody>
      </p:sp>
      <p:sp>
        <p:nvSpPr>
          <p:cNvPr id="29" name="文本框 28">
            <a:extLst>
              <a:ext uri="{FF2B5EF4-FFF2-40B4-BE49-F238E27FC236}">
                <a16:creationId xmlns:a16="http://schemas.microsoft.com/office/drawing/2014/main" id="{53ED46A7-9971-4F20-A6E5-FADE256F5126}"/>
              </a:ext>
            </a:extLst>
          </p:cNvPr>
          <p:cNvSpPr txBox="1"/>
          <p:nvPr/>
        </p:nvSpPr>
        <p:spPr>
          <a:xfrm>
            <a:off x="7923173" y="2916718"/>
            <a:ext cx="1261884" cy="307777"/>
          </a:xfrm>
          <a:prstGeom prst="rect">
            <a:avLst/>
          </a:prstGeom>
          <a:noFill/>
        </p:spPr>
        <p:txBody>
          <a:bodyPr wrap="none" rtlCol="0">
            <a:spAutoFit/>
          </a:bodyPr>
          <a:lstStyle>
            <a:defPPr>
              <a:defRPr lang="zh-CN"/>
            </a:defPPr>
            <a:lvl1pPr>
              <a:defRPr sz="1400"/>
            </a:lvl1pPr>
          </a:lstStyle>
          <a:p>
            <a:r>
              <a:rPr lang="zh-CN" altLang="en-US" dirty="0"/>
              <a:t>募集事件规模</a:t>
            </a:r>
          </a:p>
        </p:txBody>
      </p:sp>
      <p:grpSp>
        <p:nvGrpSpPr>
          <p:cNvPr id="33" name="组合 32">
            <a:extLst>
              <a:ext uri="{FF2B5EF4-FFF2-40B4-BE49-F238E27FC236}">
                <a16:creationId xmlns:a16="http://schemas.microsoft.com/office/drawing/2014/main" id="{021D532E-5D0A-43D0-99BE-4523E552077E}"/>
              </a:ext>
            </a:extLst>
          </p:cNvPr>
          <p:cNvGrpSpPr/>
          <p:nvPr/>
        </p:nvGrpSpPr>
        <p:grpSpPr>
          <a:xfrm>
            <a:off x="7155444" y="1172827"/>
            <a:ext cx="4641139" cy="369870"/>
            <a:chOff x="7155445" y="740531"/>
            <a:chExt cx="3098164" cy="369870"/>
          </a:xfrm>
        </p:grpSpPr>
        <p:sp>
          <p:nvSpPr>
            <p:cNvPr id="30" name="矩形 29">
              <a:extLst>
                <a:ext uri="{FF2B5EF4-FFF2-40B4-BE49-F238E27FC236}">
                  <a16:creationId xmlns:a16="http://schemas.microsoft.com/office/drawing/2014/main" id="{A170E597-061D-464D-B927-CF066CC2FA5F}"/>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募集数量及规模本月均大幅回升</a:t>
              </a:r>
            </a:p>
          </p:txBody>
        </p:sp>
        <p:sp>
          <p:nvSpPr>
            <p:cNvPr id="32" name="等腰三角形 31">
              <a:extLst>
                <a:ext uri="{FF2B5EF4-FFF2-40B4-BE49-F238E27FC236}">
                  <a16:creationId xmlns:a16="http://schemas.microsoft.com/office/drawing/2014/main" id="{53936A1B-80D6-41FC-8332-B60224D448F3}"/>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a:extLst>
              <a:ext uri="{FF2B5EF4-FFF2-40B4-BE49-F238E27FC236}">
                <a16:creationId xmlns:a16="http://schemas.microsoft.com/office/drawing/2014/main" id="{64CDB1BD-9196-47F9-BBAC-D249498BFBC1}"/>
              </a:ext>
            </a:extLst>
          </p:cNvPr>
          <p:cNvSpPr txBox="1"/>
          <p:nvPr/>
        </p:nvSpPr>
        <p:spPr>
          <a:xfrm>
            <a:off x="7155445" y="4570681"/>
            <a:ext cx="4334869" cy="1200329"/>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本月创业投资基金募集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26</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251.29</a:t>
            </a:r>
            <a:r>
              <a:rPr lang="zh-CN" altLang="en-US" sz="1400" dirty="0">
                <a:latin typeface="微软雅黑" panose="020B0503020204020204" pitchFamily="34" charset="-122"/>
                <a:ea typeface="微软雅黑" panose="020B0503020204020204" pitchFamily="34" charset="-122"/>
              </a:rPr>
              <a:t>亿元；成长基金募集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26</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692.59</a:t>
            </a:r>
            <a:r>
              <a:rPr lang="zh-CN" altLang="en-US" sz="1400" dirty="0">
                <a:latin typeface="微软雅黑" panose="020B0503020204020204" pitchFamily="34" charset="-122"/>
                <a:ea typeface="微软雅黑" panose="020B0503020204020204" pitchFamily="34" charset="-122"/>
              </a:rPr>
              <a:t>亿；并购基金募集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13</a:t>
            </a:r>
            <a:r>
              <a:rPr lang="zh-CN" altLang="en-US" sz="1400" dirty="0">
                <a:latin typeface="微软雅黑" panose="020B0503020204020204" pitchFamily="34" charset="-122"/>
                <a:ea typeface="微软雅黑" panose="020B0503020204020204" pitchFamily="34" charset="-122"/>
              </a:rPr>
              <a:t>起，共募集</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381.19</a:t>
            </a:r>
            <a:r>
              <a:rPr lang="zh-CN" altLang="en-US" sz="1400" dirty="0">
                <a:latin typeface="微软雅黑" panose="020B0503020204020204" pitchFamily="34" charset="-122"/>
                <a:ea typeface="微软雅黑" panose="020B0503020204020204" pitchFamily="34" charset="-122"/>
              </a:rPr>
              <a:t>亿元</a:t>
            </a:r>
            <a:endParaRPr lang="en-US" altLang="zh-CN" sz="1400" dirty="0">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0E991C28-DA58-4B71-AC2F-93F3EDBEAF9C}"/>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募集</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pic>
        <p:nvPicPr>
          <p:cNvPr id="3" name="图片 2">
            <a:extLst>
              <a:ext uri="{FF2B5EF4-FFF2-40B4-BE49-F238E27FC236}">
                <a16:creationId xmlns:a16="http://schemas.microsoft.com/office/drawing/2014/main" id="{0166EBBF-F9F1-45BA-BAAD-7330C4CC2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14" y="1151218"/>
            <a:ext cx="6109475" cy="2913706"/>
          </a:xfrm>
          <a:prstGeom prst="rect">
            <a:avLst/>
          </a:prstGeom>
        </p:spPr>
      </p:pic>
      <p:pic>
        <p:nvPicPr>
          <p:cNvPr id="8" name="图片 7">
            <a:extLst>
              <a:ext uri="{FF2B5EF4-FFF2-40B4-BE49-F238E27FC236}">
                <a16:creationId xmlns:a16="http://schemas.microsoft.com/office/drawing/2014/main" id="{48271930-A25F-4701-BC75-3E04110C3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14" y="4161474"/>
            <a:ext cx="6109475" cy="1865253"/>
          </a:xfrm>
          <a:prstGeom prst="rect">
            <a:avLst/>
          </a:prstGeom>
        </p:spPr>
      </p:pic>
    </p:spTree>
    <p:extLst>
      <p:ext uri="{BB962C8B-B14F-4D97-AF65-F5344CB8AC3E}">
        <p14:creationId xmlns:p14="http://schemas.microsoft.com/office/powerpoint/2010/main" val="10517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11980CC4-0527-4A7E-90F2-46D1A193C2DA}"/>
              </a:ext>
            </a:extLst>
          </p:cNvPr>
          <p:cNvGrpSpPr/>
          <p:nvPr/>
        </p:nvGrpSpPr>
        <p:grpSpPr>
          <a:xfrm>
            <a:off x="398792" y="1028207"/>
            <a:ext cx="4497403" cy="369870"/>
            <a:chOff x="7155445" y="740531"/>
            <a:chExt cx="3098164" cy="369870"/>
          </a:xfrm>
        </p:grpSpPr>
        <p:sp>
          <p:nvSpPr>
            <p:cNvPr id="17" name="矩形 16">
              <a:extLst>
                <a:ext uri="{FF2B5EF4-FFF2-40B4-BE49-F238E27FC236}">
                  <a16:creationId xmlns:a16="http://schemas.microsoft.com/office/drawing/2014/main" id="{62FF64ED-DB77-4A96-B2E5-2B4494761794}"/>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投资整体有所上升，蔚来汽车完成融资</a:t>
              </a:r>
            </a:p>
          </p:txBody>
        </p:sp>
        <p:sp>
          <p:nvSpPr>
            <p:cNvPr id="18" name="等腰三角形 17">
              <a:extLst>
                <a:ext uri="{FF2B5EF4-FFF2-40B4-BE49-F238E27FC236}">
                  <a16:creationId xmlns:a16="http://schemas.microsoft.com/office/drawing/2014/main" id="{7598BAFA-57FB-41E5-B02B-40E2DA2505FA}"/>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3BEA8BD8-6C31-4CA5-BDD1-824DB98B0850}"/>
              </a:ext>
            </a:extLst>
          </p:cNvPr>
          <p:cNvSpPr txBox="1"/>
          <p:nvPr/>
        </p:nvSpPr>
        <p:spPr>
          <a:xfrm>
            <a:off x="335090" y="1814082"/>
            <a:ext cx="4931595" cy="3108543"/>
          </a:xfrm>
          <a:prstGeom prst="rect">
            <a:avLst/>
          </a:prstGeom>
          <a:noFill/>
        </p:spPr>
        <p:txBody>
          <a:bodyPr wrap="square" rtlCol="0">
            <a:spAutoFit/>
          </a:bodyPr>
          <a:lstStyle/>
          <a:p>
            <a:r>
              <a:rPr lang="zh-CN" altLang="en-US" sz="1400" dirty="0"/>
              <a:t>      本月</a:t>
            </a:r>
            <a:r>
              <a:rPr lang="en-US" altLang="zh-CN" sz="1400" dirty="0"/>
              <a:t>PEVC</a:t>
            </a:r>
            <a:r>
              <a:rPr lang="zh-CN" altLang="en-US" sz="1400" dirty="0"/>
              <a:t>市场共发生投资案例</a:t>
            </a:r>
            <a:r>
              <a:rPr lang="en-US" altLang="zh-CN" sz="2400" dirty="0">
                <a:solidFill>
                  <a:srgbClr val="0070C0"/>
                </a:solidFill>
                <a:latin typeface="Arial" panose="020B0604020202020204" pitchFamily="34" charset="0"/>
                <a:cs typeface="Arial" panose="020B0604020202020204" pitchFamily="34" charset="0"/>
              </a:rPr>
              <a:t>260</a:t>
            </a:r>
            <a:r>
              <a:rPr lang="zh-CN" altLang="en-US" sz="1400" dirty="0"/>
              <a:t>起，融资总额达到人民币</a:t>
            </a:r>
            <a:r>
              <a:rPr lang="en-US" altLang="zh-CN" sz="2400" dirty="0">
                <a:solidFill>
                  <a:srgbClr val="0070C0"/>
                </a:solidFill>
                <a:latin typeface="Arial" panose="020B0604020202020204" pitchFamily="34" charset="0"/>
                <a:cs typeface="Arial" panose="020B0604020202020204" pitchFamily="34" charset="0"/>
              </a:rPr>
              <a:t>276.22</a:t>
            </a:r>
            <a:r>
              <a:rPr lang="zh-CN" altLang="en-US" sz="1400" dirty="0"/>
              <a:t>亿元。分行业来看，投资依旧集中在互联网及</a:t>
            </a:r>
            <a:r>
              <a:rPr lang="en-US" altLang="zh-CN" sz="1400" dirty="0"/>
              <a:t>IT</a:t>
            </a:r>
            <a:r>
              <a:rPr lang="zh-CN" altLang="en-US" sz="1400" dirty="0"/>
              <a:t>行业，分别发生案例</a:t>
            </a:r>
            <a:r>
              <a:rPr lang="en-US" altLang="zh-CN" sz="2400" dirty="0">
                <a:solidFill>
                  <a:srgbClr val="0070C0"/>
                </a:solidFill>
                <a:latin typeface="Arial" panose="020B0604020202020204" pitchFamily="34" charset="0"/>
                <a:cs typeface="Arial" panose="020B0604020202020204" pitchFamily="34" charset="0"/>
              </a:rPr>
              <a:t>89</a:t>
            </a:r>
            <a:r>
              <a:rPr lang="zh-CN" altLang="en-US" sz="1400" dirty="0"/>
              <a:t>起和</a:t>
            </a:r>
            <a:r>
              <a:rPr lang="en-US" altLang="zh-CN" sz="2400" dirty="0">
                <a:solidFill>
                  <a:srgbClr val="0070C0"/>
                </a:solidFill>
                <a:latin typeface="Arial" panose="020B0604020202020204" pitchFamily="34" charset="0"/>
                <a:cs typeface="Arial" panose="020B0604020202020204" pitchFamily="34" charset="0"/>
              </a:rPr>
              <a:t>78</a:t>
            </a:r>
            <a:r>
              <a:rPr lang="zh-CN" altLang="en-US" sz="1400" dirty="0"/>
              <a:t>起，分别吸金</a:t>
            </a:r>
            <a:r>
              <a:rPr lang="en-US" altLang="zh-CN" sz="2400" dirty="0">
                <a:solidFill>
                  <a:srgbClr val="0070C0"/>
                </a:solidFill>
                <a:latin typeface="Arial" panose="020B0604020202020204" pitchFamily="34" charset="0"/>
                <a:cs typeface="Arial" panose="020B0604020202020204" pitchFamily="34" charset="0"/>
              </a:rPr>
              <a:t>52.53</a:t>
            </a:r>
            <a:r>
              <a:rPr lang="zh-CN" altLang="en-US" sz="1400" dirty="0"/>
              <a:t>亿元及</a:t>
            </a:r>
            <a:r>
              <a:rPr lang="en-US" altLang="zh-CN" sz="2400" dirty="0">
                <a:solidFill>
                  <a:srgbClr val="0070C0"/>
                </a:solidFill>
                <a:latin typeface="Arial" panose="020B0604020202020204" pitchFamily="34" charset="0"/>
                <a:cs typeface="Arial" panose="020B0604020202020204" pitchFamily="34" charset="0"/>
              </a:rPr>
              <a:t>58.45</a:t>
            </a:r>
            <a:r>
              <a:rPr lang="zh-CN" altLang="en-US" sz="1400" dirty="0"/>
              <a:t>亿元。</a:t>
            </a:r>
            <a:endParaRPr lang="en-US" altLang="zh-CN" sz="1400" dirty="0"/>
          </a:p>
          <a:p>
            <a:r>
              <a:rPr lang="zh-CN" altLang="en-US" sz="1400" dirty="0"/>
              <a:t>      按融资轮次来看，本月融资事件集中在</a:t>
            </a:r>
            <a:r>
              <a:rPr lang="en-US" altLang="zh-CN" sz="2000" dirty="0">
                <a:solidFill>
                  <a:srgbClr val="FF0000"/>
                </a:solidFill>
                <a:latin typeface="Arial" panose="020B0604020202020204" pitchFamily="34" charset="0"/>
                <a:cs typeface="Arial" panose="020B0604020202020204" pitchFamily="34" charset="0"/>
              </a:rPr>
              <a:t>A</a:t>
            </a:r>
            <a:r>
              <a:rPr lang="zh-CN" altLang="en-US" sz="1400" dirty="0"/>
              <a:t>轮，共发生</a:t>
            </a:r>
            <a:r>
              <a:rPr lang="en-US" altLang="zh-CN" sz="2400" dirty="0">
                <a:solidFill>
                  <a:srgbClr val="0070C0"/>
                </a:solidFill>
                <a:latin typeface="Arial" panose="020B0604020202020204" pitchFamily="34" charset="0"/>
                <a:cs typeface="Arial" panose="020B0604020202020204" pitchFamily="34" charset="0"/>
              </a:rPr>
              <a:t>89</a:t>
            </a:r>
            <a:r>
              <a:rPr lang="zh-CN" altLang="en-US" sz="1400" dirty="0"/>
              <a:t>起案例，共融资</a:t>
            </a:r>
            <a:r>
              <a:rPr lang="en-US" altLang="zh-CN" sz="2400" dirty="0">
                <a:solidFill>
                  <a:srgbClr val="0070C0"/>
                </a:solidFill>
                <a:latin typeface="Arial" panose="020B0604020202020204" pitchFamily="34" charset="0"/>
                <a:cs typeface="Arial" panose="020B0604020202020204" pitchFamily="34" charset="0"/>
              </a:rPr>
              <a:t>33.29</a:t>
            </a:r>
            <a:r>
              <a:rPr lang="zh-CN" altLang="en-US" sz="1400" dirty="0"/>
              <a:t>亿元。另外</a:t>
            </a:r>
            <a:r>
              <a:rPr lang="zh-CN" altLang="en-US" b="1" dirty="0">
                <a:solidFill>
                  <a:srgbClr val="FF0000"/>
                </a:solidFill>
              </a:rPr>
              <a:t>蔚来汽车</a:t>
            </a:r>
            <a:r>
              <a:rPr lang="zh-CN" altLang="en-US" sz="1400" dirty="0"/>
              <a:t>在其</a:t>
            </a:r>
            <a:r>
              <a:rPr lang="en-US" altLang="zh-CN" sz="2000" dirty="0">
                <a:solidFill>
                  <a:srgbClr val="FF0000"/>
                </a:solidFill>
                <a:latin typeface="Arial" panose="020B0604020202020204" pitchFamily="34" charset="0"/>
                <a:cs typeface="Arial" panose="020B0604020202020204" pitchFamily="34" charset="0"/>
              </a:rPr>
              <a:t>D</a:t>
            </a:r>
            <a:r>
              <a:rPr lang="zh-CN" altLang="en-US" sz="1400" dirty="0"/>
              <a:t>轮融资中获得了</a:t>
            </a:r>
            <a:r>
              <a:rPr lang="en-US" altLang="zh-CN" sz="2400" dirty="0">
                <a:solidFill>
                  <a:srgbClr val="0070C0"/>
                </a:solidFill>
                <a:latin typeface="Arial" panose="020B0604020202020204" pitchFamily="34" charset="0"/>
                <a:cs typeface="Arial" panose="020B0604020202020204" pitchFamily="34" charset="0"/>
              </a:rPr>
              <a:t>10</a:t>
            </a:r>
            <a:r>
              <a:rPr lang="zh-CN" altLang="en-US" sz="1400" dirty="0"/>
              <a:t>亿美元的融资，是本月市场中单笔最大的融资。</a:t>
            </a:r>
            <a:endParaRPr lang="en-US" altLang="zh-CN" sz="1400" dirty="0"/>
          </a:p>
          <a:p>
            <a:r>
              <a:rPr lang="zh-CN" altLang="en-US" sz="1400" dirty="0"/>
              <a:t>      总体来看投资市场较上月有所回落。</a:t>
            </a:r>
          </a:p>
        </p:txBody>
      </p:sp>
      <p:sp>
        <p:nvSpPr>
          <p:cNvPr id="10" name="Rectangle 2">
            <a:extLst>
              <a:ext uri="{FF2B5EF4-FFF2-40B4-BE49-F238E27FC236}">
                <a16:creationId xmlns:a16="http://schemas.microsoft.com/office/drawing/2014/main" id="{EE931063-3B90-45CB-B44B-506CC2F7440F}"/>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14" name="图片 13">
            <a:extLst>
              <a:ext uri="{FF2B5EF4-FFF2-40B4-BE49-F238E27FC236}">
                <a16:creationId xmlns:a16="http://schemas.microsoft.com/office/drawing/2014/main" id="{C81ACD30-40D8-47A3-B294-D0BDA625D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344" y="956563"/>
            <a:ext cx="5124174" cy="2691333"/>
          </a:xfrm>
          <a:prstGeom prst="rect">
            <a:avLst/>
          </a:prstGeom>
        </p:spPr>
      </p:pic>
      <p:pic>
        <p:nvPicPr>
          <p:cNvPr id="40" name="图片 39">
            <a:extLst>
              <a:ext uri="{FF2B5EF4-FFF2-40B4-BE49-F238E27FC236}">
                <a16:creationId xmlns:a16="http://schemas.microsoft.com/office/drawing/2014/main" id="{C5D9B1A7-45D2-470A-B2E4-3266574DD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073" y="3647896"/>
            <a:ext cx="5750716" cy="2811093"/>
          </a:xfrm>
          <a:prstGeom prst="rect">
            <a:avLst/>
          </a:prstGeom>
        </p:spPr>
      </p:pic>
    </p:spTree>
    <p:extLst>
      <p:ext uri="{BB962C8B-B14F-4D97-AF65-F5344CB8AC3E}">
        <p14:creationId xmlns:p14="http://schemas.microsoft.com/office/powerpoint/2010/main" val="1777263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0" name="组合 49">
            <a:extLst>
              <a:ext uri="{FF2B5EF4-FFF2-40B4-BE49-F238E27FC236}">
                <a16:creationId xmlns:a16="http://schemas.microsoft.com/office/drawing/2014/main" id="{98808374-F66D-4DB2-B425-5358EB750CB5}"/>
              </a:ext>
            </a:extLst>
          </p:cNvPr>
          <p:cNvGrpSpPr/>
          <p:nvPr/>
        </p:nvGrpSpPr>
        <p:grpSpPr>
          <a:xfrm>
            <a:off x="4647601" y="956198"/>
            <a:ext cx="2338550" cy="369870"/>
            <a:chOff x="7155445" y="740531"/>
            <a:chExt cx="3098164" cy="369870"/>
          </a:xfrm>
        </p:grpSpPr>
        <p:sp>
          <p:nvSpPr>
            <p:cNvPr id="51" name="矩形 50">
              <a:extLst>
                <a:ext uri="{FF2B5EF4-FFF2-40B4-BE49-F238E27FC236}">
                  <a16:creationId xmlns:a16="http://schemas.microsoft.com/office/drawing/2014/main" id="{4F91B7B2-878C-48B8-B6F7-0A4FC13F3F67}"/>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重要投资事件</a:t>
              </a:r>
            </a:p>
          </p:txBody>
        </p:sp>
        <p:sp>
          <p:nvSpPr>
            <p:cNvPr id="52" name="等腰三角形 51">
              <a:extLst>
                <a:ext uri="{FF2B5EF4-FFF2-40B4-BE49-F238E27FC236}">
                  <a16:creationId xmlns:a16="http://schemas.microsoft.com/office/drawing/2014/main" id="{31E86BD1-C96A-4F42-A957-F70AAAACDAA8}"/>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a:extLst>
              <a:ext uri="{FF2B5EF4-FFF2-40B4-BE49-F238E27FC236}">
                <a16:creationId xmlns:a16="http://schemas.microsoft.com/office/drawing/2014/main" id="{189D5214-21ED-445E-9C3E-0F6D7737B3CD}"/>
              </a:ext>
            </a:extLst>
          </p:cNvPr>
          <p:cNvGrpSpPr/>
          <p:nvPr/>
        </p:nvGrpSpPr>
        <p:grpSpPr>
          <a:xfrm>
            <a:off x="4633644" y="1387012"/>
            <a:ext cx="2784296" cy="318498"/>
            <a:chOff x="5691883" y="1387012"/>
            <a:chExt cx="2784296" cy="318498"/>
          </a:xfrm>
        </p:grpSpPr>
        <p:sp>
          <p:nvSpPr>
            <p:cNvPr id="62" name="平行四边形 61">
              <a:extLst>
                <a:ext uri="{FF2B5EF4-FFF2-40B4-BE49-F238E27FC236}">
                  <a16:creationId xmlns:a16="http://schemas.microsoft.com/office/drawing/2014/main" id="{C453B513-BFAA-4635-A7BD-462C86215C96}"/>
                </a:ext>
              </a:extLst>
            </p:cNvPr>
            <p:cNvSpPr/>
            <p:nvPr/>
          </p:nvSpPr>
          <p:spPr>
            <a:xfrm>
              <a:off x="5691883" y="1387012"/>
              <a:ext cx="534256" cy="318498"/>
            </a:xfrm>
            <a:prstGeom prst="parallelogram">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a:extLst>
                <a:ext uri="{FF2B5EF4-FFF2-40B4-BE49-F238E27FC236}">
                  <a16:creationId xmlns:a16="http://schemas.microsoft.com/office/drawing/2014/main" id="{B6A36AD9-C09E-44CA-974C-EF1E9834E408}"/>
                </a:ext>
              </a:extLst>
            </p:cNvPr>
            <p:cNvSpPr/>
            <p:nvPr/>
          </p:nvSpPr>
          <p:spPr>
            <a:xfrm>
              <a:off x="6249270" y="1387012"/>
              <a:ext cx="2226909" cy="318498"/>
            </a:xfrm>
            <a:prstGeom prst="parallelogram">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融资规模前列</a:t>
              </a:r>
            </a:p>
          </p:txBody>
        </p:sp>
      </p:grpSp>
      <p:grpSp>
        <p:nvGrpSpPr>
          <p:cNvPr id="66" name="组合 65">
            <a:extLst>
              <a:ext uri="{FF2B5EF4-FFF2-40B4-BE49-F238E27FC236}">
                <a16:creationId xmlns:a16="http://schemas.microsoft.com/office/drawing/2014/main" id="{76432E21-8F4E-4D2A-A2BC-70E5DB7AB5C7}"/>
              </a:ext>
            </a:extLst>
          </p:cNvPr>
          <p:cNvGrpSpPr/>
          <p:nvPr/>
        </p:nvGrpSpPr>
        <p:grpSpPr>
          <a:xfrm>
            <a:off x="4647601" y="4575497"/>
            <a:ext cx="2784296" cy="318498"/>
            <a:chOff x="5691883" y="1387012"/>
            <a:chExt cx="2784296" cy="318498"/>
          </a:xfrm>
        </p:grpSpPr>
        <p:sp>
          <p:nvSpPr>
            <p:cNvPr id="67" name="平行四边形 66">
              <a:extLst>
                <a:ext uri="{FF2B5EF4-FFF2-40B4-BE49-F238E27FC236}">
                  <a16:creationId xmlns:a16="http://schemas.microsoft.com/office/drawing/2014/main" id="{DFD3B0F3-0ADA-40DB-96AF-14112B728DF9}"/>
                </a:ext>
              </a:extLst>
            </p:cNvPr>
            <p:cNvSpPr/>
            <p:nvPr/>
          </p:nvSpPr>
          <p:spPr>
            <a:xfrm>
              <a:off x="5691883" y="1387012"/>
              <a:ext cx="534256" cy="31849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a:extLst>
                <a:ext uri="{FF2B5EF4-FFF2-40B4-BE49-F238E27FC236}">
                  <a16:creationId xmlns:a16="http://schemas.microsoft.com/office/drawing/2014/main" id="{DBAF25E3-953B-4AAA-A151-F4E8BA4CA7FC}"/>
                </a:ext>
              </a:extLst>
            </p:cNvPr>
            <p:cNvSpPr/>
            <p:nvPr/>
          </p:nvSpPr>
          <p:spPr>
            <a:xfrm>
              <a:off x="6249270" y="1387012"/>
              <a:ext cx="2226909" cy="318498"/>
            </a:xfrm>
            <a:prstGeom prst="parallelogram">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市场关注</a:t>
              </a:r>
            </a:p>
          </p:txBody>
        </p:sp>
      </p:grpSp>
      <p:sp>
        <p:nvSpPr>
          <p:cNvPr id="69" name="文本框 68">
            <a:extLst>
              <a:ext uri="{FF2B5EF4-FFF2-40B4-BE49-F238E27FC236}">
                <a16:creationId xmlns:a16="http://schemas.microsoft.com/office/drawing/2014/main" id="{DE795CB3-52A1-49E4-8A57-BC9191D2B980}"/>
              </a:ext>
            </a:extLst>
          </p:cNvPr>
          <p:cNvSpPr txBox="1"/>
          <p:nvPr/>
        </p:nvSpPr>
        <p:spPr>
          <a:xfrm>
            <a:off x="5107374" y="3758054"/>
            <a:ext cx="4677555" cy="800219"/>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首汽约车：</a:t>
            </a:r>
            <a:r>
              <a:rPr lang="zh-CN" altLang="en-US" sz="1400" dirty="0">
                <a:latin typeface="微软雅黑" panose="020B0503020204020204" pitchFamily="34" charset="-122"/>
                <a:ea typeface="微软雅黑" panose="020B0503020204020204" pitchFamily="34" charset="-122"/>
              </a:rPr>
              <a:t>首汽集团推出的主打中高端市场的移动约租车平台，旗下车辆均为政府许可的”京</a:t>
            </a:r>
            <a:r>
              <a:rPr lang="en-US" altLang="zh-CN" sz="1400" dirty="0">
                <a:latin typeface="微软雅黑" panose="020B0503020204020204" pitchFamily="34" charset="-122"/>
                <a:ea typeface="微软雅黑" panose="020B0503020204020204" pitchFamily="34" charset="-122"/>
              </a:rPr>
              <a:t>B”</a:t>
            </a:r>
            <a:r>
              <a:rPr lang="zh-CN" altLang="en-US" sz="1400" dirty="0">
                <a:latin typeface="微软雅黑" panose="020B0503020204020204" pitchFamily="34" charset="-122"/>
                <a:ea typeface="微软雅黑" panose="020B0503020204020204" pitchFamily="34" charset="-122"/>
              </a:rPr>
              <a:t>牌照出租营运车辆。</a:t>
            </a:r>
            <a:endParaRPr lang="zh-CN" altLang="en-US" dirty="0">
              <a:latin typeface="微软雅黑" panose="020B0503020204020204" pitchFamily="34" charset="-122"/>
              <a:ea typeface="微软雅黑" panose="020B0503020204020204" pitchFamily="34" charset="-122"/>
            </a:endParaRPr>
          </a:p>
        </p:txBody>
      </p:sp>
      <p:sp>
        <p:nvSpPr>
          <p:cNvPr id="74" name="箭头: 五边形 73">
            <a:extLst>
              <a:ext uri="{FF2B5EF4-FFF2-40B4-BE49-F238E27FC236}">
                <a16:creationId xmlns:a16="http://schemas.microsoft.com/office/drawing/2014/main" id="{0412CE2D-6CFD-4C3B-9DF9-BB0797537A8E}"/>
              </a:ext>
            </a:extLst>
          </p:cNvPr>
          <p:cNvSpPr/>
          <p:nvPr/>
        </p:nvSpPr>
        <p:spPr>
          <a:xfrm>
            <a:off x="4632012" y="1835526"/>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75" name="箭头: 五边形 74">
            <a:extLst>
              <a:ext uri="{FF2B5EF4-FFF2-40B4-BE49-F238E27FC236}">
                <a16:creationId xmlns:a16="http://schemas.microsoft.com/office/drawing/2014/main" id="{1B9487AF-DCA8-4602-BA0C-ED8911D1AA63}"/>
              </a:ext>
            </a:extLst>
          </p:cNvPr>
          <p:cNvSpPr/>
          <p:nvPr/>
        </p:nvSpPr>
        <p:spPr>
          <a:xfrm>
            <a:off x="4632013" y="2814860"/>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2</a:t>
            </a:r>
            <a:endParaRPr lang="zh-CN" altLang="en-US" sz="2400" dirty="0">
              <a:latin typeface="Arial" panose="020B0604020202020204" pitchFamily="34" charset="0"/>
              <a:cs typeface="Arial" panose="020B0604020202020204" pitchFamily="34" charset="0"/>
            </a:endParaRPr>
          </a:p>
        </p:txBody>
      </p:sp>
      <p:sp>
        <p:nvSpPr>
          <p:cNvPr id="76" name="箭头: 五边形 75">
            <a:extLst>
              <a:ext uri="{FF2B5EF4-FFF2-40B4-BE49-F238E27FC236}">
                <a16:creationId xmlns:a16="http://schemas.microsoft.com/office/drawing/2014/main" id="{387DE088-2E15-40B9-9F30-1CDA2AD12317}"/>
              </a:ext>
            </a:extLst>
          </p:cNvPr>
          <p:cNvSpPr/>
          <p:nvPr/>
        </p:nvSpPr>
        <p:spPr>
          <a:xfrm>
            <a:off x="4632014" y="3790885"/>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3</a:t>
            </a:r>
            <a:endParaRPr lang="zh-CN" altLang="en-US" sz="2400" dirty="0">
              <a:latin typeface="Arial" panose="020B0604020202020204" pitchFamily="34" charset="0"/>
              <a:cs typeface="Arial" panose="020B0604020202020204" pitchFamily="34" charset="0"/>
            </a:endParaRPr>
          </a:p>
        </p:txBody>
      </p:sp>
      <p:sp>
        <p:nvSpPr>
          <p:cNvPr id="77" name="箭头: 五边形 76">
            <a:extLst>
              <a:ext uri="{FF2B5EF4-FFF2-40B4-BE49-F238E27FC236}">
                <a16:creationId xmlns:a16="http://schemas.microsoft.com/office/drawing/2014/main" id="{776A2CCC-9656-4D48-84D4-3D6C254E81B0}"/>
              </a:ext>
            </a:extLst>
          </p:cNvPr>
          <p:cNvSpPr/>
          <p:nvPr/>
        </p:nvSpPr>
        <p:spPr>
          <a:xfrm>
            <a:off x="4647601" y="5185546"/>
            <a:ext cx="431515" cy="285442"/>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Arial" panose="020B0604020202020204" pitchFamily="34" charset="0"/>
                <a:cs typeface="Arial" panose="020B0604020202020204" pitchFamily="34" charset="0"/>
              </a:rPr>
              <a:t>1</a:t>
            </a:r>
            <a:endParaRPr lang="zh-CN" altLang="en-US" sz="2400" dirty="0">
              <a:latin typeface="Arial" panose="020B0604020202020204" pitchFamily="34" charset="0"/>
              <a:cs typeface="Arial" panose="020B0604020202020204" pitchFamily="34" charset="0"/>
            </a:endParaRPr>
          </a:p>
        </p:txBody>
      </p:sp>
      <p:sp>
        <p:nvSpPr>
          <p:cNvPr id="78" name="文本框 77">
            <a:extLst>
              <a:ext uri="{FF2B5EF4-FFF2-40B4-BE49-F238E27FC236}">
                <a16:creationId xmlns:a16="http://schemas.microsoft.com/office/drawing/2014/main" id="{6937636E-7301-4CDA-922C-6B4438875AA7}"/>
              </a:ext>
            </a:extLst>
          </p:cNvPr>
          <p:cNvSpPr txBox="1"/>
          <p:nvPr/>
        </p:nvSpPr>
        <p:spPr>
          <a:xfrm>
            <a:off x="5140592" y="5064160"/>
            <a:ext cx="4624982" cy="1015663"/>
          </a:xfrm>
          <a:prstGeom prst="rect">
            <a:avLst/>
          </a:prstGeom>
          <a:noFill/>
          <a:ln w="19050">
            <a:noFill/>
            <a:prstDash val="sysDash"/>
          </a:ln>
        </p:spPr>
        <p:txBody>
          <a:bodyPr wrap="square" rtlCol="0">
            <a:spAutoFit/>
          </a:bodyPr>
          <a:lstStyle/>
          <a:p>
            <a:r>
              <a:rPr lang="en-US" altLang="zh-CN" dirty="0" err="1">
                <a:latin typeface="微软雅黑" panose="020B0503020204020204" pitchFamily="34" charset="-122"/>
                <a:ea typeface="微软雅黑" panose="020B0503020204020204" pitchFamily="34" charset="-122"/>
                <a:cs typeface="Arial" panose="020B0604020202020204" pitchFamily="34" charset="0"/>
              </a:rPr>
              <a:t>Annoroad</a:t>
            </a:r>
            <a:r>
              <a:rPr lang="zh-CN" altLang="en-US" dirty="0"/>
              <a:t>：</a:t>
            </a:r>
            <a:r>
              <a:rPr lang="zh-CN" altLang="en-US" sz="1400" dirty="0">
                <a:latin typeface="微软雅黑" panose="020B0503020204020204" pitchFamily="34" charset="-122"/>
                <a:ea typeface="微软雅黑" panose="020B0503020204020204" pitchFamily="34" charset="-122"/>
              </a:rPr>
              <a:t>基因科技公司，专注于基因组学为核心的技术在人类医学健康和生命科学研究的产业化应用，将最新基因组测序技术应用于临床检测、个人遗传咨询与健康管理服务，</a:t>
            </a:r>
          </a:p>
        </p:txBody>
      </p:sp>
      <p:sp>
        <p:nvSpPr>
          <p:cNvPr id="84" name="文本框 83">
            <a:extLst>
              <a:ext uri="{FF2B5EF4-FFF2-40B4-BE49-F238E27FC236}">
                <a16:creationId xmlns:a16="http://schemas.microsoft.com/office/drawing/2014/main" id="{B333A8CC-D383-40AC-9372-15ACD4885AC3}"/>
              </a:ext>
            </a:extLst>
          </p:cNvPr>
          <p:cNvSpPr txBox="1"/>
          <p:nvPr/>
        </p:nvSpPr>
        <p:spPr>
          <a:xfrm>
            <a:off x="5086529" y="1781973"/>
            <a:ext cx="4680534"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蔚来汽车：</a:t>
            </a:r>
            <a:r>
              <a:rPr lang="zh-CN" altLang="en-US" sz="1400" dirty="0">
                <a:latin typeface="微软雅黑" panose="020B0503020204020204" pitchFamily="34" charset="-122"/>
                <a:ea typeface="微软雅黑" panose="020B0503020204020204" pitchFamily="34" charset="-122"/>
              </a:rPr>
              <a:t>一家主打电动汽车的科技公司，致力于研发一系列技术足够领先、性能足够优越、造型足够漂亮、价位足够亲民的电动汽车，将于</a:t>
            </a:r>
            <a:r>
              <a:rPr lang="en-US" altLang="zh-CN" sz="1400" dirty="0">
                <a:latin typeface="微软雅黑" panose="020B0503020204020204" pitchFamily="34" charset="-122"/>
                <a:ea typeface="微软雅黑" panose="020B0503020204020204" pitchFamily="34" charset="-122"/>
              </a:rPr>
              <a:t>2018</a:t>
            </a:r>
            <a:r>
              <a:rPr lang="zh-CN" altLang="en-US" sz="1400" dirty="0">
                <a:latin typeface="微软雅黑" panose="020B0503020204020204" pitchFamily="34" charset="-122"/>
                <a:ea typeface="微软雅黑" panose="020B0503020204020204" pitchFamily="34" charset="-122"/>
              </a:rPr>
              <a:t>年推出款产品“蔚来汽车”。</a:t>
            </a:r>
            <a:endParaRPr lang="zh-CN" altLang="en-US" dirty="0">
              <a:latin typeface="微软雅黑" panose="020B0503020204020204" pitchFamily="34" charset="-122"/>
              <a:ea typeface="微软雅黑" panose="020B0503020204020204" pitchFamily="34" charset="-122"/>
            </a:endParaRPr>
          </a:p>
        </p:txBody>
      </p:sp>
      <p:sp>
        <p:nvSpPr>
          <p:cNvPr id="85" name="文本框 84">
            <a:extLst>
              <a:ext uri="{FF2B5EF4-FFF2-40B4-BE49-F238E27FC236}">
                <a16:creationId xmlns:a16="http://schemas.microsoft.com/office/drawing/2014/main" id="{C205A565-6A47-4B38-9E67-D6FF4C0F8172}"/>
              </a:ext>
            </a:extLst>
          </p:cNvPr>
          <p:cNvSpPr txBox="1"/>
          <p:nvPr/>
        </p:nvSpPr>
        <p:spPr>
          <a:xfrm>
            <a:off x="5088019" y="2773574"/>
            <a:ext cx="4677555" cy="1015663"/>
          </a:xfrm>
          <a:prstGeom prst="rect">
            <a:avLst/>
          </a:prstGeom>
          <a:noFill/>
          <a:ln w="19050">
            <a:noFill/>
            <a:prstDash val="sysDash"/>
          </a:ln>
        </p:spPr>
        <p:txBody>
          <a:bodyPr wrap="square" rtlCol="0">
            <a:spAutoFit/>
          </a:bodyPr>
          <a:lstStyle/>
          <a:p>
            <a:r>
              <a:rPr lang="zh-CN" altLang="en-US" dirty="0">
                <a:latin typeface="微软雅黑" panose="020B0503020204020204" pitchFamily="34" charset="-122"/>
                <a:ea typeface="微软雅黑" panose="020B0503020204020204" pitchFamily="34" charset="-122"/>
              </a:rPr>
              <a:t>花生好车：</a:t>
            </a:r>
            <a:r>
              <a:rPr lang="zh-CN" altLang="en-US" sz="1400" dirty="0">
                <a:latin typeface="微软雅黑" panose="020B0503020204020204" pitchFamily="34" charset="-122"/>
                <a:ea typeface="微软雅黑" panose="020B0503020204020204" pitchFamily="34" charset="-122"/>
              </a:rPr>
              <a:t>专注于新车销售及消费的汽车交易服务平台，通过“城市店</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社群</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服务</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金融”的模式，为用户提供售前到售后全方位一站式服务，捷众信息咨询服务有限公司旗下产品。</a:t>
            </a:r>
            <a:endParaRPr lang="zh-CN" altLang="en-US" dirty="0">
              <a:latin typeface="微软雅黑" panose="020B0503020204020204" pitchFamily="34" charset="-122"/>
              <a:ea typeface="微软雅黑" panose="020B0503020204020204" pitchFamily="34" charset="-122"/>
            </a:endParaRPr>
          </a:p>
        </p:txBody>
      </p:sp>
      <p:sp>
        <p:nvSpPr>
          <p:cNvPr id="88" name="文本框 87">
            <a:extLst>
              <a:ext uri="{FF2B5EF4-FFF2-40B4-BE49-F238E27FC236}">
                <a16:creationId xmlns:a16="http://schemas.microsoft.com/office/drawing/2014/main" id="{1FF34C6E-74F7-4D52-820B-D60CB339488D}"/>
              </a:ext>
            </a:extLst>
          </p:cNvPr>
          <p:cNvSpPr txBox="1"/>
          <p:nvPr/>
        </p:nvSpPr>
        <p:spPr>
          <a:xfrm>
            <a:off x="10170991" y="1387012"/>
            <a:ext cx="1107996" cy="369332"/>
          </a:xfrm>
          <a:prstGeom prst="rect">
            <a:avLst/>
          </a:prstGeom>
          <a:noFill/>
        </p:spPr>
        <p:txBody>
          <a:bodyPr wrap="none" rtlCol="0">
            <a:spAutoFit/>
          </a:bodyPr>
          <a:lstStyle/>
          <a:p>
            <a:r>
              <a:rPr lang="zh-CN" altLang="en-US" dirty="0">
                <a:solidFill>
                  <a:srgbClr val="002060"/>
                </a:solidFill>
                <a:latin typeface="微软雅黑" panose="020B0503020204020204" pitchFamily="34" charset="-122"/>
                <a:ea typeface="微软雅黑" panose="020B0503020204020204" pitchFamily="34" charset="-122"/>
              </a:rPr>
              <a:t>融资规模</a:t>
            </a:r>
          </a:p>
        </p:txBody>
      </p:sp>
      <p:sp>
        <p:nvSpPr>
          <p:cNvPr id="89" name="文本框 88">
            <a:extLst>
              <a:ext uri="{FF2B5EF4-FFF2-40B4-BE49-F238E27FC236}">
                <a16:creationId xmlns:a16="http://schemas.microsoft.com/office/drawing/2014/main" id="{B5E374BE-FC76-492D-8D9B-FDEC6921F888}"/>
              </a:ext>
            </a:extLst>
          </p:cNvPr>
          <p:cNvSpPr txBox="1"/>
          <p:nvPr/>
        </p:nvSpPr>
        <p:spPr>
          <a:xfrm>
            <a:off x="10235111" y="1968051"/>
            <a:ext cx="1151277"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a:t>
            </a:r>
            <a:r>
              <a:rPr lang="zh-CN" altLang="en-US" sz="1400" dirty="0">
                <a:latin typeface="微软雅黑" panose="020B0503020204020204" pitchFamily="34" charset="-122"/>
                <a:ea typeface="微软雅黑" panose="020B0503020204020204" pitchFamily="34" charset="-122"/>
              </a:rPr>
              <a:t>美元</a:t>
            </a:r>
          </a:p>
        </p:txBody>
      </p:sp>
      <p:sp>
        <p:nvSpPr>
          <p:cNvPr id="90" name="文本框 89">
            <a:extLst>
              <a:ext uri="{FF2B5EF4-FFF2-40B4-BE49-F238E27FC236}">
                <a16:creationId xmlns:a16="http://schemas.microsoft.com/office/drawing/2014/main" id="{D88959AB-62CA-40FA-88CF-3801F9FCC464}"/>
              </a:ext>
            </a:extLst>
          </p:cNvPr>
          <p:cNvSpPr txBox="1"/>
          <p:nvPr/>
        </p:nvSpPr>
        <p:spPr>
          <a:xfrm>
            <a:off x="10221197" y="2959831"/>
            <a:ext cx="133081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10</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91" name="文本框 90">
            <a:extLst>
              <a:ext uri="{FF2B5EF4-FFF2-40B4-BE49-F238E27FC236}">
                <a16:creationId xmlns:a16="http://schemas.microsoft.com/office/drawing/2014/main" id="{CDF9F526-A201-42FD-9CD4-D19E8BC05B97}"/>
              </a:ext>
            </a:extLst>
          </p:cNvPr>
          <p:cNvSpPr txBox="1"/>
          <p:nvPr/>
        </p:nvSpPr>
        <p:spPr>
          <a:xfrm>
            <a:off x="10316864" y="3845494"/>
            <a:ext cx="1159292"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9</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endParaRPr lang="zh-CN" altLang="en-US" sz="1400" dirty="0">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40AEAA32-5334-4C9F-B7BD-D744FAB45686}"/>
              </a:ext>
            </a:extLst>
          </p:cNvPr>
          <p:cNvSpPr txBox="1"/>
          <p:nvPr/>
        </p:nvSpPr>
        <p:spPr>
          <a:xfrm>
            <a:off x="10207495" y="5275241"/>
            <a:ext cx="1587294" cy="461665"/>
          </a:xfrm>
          <a:prstGeom prst="rect">
            <a:avLst/>
          </a:prstGeom>
          <a:noFill/>
        </p:spPr>
        <p:txBody>
          <a:bodyPr wrap="none" rtlCol="0">
            <a:spAutoFit/>
          </a:bodyPr>
          <a:lstStyle/>
          <a:p>
            <a:r>
              <a:rPr lang="en-US" altLang="zh-CN" sz="2400" dirty="0">
                <a:solidFill>
                  <a:srgbClr val="C00000"/>
                </a:solidFill>
                <a:latin typeface="Arial" panose="020B0604020202020204" pitchFamily="34" charset="0"/>
                <a:cs typeface="Arial" panose="020B0604020202020204" pitchFamily="34" charset="0"/>
              </a:rPr>
              <a:t>5.25</a:t>
            </a:r>
            <a:r>
              <a:rPr lang="en-US" altLang="zh-CN" sz="2400" dirty="0">
                <a:latin typeface="Arial" panose="020B0604020202020204" pitchFamily="34" charset="0"/>
                <a:cs typeface="Arial" panose="020B0604020202020204" pitchFamily="34" charset="0"/>
              </a:rPr>
              <a:t> </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亿人民币</a:t>
            </a:r>
          </a:p>
        </p:txBody>
      </p:sp>
      <p:cxnSp>
        <p:nvCxnSpPr>
          <p:cNvPr id="94" name="直接连接符 93">
            <a:extLst>
              <a:ext uri="{FF2B5EF4-FFF2-40B4-BE49-F238E27FC236}">
                <a16:creationId xmlns:a16="http://schemas.microsoft.com/office/drawing/2014/main" id="{9ACEFAEF-E13A-4248-B108-E8C1B558C500}"/>
              </a:ext>
            </a:extLst>
          </p:cNvPr>
          <p:cNvCxnSpPr/>
          <p:nvPr/>
        </p:nvCxnSpPr>
        <p:spPr>
          <a:xfrm>
            <a:off x="4679544" y="2814860"/>
            <a:ext cx="699248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79D9E655-D347-40F9-8D47-6CB5B62BDE1E}"/>
              </a:ext>
            </a:extLst>
          </p:cNvPr>
          <p:cNvCxnSpPr/>
          <p:nvPr/>
        </p:nvCxnSpPr>
        <p:spPr>
          <a:xfrm>
            <a:off x="4656302" y="3744580"/>
            <a:ext cx="699248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Rectangle 2">
            <a:extLst>
              <a:ext uri="{FF2B5EF4-FFF2-40B4-BE49-F238E27FC236}">
                <a16:creationId xmlns:a16="http://schemas.microsoft.com/office/drawing/2014/main" id="{6AEFB854-5343-4E75-9229-D06FABCD0EF7}"/>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投资</a:t>
            </a:r>
          </a:p>
        </p:txBody>
      </p:sp>
      <p:pic>
        <p:nvPicPr>
          <p:cNvPr id="3" name="图片 2">
            <a:extLst>
              <a:ext uri="{FF2B5EF4-FFF2-40B4-BE49-F238E27FC236}">
                <a16:creationId xmlns:a16="http://schemas.microsoft.com/office/drawing/2014/main" id="{4F7E4050-DAC6-4947-95DC-034D15736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04" y="1075375"/>
            <a:ext cx="3395885" cy="2552028"/>
          </a:xfrm>
          <a:prstGeom prst="rect">
            <a:avLst/>
          </a:prstGeom>
        </p:spPr>
      </p:pic>
      <p:pic>
        <p:nvPicPr>
          <p:cNvPr id="5" name="图片 4">
            <a:extLst>
              <a:ext uri="{FF2B5EF4-FFF2-40B4-BE49-F238E27FC236}">
                <a16:creationId xmlns:a16="http://schemas.microsoft.com/office/drawing/2014/main" id="{B15A73DC-67F4-4D50-97FC-B04FAB6D31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104" y="3498847"/>
            <a:ext cx="3690543" cy="2825040"/>
          </a:xfrm>
          <a:prstGeom prst="rect">
            <a:avLst/>
          </a:prstGeom>
        </p:spPr>
      </p:pic>
    </p:spTree>
    <p:extLst>
      <p:ext uri="{BB962C8B-B14F-4D97-AF65-F5344CB8AC3E}">
        <p14:creationId xmlns:p14="http://schemas.microsoft.com/office/powerpoint/2010/main" val="148399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F5486AE9-CCFD-493C-8099-2836E13E8E8A}"/>
              </a:ext>
            </a:extLst>
          </p:cNvPr>
          <p:cNvGrpSpPr/>
          <p:nvPr/>
        </p:nvGrpSpPr>
        <p:grpSpPr>
          <a:xfrm>
            <a:off x="512826" y="1448657"/>
            <a:ext cx="3658481" cy="369870"/>
            <a:chOff x="7155444" y="740531"/>
            <a:chExt cx="3098165" cy="369870"/>
          </a:xfrm>
        </p:grpSpPr>
        <p:sp>
          <p:nvSpPr>
            <p:cNvPr id="23" name="矩形 22">
              <a:extLst>
                <a:ext uri="{FF2B5EF4-FFF2-40B4-BE49-F238E27FC236}">
                  <a16:creationId xmlns:a16="http://schemas.microsoft.com/office/drawing/2014/main" id="{1F761E9A-B098-4027-9323-18FC10B90347}"/>
                </a:ext>
              </a:extLst>
            </p:cNvPr>
            <p:cNvSpPr/>
            <p:nvPr/>
          </p:nvSpPr>
          <p:spPr>
            <a:xfrm>
              <a:off x="7155444"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股、港股</a:t>
              </a:r>
              <a:r>
                <a:rPr lang="en-US" altLang="zh-CN" dirty="0">
                  <a:latin typeface="微软雅黑" panose="020B0503020204020204" pitchFamily="34" charset="-122"/>
                  <a:ea typeface="微软雅黑" panose="020B0503020204020204" pitchFamily="34" charset="-122"/>
                </a:rPr>
                <a:t>IPO</a:t>
              </a:r>
              <a:r>
                <a:rPr lang="zh-CN" altLang="en-US" dirty="0">
                  <a:latin typeface="微软雅黑" panose="020B0503020204020204" pitchFamily="34" charset="-122"/>
                  <a:ea typeface="微软雅黑" panose="020B0503020204020204" pitchFamily="34" charset="-122"/>
                </a:rPr>
                <a:t>及基金退出情况</a:t>
              </a:r>
            </a:p>
          </p:txBody>
        </p:sp>
        <p:sp>
          <p:nvSpPr>
            <p:cNvPr id="24" name="等腰三角形 23">
              <a:extLst>
                <a:ext uri="{FF2B5EF4-FFF2-40B4-BE49-F238E27FC236}">
                  <a16:creationId xmlns:a16="http://schemas.microsoft.com/office/drawing/2014/main" id="{11E9328A-7150-47C5-BE22-9ABD1B762F07}"/>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416E5736-2EE8-4B5A-99A3-56F2E7FC2F59}"/>
              </a:ext>
            </a:extLst>
          </p:cNvPr>
          <p:cNvSpPr txBox="1"/>
          <p:nvPr/>
        </p:nvSpPr>
        <p:spPr>
          <a:xfrm>
            <a:off x="512827" y="2197908"/>
            <a:ext cx="4798033" cy="2154436"/>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a:t>
            </a:r>
            <a:r>
              <a:rPr lang="en-US" altLang="zh-CN" sz="1400" dirty="0">
                <a:latin typeface="微软雅黑" panose="020B0503020204020204" pitchFamily="34" charset="-122"/>
                <a:ea typeface="微软雅黑" panose="020B0503020204020204" pitchFamily="34" charset="-122"/>
              </a:rPr>
              <a:t>A</a:t>
            </a:r>
            <a:r>
              <a:rPr lang="zh-CN" altLang="en-US" sz="1400" dirty="0">
                <a:latin typeface="微软雅黑" panose="020B0503020204020204" pitchFamily="34" charset="-122"/>
                <a:ea typeface="微软雅黑" panose="020B0503020204020204" pitchFamily="34" charset="-122"/>
              </a:rPr>
              <a:t>股市场</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维持稳定的发行节奏，共有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36</a:t>
            </a:r>
            <a:r>
              <a:rPr lang="zh-CN" altLang="en-US" sz="1400" dirty="0">
                <a:latin typeface="微软雅黑" panose="020B0503020204020204" pitchFamily="34" charset="-122"/>
                <a:ea typeface="微软雅黑" panose="020B0503020204020204" pitchFamily="34" charset="-122"/>
              </a:rPr>
              <a:t>家企业成功上市交易，预计共募集资金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222.49</a:t>
            </a:r>
            <a:r>
              <a:rPr lang="zh-CN" altLang="en-US" sz="1400" dirty="0">
                <a:latin typeface="微软雅黑" panose="020B0503020204020204" pitchFamily="34" charset="-122"/>
                <a:ea typeface="微软雅黑" panose="020B0503020204020204" pitchFamily="34" charset="-122"/>
              </a:rPr>
              <a:t>亿；港股共有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18</a:t>
            </a:r>
            <a:r>
              <a:rPr lang="zh-CN" altLang="en-US" sz="1400" dirty="0">
                <a:latin typeface="微软雅黑" panose="020B0503020204020204" pitchFamily="34" charset="-122"/>
                <a:ea typeface="微软雅黑" panose="020B0503020204020204" pitchFamily="34" charset="-122"/>
              </a:rPr>
              <a:t>家企业上市，共募集资金</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234.03</a:t>
            </a:r>
            <a:r>
              <a:rPr lang="zh-CN" altLang="en-US" sz="1400" dirty="0">
                <a:latin typeface="微软雅黑" panose="020B0503020204020204" pitchFamily="34" charset="-122"/>
                <a:ea typeface="微软雅黑" panose="020B0503020204020204" pitchFamily="34" charset="-122"/>
              </a:rPr>
              <a:t>亿港元。</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      同时，本月有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78</a:t>
            </a:r>
            <a:r>
              <a:rPr lang="zh-CN" altLang="en-US" sz="1400" dirty="0">
                <a:latin typeface="微软雅黑" panose="020B0503020204020204" pitchFamily="34" charset="-122"/>
                <a:ea typeface="微软雅黑" panose="020B0503020204020204" pitchFamily="34" charset="-122"/>
              </a:rPr>
              <a:t>个基金产品因标的公司成功上市实现退出，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53</a:t>
            </a:r>
            <a:r>
              <a:rPr lang="zh-CN" altLang="en-US" sz="1400" dirty="0">
                <a:latin typeface="微软雅黑" panose="020B0503020204020204" pitchFamily="34" charset="-122"/>
                <a:ea typeface="微软雅黑" panose="020B0503020204020204" pitchFamily="34" charset="-122"/>
              </a:rPr>
              <a:t>个基金产品通过</a:t>
            </a:r>
            <a:r>
              <a:rPr lang="en-US" altLang="zh-CN" dirty="0">
                <a:solidFill>
                  <a:srgbClr val="FF0000"/>
                </a:solidFill>
                <a:latin typeface="微软雅黑" panose="020B0503020204020204" pitchFamily="34" charset="-122"/>
                <a:ea typeface="微软雅黑" panose="020B0503020204020204" pitchFamily="34" charset="-122"/>
              </a:rPr>
              <a:t>M&amp;A</a:t>
            </a:r>
            <a:r>
              <a:rPr lang="zh-CN" altLang="en-US" sz="1400" dirty="0">
                <a:latin typeface="微软雅黑" panose="020B0503020204020204" pitchFamily="34" charset="-122"/>
                <a:ea typeface="微软雅黑" panose="020B0503020204020204" pitchFamily="34" charset="-122"/>
              </a:rPr>
              <a:t>途径完成退出，另有</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a:t>
            </a:r>
            <a:r>
              <a:rPr lang="zh-CN" altLang="en-US" sz="1400" dirty="0">
                <a:latin typeface="微软雅黑" panose="020B0503020204020204" pitchFamily="34" charset="-122"/>
                <a:ea typeface="微软雅黑" panose="020B0503020204020204" pitchFamily="34" charset="-122"/>
              </a:rPr>
              <a:t>个基金产品通过股权转让完成退出。</a:t>
            </a:r>
          </a:p>
        </p:txBody>
      </p:sp>
      <p:sp>
        <p:nvSpPr>
          <p:cNvPr id="9" name="Rectangle 2">
            <a:extLst>
              <a:ext uri="{FF2B5EF4-FFF2-40B4-BE49-F238E27FC236}">
                <a16:creationId xmlns:a16="http://schemas.microsoft.com/office/drawing/2014/main" id="{8E23D0AE-3D2C-4F2D-88FC-732D51F21EC2}"/>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IPO</a:t>
            </a:r>
            <a:r>
              <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rPr>
              <a:t>及退出</a:t>
            </a:r>
          </a:p>
        </p:txBody>
      </p:sp>
      <p:pic>
        <p:nvPicPr>
          <p:cNvPr id="4" name="图片 3">
            <a:extLst>
              <a:ext uri="{FF2B5EF4-FFF2-40B4-BE49-F238E27FC236}">
                <a16:creationId xmlns:a16="http://schemas.microsoft.com/office/drawing/2014/main" id="{6AB7CF6E-97D4-49F7-9E37-728E2CAAE8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459" y="1046876"/>
            <a:ext cx="5103714" cy="2884091"/>
          </a:xfrm>
          <a:prstGeom prst="rect">
            <a:avLst/>
          </a:prstGeom>
        </p:spPr>
      </p:pic>
      <p:pic>
        <p:nvPicPr>
          <p:cNvPr id="7" name="图片 6">
            <a:extLst>
              <a:ext uri="{FF2B5EF4-FFF2-40B4-BE49-F238E27FC236}">
                <a16:creationId xmlns:a16="http://schemas.microsoft.com/office/drawing/2014/main" id="{4FD6844B-5CD4-4B15-AD6D-AC641E16D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458" y="3930967"/>
            <a:ext cx="5103713" cy="2469833"/>
          </a:xfrm>
          <a:prstGeom prst="rect">
            <a:avLst/>
          </a:prstGeom>
        </p:spPr>
      </p:pic>
    </p:spTree>
    <p:extLst>
      <p:ext uri="{BB962C8B-B14F-4D97-AF65-F5344CB8AC3E}">
        <p14:creationId xmlns:p14="http://schemas.microsoft.com/office/powerpoint/2010/main" val="71486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266FC39E-6CE0-49A1-BCC4-E7C3E16B503E}"/>
              </a:ext>
            </a:extLst>
          </p:cNvPr>
          <p:cNvGrpSpPr/>
          <p:nvPr/>
        </p:nvGrpSpPr>
        <p:grpSpPr>
          <a:xfrm>
            <a:off x="390417" y="1013364"/>
            <a:ext cx="2482389" cy="369870"/>
            <a:chOff x="7155445" y="740531"/>
            <a:chExt cx="3098164" cy="369870"/>
          </a:xfrm>
        </p:grpSpPr>
        <p:sp>
          <p:nvSpPr>
            <p:cNvPr id="17" name="矩形 16">
              <a:extLst>
                <a:ext uri="{FF2B5EF4-FFF2-40B4-BE49-F238E27FC236}">
                  <a16:creationId xmlns:a16="http://schemas.microsoft.com/office/drawing/2014/main" id="{2A66B8A8-FB5C-476C-92CE-73C69A9A028A}"/>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新三板市场概况</a:t>
              </a:r>
            </a:p>
          </p:txBody>
        </p:sp>
        <p:sp>
          <p:nvSpPr>
            <p:cNvPr id="18" name="等腰三角形 17">
              <a:extLst>
                <a:ext uri="{FF2B5EF4-FFF2-40B4-BE49-F238E27FC236}">
                  <a16:creationId xmlns:a16="http://schemas.microsoft.com/office/drawing/2014/main" id="{41EA7208-E7DA-4E29-A1B3-89C477139CAF}"/>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F3C4F09E-0B39-4648-92EE-9C0458DF4A23}"/>
              </a:ext>
            </a:extLst>
          </p:cNvPr>
          <p:cNvGrpSpPr/>
          <p:nvPr/>
        </p:nvGrpSpPr>
        <p:grpSpPr>
          <a:xfrm>
            <a:off x="393862" y="1585487"/>
            <a:ext cx="1193916" cy="940284"/>
            <a:chOff x="393862" y="1328632"/>
            <a:chExt cx="1193916" cy="838019"/>
          </a:xfrm>
        </p:grpSpPr>
        <p:grpSp>
          <p:nvGrpSpPr>
            <p:cNvPr id="22" name="组合 21">
              <a:extLst>
                <a:ext uri="{FF2B5EF4-FFF2-40B4-BE49-F238E27FC236}">
                  <a16:creationId xmlns:a16="http://schemas.microsoft.com/office/drawing/2014/main" id="{8B596EF2-4BA9-4AF6-860F-2BC3B6E3D63E}"/>
                </a:ext>
              </a:extLst>
            </p:cNvPr>
            <p:cNvGrpSpPr/>
            <p:nvPr/>
          </p:nvGrpSpPr>
          <p:grpSpPr>
            <a:xfrm>
              <a:off x="393862" y="1328632"/>
              <a:ext cx="1193916" cy="667395"/>
              <a:chOff x="517989" y="1205342"/>
              <a:chExt cx="1193916" cy="667395"/>
            </a:xfrm>
          </p:grpSpPr>
          <p:sp>
            <p:nvSpPr>
              <p:cNvPr id="19" name="文本框 18">
                <a:extLst>
                  <a:ext uri="{FF2B5EF4-FFF2-40B4-BE49-F238E27FC236}">
                    <a16:creationId xmlns:a16="http://schemas.microsoft.com/office/drawing/2014/main" id="{2D3153FA-83ED-44AD-A9B2-074B040FF671}"/>
                  </a:ext>
                </a:extLst>
              </p:cNvPr>
              <p:cNvSpPr txBox="1"/>
              <p:nvPr/>
            </p:nvSpPr>
            <p:spPr>
              <a:xfrm>
                <a:off x="539468" y="1205342"/>
                <a:ext cx="1031051"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挂牌企业总数</a:t>
                </a:r>
              </a:p>
            </p:txBody>
          </p:sp>
          <p:sp>
            <p:nvSpPr>
              <p:cNvPr id="20" name="文本框 19">
                <a:extLst>
                  <a:ext uri="{FF2B5EF4-FFF2-40B4-BE49-F238E27FC236}">
                    <a16:creationId xmlns:a16="http://schemas.microsoft.com/office/drawing/2014/main" id="{5330F692-0458-45D1-8961-6EA39C3CB64F}"/>
                  </a:ext>
                </a:extLst>
              </p:cNvPr>
              <p:cNvSpPr txBox="1"/>
              <p:nvPr/>
            </p:nvSpPr>
            <p:spPr>
              <a:xfrm>
                <a:off x="1386175" y="1608745"/>
                <a:ext cx="325730"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家</a:t>
                </a:r>
              </a:p>
            </p:txBody>
          </p:sp>
          <p:sp>
            <p:nvSpPr>
              <p:cNvPr id="21" name="文本框 20">
                <a:extLst>
                  <a:ext uri="{FF2B5EF4-FFF2-40B4-BE49-F238E27FC236}">
                    <a16:creationId xmlns:a16="http://schemas.microsoft.com/office/drawing/2014/main" id="{E2178841-D1FB-42BA-A2FE-786E4CA2E2D4}"/>
                  </a:ext>
                </a:extLst>
              </p:cNvPr>
              <p:cNvSpPr txBox="1"/>
              <p:nvPr/>
            </p:nvSpPr>
            <p:spPr>
              <a:xfrm>
                <a:off x="517989" y="1461282"/>
                <a:ext cx="994183" cy="411455"/>
              </a:xfrm>
              <a:prstGeom prst="rect">
                <a:avLst/>
              </a:prstGeom>
              <a:noFill/>
            </p:spPr>
            <p:txBody>
              <a:bodyPr wrap="none" rtlCol="0">
                <a:spAutoFit/>
              </a:bodyPr>
              <a:lstStyle/>
              <a:p>
                <a:r>
                  <a:rPr lang="en-US" altLang="zh-CN" sz="2400" dirty="0">
                    <a:solidFill>
                      <a:srgbClr val="FF0000"/>
                    </a:solidFill>
                  </a:rPr>
                  <a:t>11645</a:t>
                </a:r>
                <a:endParaRPr lang="zh-CN" altLang="en-US" sz="2400" dirty="0">
                  <a:solidFill>
                    <a:srgbClr val="FF0000"/>
                  </a:solidFill>
                </a:endParaRPr>
              </a:p>
            </p:txBody>
          </p:sp>
        </p:grpSp>
        <p:sp>
          <p:nvSpPr>
            <p:cNvPr id="23" name="文本框 22">
              <a:extLst>
                <a:ext uri="{FF2B5EF4-FFF2-40B4-BE49-F238E27FC236}">
                  <a16:creationId xmlns:a16="http://schemas.microsoft.com/office/drawing/2014/main" id="{61C6BD20-E14F-48BA-9418-4CAF8E667FB1}"/>
                </a:ext>
              </a:extLst>
            </p:cNvPr>
            <p:cNvSpPr txBox="1"/>
            <p:nvPr/>
          </p:nvSpPr>
          <p:spPr>
            <a:xfrm>
              <a:off x="930867" y="1892348"/>
              <a:ext cx="487634" cy="274303"/>
            </a:xfrm>
            <a:prstGeom prst="rect">
              <a:avLst/>
            </a:prstGeom>
            <a:noFill/>
          </p:spPr>
          <p:txBody>
            <a:bodyPr wrap="none" rtlCol="0">
              <a:spAutoFit/>
            </a:bodyPr>
            <a:lstStyle/>
            <a:p>
              <a:r>
                <a:rPr lang="en-US" altLang="zh-CN" sz="1400" dirty="0">
                  <a:solidFill>
                    <a:srgbClr val="FF0000"/>
                  </a:solidFill>
                  <a:latin typeface="Arial" panose="020B0604020202020204" pitchFamily="34" charset="0"/>
                  <a:cs typeface="Arial" panose="020B0604020202020204" pitchFamily="34" charset="0"/>
                </a:rPr>
                <a:t>+26</a:t>
              </a:r>
              <a:endParaRPr lang="zh-CN" altLang="en-US" sz="1400" dirty="0">
                <a:solidFill>
                  <a:srgbClr val="FF0000"/>
                </a:solidFill>
                <a:latin typeface="Arial" panose="020B0604020202020204" pitchFamily="34" charset="0"/>
                <a:cs typeface="Arial" panose="020B0604020202020204" pitchFamily="34" charset="0"/>
              </a:endParaRPr>
            </a:p>
          </p:txBody>
        </p:sp>
      </p:grpSp>
      <p:grpSp>
        <p:nvGrpSpPr>
          <p:cNvPr id="32" name="组合 31">
            <a:extLst>
              <a:ext uri="{FF2B5EF4-FFF2-40B4-BE49-F238E27FC236}">
                <a16:creationId xmlns:a16="http://schemas.microsoft.com/office/drawing/2014/main" id="{CA2ACA0C-DBBE-4735-82D1-4F9ECF5437EA}"/>
              </a:ext>
            </a:extLst>
          </p:cNvPr>
          <p:cNvGrpSpPr/>
          <p:nvPr/>
        </p:nvGrpSpPr>
        <p:grpSpPr>
          <a:xfrm>
            <a:off x="1918959" y="1581187"/>
            <a:ext cx="1995494" cy="982143"/>
            <a:chOff x="1918959" y="1157696"/>
            <a:chExt cx="1995494" cy="982143"/>
          </a:xfrm>
        </p:grpSpPr>
        <p:sp>
          <p:nvSpPr>
            <p:cNvPr id="26" name="矩形: 对角圆角 25">
              <a:extLst>
                <a:ext uri="{FF2B5EF4-FFF2-40B4-BE49-F238E27FC236}">
                  <a16:creationId xmlns:a16="http://schemas.microsoft.com/office/drawing/2014/main" id="{A7391842-22CD-4615-A7FF-A01279BB1286}"/>
                </a:ext>
              </a:extLst>
            </p:cNvPr>
            <p:cNvSpPr/>
            <p:nvPr/>
          </p:nvSpPr>
          <p:spPr>
            <a:xfrm>
              <a:off x="1918959" y="1419307"/>
              <a:ext cx="953847" cy="679755"/>
            </a:xfrm>
            <a:prstGeom prst="round2Diag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10283</a:t>
              </a:r>
              <a:endParaRPr lang="zh-CN" altLang="en-US" dirty="0">
                <a:latin typeface="Arial" panose="020B0604020202020204" pitchFamily="34" charset="0"/>
                <a:cs typeface="Arial" panose="020B0604020202020204" pitchFamily="34" charset="0"/>
              </a:endParaRPr>
            </a:p>
          </p:txBody>
        </p:sp>
        <p:sp>
          <p:nvSpPr>
            <p:cNvPr id="27" name="矩形: 对角圆角 26">
              <a:extLst>
                <a:ext uri="{FF2B5EF4-FFF2-40B4-BE49-F238E27FC236}">
                  <a16:creationId xmlns:a16="http://schemas.microsoft.com/office/drawing/2014/main" id="{1273736E-938A-4363-9148-2A3A223922A2}"/>
                </a:ext>
              </a:extLst>
            </p:cNvPr>
            <p:cNvSpPr/>
            <p:nvPr/>
          </p:nvSpPr>
          <p:spPr>
            <a:xfrm>
              <a:off x="2896452" y="1392157"/>
              <a:ext cx="976905" cy="706905"/>
            </a:xfrm>
            <a:prstGeom prst="round2Diag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panose="020B0604020202020204" pitchFamily="34" charset="0"/>
                  <a:cs typeface="Arial" panose="020B0604020202020204" pitchFamily="34" charset="0"/>
                </a:rPr>
                <a:t>1362</a:t>
              </a:r>
              <a:endParaRPr lang="zh-CN" altLang="en-US" dirty="0">
                <a:latin typeface="Arial" panose="020B0604020202020204" pitchFamily="34" charset="0"/>
                <a:cs typeface="Arial" panose="020B0604020202020204" pitchFamily="34" charset="0"/>
              </a:endParaRPr>
            </a:p>
          </p:txBody>
        </p:sp>
        <p:sp>
          <p:nvSpPr>
            <p:cNvPr id="29" name="文本框 28">
              <a:extLst>
                <a:ext uri="{FF2B5EF4-FFF2-40B4-BE49-F238E27FC236}">
                  <a16:creationId xmlns:a16="http://schemas.microsoft.com/office/drawing/2014/main" id="{07C45F08-1B83-48EA-9CAE-35F5253A4932}"/>
                </a:ext>
              </a:extLst>
            </p:cNvPr>
            <p:cNvSpPr txBox="1"/>
            <p:nvPr/>
          </p:nvSpPr>
          <p:spPr>
            <a:xfrm>
              <a:off x="2389259" y="1157696"/>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市场分层分布</a:t>
              </a:r>
            </a:p>
          </p:txBody>
        </p:sp>
        <p:sp>
          <p:nvSpPr>
            <p:cNvPr id="30" name="文本框 29">
              <a:extLst>
                <a:ext uri="{FF2B5EF4-FFF2-40B4-BE49-F238E27FC236}">
                  <a16:creationId xmlns:a16="http://schemas.microsoft.com/office/drawing/2014/main" id="{8776A377-0D5D-4B58-A201-2299ED8DC0C8}"/>
                </a:ext>
              </a:extLst>
            </p:cNvPr>
            <p:cNvSpPr txBox="1"/>
            <p:nvPr/>
          </p:nvSpPr>
          <p:spPr>
            <a:xfrm>
              <a:off x="3422010" y="1862840"/>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创新</a:t>
              </a:r>
            </a:p>
          </p:txBody>
        </p:sp>
        <p:sp>
          <p:nvSpPr>
            <p:cNvPr id="31" name="文本框 30">
              <a:extLst>
                <a:ext uri="{FF2B5EF4-FFF2-40B4-BE49-F238E27FC236}">
                  <a16:creationId xmlns:a16="http://schemas.microsoft.com/office/drawing/2014/main" id="{D78E8AE0-65E3-43AE-A23E-3E5E95BF0407}"/>
                </a:ext>
              </a:extLst>
            </p:cNvPr>
            <p:cNvSpPr txBox="1"/>
            <p:nvPr/>
          </p:nvSpPr>
          <p:spPr>
            <a:xfrm>
              <a:off x="2452878" y="1850444"/>
              <a:ext cx="492443" cy="276999"/>
            </a:xfrm>
            <a:prstGeom prst="rect">
              <a:avLst/>
            </a:prstGeom>
            <a:noFill/>
          </p:spPr>
          <p:txBody>
            <a:bodyPr wrap="none" rtlCol="0">
              <a:spAutoFit/>
            </a:bodyPr>
            <a:lstStyle/>
            <a:p>
              <a:r>
                <a:rPr lang="zh-CN" altLang="en-US" sz="1200" b="1" dirty="0">
                  <a:solidFill>
                    <a:schemeClr val="bg1">
                      <a:lumMod val="85000"/>
                    </a:schemeClr>
                  </a:solidFill>
                  <a:latin typeface="微软雅黑" panose="020B0503020204020204" pitchFamily="34" charset="-122"/>
                  <a:ea typeface="微软雅黑" panose="020B0503020204020204" pitchFamily="34" charset="-122"/>
                </a:rPr>
                <a:t>基础</a:t>
              </a:r>
            </a:p>
          </p:txBody>
        </p:sp>
      </p:grpSp>
      <p:grpSp>
        <p:nvGrpSpPr>
          <p:cNvPr id="43" name="组合 42">
            <a:extLst>
              <a:ext uri="{FF2B5EF4-FFF2-40B4-BE49-F238E27FC236}">
                <a16:creationId xmlns:a16="http://schemas.microsoft.com/office/drawing/2014/main" id="{3B88AF72-73F1-41EF-9B1A-DEF72581B72C}"/>
              </a:ext>
            </a:extLst>
          </p:cNvPr>
          <p:cNvGrpSpPr/>
          <p:nvPr/>
        </p:nvGrpSpPr>
        <p:grpSpPr>
          <a:xfrm>
            <a:off x="3982289" y="1581187"/>
            <a:ext cx="2395782" cy="1147417"/>
            <a:chOff x="3982289" y="1324332"/>
            <a:chExt cx="2395782" cy="1147417"/>
          </a:xfrm>
        </p:grpSpPr>
        <p:pic>
          <p:nvPicPr>
            <p:cNvPr id="37" name="图片 36">
              <a:extLst>
                <a:ext uri="{FF2B5EF4-FFF2-40B4-BE49-F238E27FC236}">
                  <a16:creationId xmlns:a16="http://schemas.microsoft.com/office/drawing/2014/main" id="{811427F1-0C9F-4515-B78E-B85B81001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289" y="1450528"/>
              <a:ext cx="1591763" cy="1021221"/>
            </a:xfrm>
            <a:prstGeom prst="rect">
              <a:avLst/>
            </a:prstGeom>
          </p:spPr>
        </p:pic>
        <p:sp>
          <p:nvSpPr>
            <p:cNvPr id="38" name="文本框 37">
              <a:extLst>
                <a:ext uri="{FF2B5EF4-FFF2-40B4-BE49-F238E27FC236}">
                  <a16:creationId xmlns:a16="http://schemas.microsoft.com/office/drawing/2014/main" id="{E4496D3B-7814-4E97-9BA8-6C74BB6236C2}"/>
                </a:ext>
              </a:extLst>
            </p:cNvPr>
            <p:cNvSpPr txBox="1"/>
            <p:nvPr/>
          </p:nvSpPr>
          <p:spPr>
            <a:xfrm>
              <a:off x="4292366" y="1324332"/>
              <a:ext cx="1031051" cy="261610"/>
            </a:xfrm>
            <a:prstGeom prst="rect">
              <a:avLst/>
            </a:prstGeom>
            <a:noFill/>
          </p:spPr>
          <p:txBody>
            <a:bodyPr wrap="none" rtlCol="0">
              <a:spAutoFit/>
            </a:bodyPr>
            <a:lstStyle>
              <a:defPPr>
                <a:defRPr lang="zh-CN"/>
              </a:defPPr>
              <a:lvl1pPr>
                <a:defRPr sz="1100">
                  <a:latin typeface="微软雅黑" panose="020B0503020204020204" pitchFamily="34" charset="-122"/>
                  <a:ea typeface="微软雅黑" panose="020B0503020204020204" pitchFamily="34" charset="-122"/>
                </a:defRPr>
              </a:lvl1pPr>
            </a:lstStyle>
            <a:p>
              <a:r>
                <a:rPr lang="zh-CN" altLang="en-US" dirty="0"/>
                <a:t>转让方式分布</a:t>
              </a:r>
            </a:p>
          </p:txBody>
        </p:sp>
        <p:sp>
          <p:nvSpPr>
            <p:cNvPr id="39" name="箭头: 五边形 38">
              <a:extLst>
                <a:ext uri="{FF2B5EF4-FFF2-40B4-BE49-F238E27FC236}">
                  <a16:creationId xmlns:a16="http://schemas.microsoft.com/office/drawing/2014/main" id="{A75B542C-F66C-4FFD-BAD3-39C1F18BB24A}"/>
                </a:ext>
              </a:extLst>
            </p:cNvPr>
            <p:cNvSpPr/>
            <p:nvPr/>
          </p:nvSpPr>
          <p:spPr>
            <a:xfrm>
              <a:off x="5237162" y="2012243"/>
              <a:ext cx="184935" cy="5901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五边形 39">
              <a:extLst>
                <a:ext uri="{FF2B5EF4-FFF2-40B4-BE49-F238E27FC236}">
                  <a16:creationId xmlns:a16="http://schemas.microsoft.com/office/drawing/2014/main" id="{368D1B5A-94A3-4359-A921-A3A2F6716C36}"/>
                </a:ext>
              </a:extLst>
            </p:cNvPr>
            <p:cNvSpPr/>
            <p:nvPr/>
          </p:nvSpPr>
          <p:spPr>
            <a:xfrm>
              <a:off x="5237161" y="2197449"/>
              <a:ext cx="184935" cy="5901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832A62FF-F13A-473F-9C32-39C7AC66D73A}"/>
                </a:ext>
              </a:extLst>
            </p:cNvPr>
            <p:cNvSpPr txBox="1"/>
            <p:nvPr/>
          </p:nvSpPr>
          <p:spPr>
            <a:xfrm>
              <a:off x="5375874" y="1948986"/>
              <a:ext cx="1002197"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协议转让：</a:t>
              </a:r>
              <a:r>
                <a:rPr lang="en-US" altLang="zh-CN" sz="800" dirty="0">
                  <a:latin typeface="微软雅黑" panose="020B0503020204020204" pitchFamily="34" charset="-122"/>
                  <a:ea typeface="微软雅黑" panose="020B0503020204020204" pitchFamily="34" charset="-122"/>
                </a:rPr>
                <a:t>10279</a:t>
              </a:r>
              <a:endParaRPr lang="zh-CN" altLang="en-US" sz="800" dirty="0">
                <a:latin typeface="微软雅黑" panose="020B0503020204020204" pitchFamily="34" charset="-122"/>
                <a:ea typeface="微软雅黑" panose="020B0503020204020204" pitchFamily="34" charset="-122"/>
              </a:endParaRPr>
            </a:p>
          </p:txBody>
        </p:sp>
        <p:sp>
          <p:nvSpPr>
            <p:cNvPr id="42" name="文本框 41">
              <a:extLst>
                <a:ext uri="{FF2B5EF4-FFF2-40B4-BE49-F238E27FC236}">
                  <a16:creationId xmlns:a16="http://schemas.microsoft.com/office/drawing/2014/main" id="{A2A392AB-07A9-4CE1-A4B8-36D77A331206}"/>
                </a:ext>
              </a:extLst>
            </p:cNvPr>
            <p:cNvSpPr txBox="1"/>
            <p:nvPr/>
          </p:nvSpPr>
          <p:spPr>
            <a:xfrm>
              <a:off x="5378233" y="2100079"/>
              <a:ext cx="941283" cy="215444"/>
            </a:xfrm>
            <a:prstGeom prst="rect">
              <a:avLst/>
            </a:prstGeom>
            <a:noFill/>
          </p:spPr>
          <p:txBody>
            <a:bodyPr wrap="none" rtlCol="0">
              <a:spAutoFit/>
            </a:bodyPr>
            <a:lstStyle/>
            <a:p>
              <a:r>
                <a:rPr lang="zh-CN" altLang="en-US" sz="800" dirty="0">
                  <a:latin typeface="微软雅黑" panose="020B0503020204020204" pitchFamily="34" charset="-122"/>
                  <a:ea typeface="微软雅黑" panose="020B0503020204020204" pitchFamily="34" charset="-122"/>
                </a:rPr>
                <a:t>做市方式：</a:t>
              </a:r>
              <a:r>
                <a:rPr lang="en-US" altLang="zh-CN" sz="800" dirty="0">
                  <a:latin typeface="微软雅黑" panose="020B0503020204020204" pitchFamily="34" charset="-122"/>
                  <a:ea typeface="微软雅黑" panose="020B0503020204020204" pitchFamily="34" charset="-122"/>
                </a:rPr>
                <a:t>1366</a:t>
              </a:r>
              <a:endParaRPr lang="zh-CN" altLang="en-US" sz="800" dirty="0">
                <a:latin typeface="微软雅黑" panose="020B0503020204020204" pitchFamily="34" charset="-122"/>
                <a:ea typeface="微软雅黑" panose="020B0503020204020204" pitchFamily="34" charset="-122"/>
              </a:endParaRPr>
            </a:p>
          </p:txBody>
        </p:sp>
      </p:grpSp>
      <p:sp>
        <p:nvSpPr>
          <p:cNvPr id="44" name="文本框 43">
            <a:extLst>
              <a:ext uri="{FF2B5EF4-FFF2-40B4-BE49-F238E27FC236}">
                <a16:creationId xmlns:a16="http://schemas.microsoft.com/office/drawing/2014/main" id="{11941F28-9481-4F08-A940-E94A8E799498}"/>
              </a:ext>
            </a:extLst>
          </p:cNvPr>
          <p:cNvSpPr txBox="1"/>
          <p:nvPr/>
        </p:nvSpPr>
        <p:spPr>
          <a:xfrm>
            <a:off x="210617" y="3361832"/>
            <a:ext cx="5322014" cy="1415772"/>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本月新三板挂牌企业总数维持稳定增长态势，截止</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en-US" sz="1400" dirty="0">
                <a:latin typeface="微软雅黑" panose="020B0503020204020204" pitchFamily="34" charset="-122"/>
                <a:ea typeface="微软雅黑" panose="020B0503020204020204" pitchFamily="34" charset="-122"/>
              </a:rPr>
              <a:t>日，挂牌企业总数为</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11619</a:t>
            </a:r>
            <a:r>
              <a:rPr lang="zh-CN" altLang="en-US" sz="1400" dirty="0">
                <a:latin typeface="微软雅黑" panose="020B0503020204020204" pitchFamily="34" charset="-122"/>
                <a:ea typeface="微软雅黑" panose="020B0503020204020204" pitchFamily="34" charset="-122"/>
              </a:rPr>
              <a:t>家，净增长</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26</a:t>
            </a:r>
            <a:r>
              <a:rPr lang="zh-CN" altLang="en-US" sz="1400" dirty="0">
                <a:latin typeface="微软雅黑" panose="020B0503020204020204" pitchFamily="34" charset="-122"/>
                <a:ea typeface="微软雅黑" panose="020B0503020204020204" pitchFamily="34" charset="-122"/>
              </a:rPr>
              <a:t>家。本月新增挂牌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124</a:t>
            </a:r>
            <a:r>
              <a:rPr lang="zh-CN" altLang="en-US" sz="1400" dirty="0">
                <a:latin typeface="微软雅黑" panose="020B0503020204020204" pitchFamily="34" charset="-122"/>
                <a:ea typeface="微软雅黑" panose="020B0503020204020204" pitchFamily="34" charset="-122"/>
              </a:rPr>
              <a:t>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98</a:t>
            </a:r>
            <a:r>
              <a:rPr lang="zh-CN" altLang="en-US" sz="1400" dirty="0">
                <a:latin typeface="微软雅黑" panose="020B0503020204020204" pitchFamily="34" charset="-122"/>
                <a:ea typeface="微软雅黑" panose="020B0503020204020204" pitchFamily="34" charset="-122"/>
              </a:rPr>
              <a:t>家。其中，转板摘牌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家，拟</a:t>
            </a:r>
            <a:r>
              <a:rPr lang="en-US" altLang="zh-CN" sz="1400" dirty="0">
                <a:latin typeface="微软雅黑" panose="020B0503020204020204" pitchFamily="34" charset="-122"/>
                <a:ea typeface="微软雅黑" panose="020B0503020204020204" pitchFamily="34" charset="-122"/>
              </a:rPr>
              <a:t>IPO</a:t>
            </a:r>
            <a:r>
              <a:rPr lang="zh-CN" altLang="en-US" sz="1400" dirty="0">
                <a:latin typeface="微软雅黑" panose="020B0503020204020204" pitchFamily="34" charset="-122"/>
                <a:ea typeface="微软雅黑" panose="020B0503020204020204" pitchFamily="34" charset="-122"/>
              </a:rPr>
              <a:t>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家，并购摘牌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4</a:t>
            </a:r>
            <a:r>
              <a:rPr lang="zh-CN" altLang="en-US" sz="1400" dirty="0">
                <a:latin typeface="微软雅黑" panose="020B0503020204020204" pitchFamily="34" charset="-122"/>
                <a:ea typeface="微软雅黑" panose="020B0503020204020204" pitchFamily="34" charset="-122"/>
              </a:rPr>
              <a:t>家，强制摘牌</a:t>
            </a:r>
            <a:r>
              <a:rPr lang="en-US" altLang="zh-CN" sz="2400" dirty="0">
                <a:solidFill>
                  <a:srgbClr val="0070C0"/>
                </a:solidFill>
                <a:latin typeface="Arial" panose="020B0604020202020204" pitchFamily="34" charset="0"/>
                <a:ea typeface="微软雅黑" panose="020B0503020204020204" pitchFamily="34" charset="-122"/>
                <a:cs typeface="Arial" panose="020B0604020202020204" pitchFamily="34" charset="0"/>
              </a:rPr>
              <a:t>8</a:t>
            </a:r>
            <a:r>
              <a:rPr lang="zh-CN" altLang="en-US" sz="1400" dirty="0">
                <a:latin typeface="微软雅黑" panose="020B0503020204020204" pitchFamily="34" charset="-122"/>
                <a:ea typeface="微软雅黑" panose="020B0503020204020204" pitchFamily="34" charset="-122"/>
              </a:rPr>
              <a:t>家。</a:t>
            </a:r>
          </a:p>
        </p:txBody>
      </p:sp>
      <p:sp>
        <p:nvSpPr>
          <p:cNvPr id="28" name="Rectangle 2">
            <a:extLst>
              <a:ext uri="{FF2B5EF4-FFF2-40B4-BE49-F238E27FC236}">
                <a16:creationId xmlns:a16="http://schemas.microsoft.com/office/drawing/2014/main" id="{F2E4B85D-B01C-43CD-B4E3-FA6EFB13F8DB}"/>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pic>
        <p:nvPicPr>
          <p:cNvPr id="4" name="图片 3">
            <a:extLst>
              <a:ext uri="{FF2B5EF4-FFF2-40B4-BE49-F238E27FC236}">
                <a16:creationId xmlns:a16="http://schemas.microsoft.com/office/drawing/2014/main" id="{BF01F642-49CF-4CE8-85B4-7B2F402A3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8071" y="1013364"/>
            <a:ext cx="4910614" cy="2611891"/>
          </a:xfrm>
          <a:prstGeom prst="rect">
            <a:avLst/>
          </a:prstGeom>
        </p:spPr>
      </p:pic>
      <p:pic>
        <p:nvPicPr>
          <p:cNvPr id="6" name="图片 5">
            <a:extLst>
              <a:ext uri="{FF2B5EF4-FFF2-40B4-BE49-F238E27FC236}">
                <a16:creationId xmlns:a16="http://schemas.microsoft.com/office/drawing/2014/main" id="{CF16CD6D-6F21-422A-BD33-B940647D3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516" y="3625255"/>
            <a:ext cx="4969168" cy="2800483"/>
          </a:xfrm>
          <a:prstGeom prst="rect">
            <a:avLst/>
          </a:prstGeom>
        </p:spPr>
      </p:pic>
    </p:spTree>
    <p:extLst>
      <p:ext uri="{BB962C8B-B14F-4D97-AF65-F5344CB8AC3E}">
        <p14:creationId xmlns:p14="http://schemas.microsoft.com/office/powerpoint/2010/main" val="18604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62CAE31-1BF3-4EE2-AE6B-C38FE0567062}"/>
              </a:ext>
            </a:extLst>
          </p:cNvPr>
          <p:cNvGrpSpPr/>
          <p:nvPr/>
        </p:nvGrpSpPr>
        <p:grpSpPr>
          <a:xfrm>
            <a:off x="5671011" y="927269"/>
            <a:ext cx="2482389" cy="369870"/>
            <a:chOff x="7155445" y="740531"/>
            <a:chExt cx="3098164" cy="369870"/>
          </a:xfrm>
        </p:grpSpPr>
        <p:sp>
          <p:nvSpPr>
            <p:cNvPr id="6" name="矩形 5">
              <a:extLst>
                <a:ext uri="{FF2B5EF4-FFF2-40B4-BE49-F238E27FC236}">
                  <a16:creationId xmlns:a16="http://schemas.microsoft.com/office/drawing/2014/main" id="{E703604E-0D63-41B5-858A-48BA33897BC0}"/>
                </a:ext>
              </a:extLst>
            </p:cNvPr>
            <p:cNvSpPr/>
            <p:nvPr/>
          </p:nvSpPr>
          <p:spPr>
            <a:xfrm>
              <a:off x="7155445" y="740531"/>
              <a:ext cx="2815119" cy="369869"/>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新三板市场交易情况</a:t>
              </a:r>
            </a:p>
          </p:txBody>
        </p:sp>
        <p:sp>
          <p:nvSpPr>
            <p:cNvPr id="7" name="等腰三角形 6">
              <a:extLst>
                <a:ext uri="{FF2B5EF4-FFF2-40B4-BE49-F238E27FC236}">
                  <a16:creationId xmlns:a16="http://schemas.microsoft.com/office/drawing/2014/main" id="{5472DD30-3F80-42A3-A19D-974161C6A3FB}"/>
                </a:ext>
              </a:extLst>
            </p:cNvPr>
            <p:cNvSpPr/>
            <p:nvPr/>
          </p:nvSpPr>
          <p:spPr>
            <a:xfrm rot="5400000">
              <a:off x="9927152" y="783944"/>
              <a:ext cx="369868" cy="283046"/>
            </a:xfrm>
            <a:prstGeom prst="triangle">
              <a:avLst/>
            </a:prstGeom>
            <a:solidFill>
              <a:schemeClr val="bg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956E153F-549A-4FCE-AF95-D992D44F7285}"/>
              </a:ext>
            </a:extLst>
          </p:cNvPr>
          <p:cNvSpPr txBox="1"/>
          <p:nvPr/>
        </p:nvSpPr>
        <p:spPr>
          <a:xfrm>
            <a:off x="5671011" y="1355938"/>
            <a:ext cx="5933556" cy="2000548"/>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      本月新三板成交较为平稳，三板做市指数持续回落，</a:t>
            </a:r>
            <a:r>
              <a:rPr lang="en-US" altLang="zh-CN" sz="1400" dirty="0">
                <a:latin typeface="微软雅黑" panose="020B0503020204020204" pitchFamily="34" charset="-122"/>
                <a:ea typeface="微软雅黑" panose="020B0503020204020204" pitchFamily="34" charset="-122"/>
              </a:rPr>
              <a:t>11</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30</a:t>
            </a:r>
            <a:r>
              <a:rPr lang="zh-CN" altLang="en-US" sz="1400" dirty="0">
                <a:latin typeface="微软雅黑" panose="020B0503020204020204" pitchFamily="34" charset="-122"/>
                <a:ea typeface="微软雅黑" panose="020B0503020204020204" pitchFamily="34" charset="-122"/>
              </a:rPr>
              <a:t>日收盘价为</a:t>
            </a:r>
            <a:r>
              <a:rPr lang="en-US" altLang="zh-CN" sz="2400" dirty="0">
                <a:solidFill>
                  <a:srgbClr val="0070C0"/>
                </a:solidFill>
                <a:latin typeface="微软雅黑" panose="020B0503020204020204" pitchFamily="34" charset="-122"/>
                <a:ea typeface="微软雅黑" panose="020B0503020204020204" pitchFamily="34" charset="-122"/>
              </a:rPr>
              <a:t>993.49</a:t>
            </a:r>
            <a:r>
              <a:rPr lang="zh-CN" altLang="en-US" sz="1400" dirty="0">
                <a:latin typeface="微软雅黑" panose="020B0503020204020204" pitchFamily="34" charset="-122"/>
                <a:ea typeface="微软雅黑" panose="020B0503020204020204" pitchFamily="34" charset="-122"/>
              </a:rPr>
              <a:t>点。三板成指在本月维持横盘走势，收于</a:t>
            </a:r>
            <a:r>
              <a:rPr lang="en-US" altLang="zh-CN" sz="2400" dirty="0">
                <a:solidFill>
                  <a:srgbClr val="0070C0"/>
                </a:solidFill>
                <a:latin typeface="微软雅黑" panose="020B0503020204020204" pitchFamily="34" charset="-122"/>
                <a:ea typeface="微软雅黑" panose="020B0503020204020204" pitchFamily="34" charset="-122"/>
              </a:rPr>
              <a:t>1279.71</a:t>
            </a:r>
            <a:r>
              <a:rPr lang="zh-CN" altLang="en-US" sz="1400" dirty="0">
                <a:latin typeface="微软雅黑" panose="020B0503020204020204" pitchFamily="34" charset="-122"/>
                <a:ea typeface="微软雅黑" panose="020B0503020204020204" pitchFamily="34" charset="-122"/>
              </a:rPr>
              <a:t>点。</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      分市场方面，本月无假期影响，各市场交投都有所回升，本月做市成交量较上月上升</a:t>
            </a:r>
            <a:r>
              <a:rPr lang="en-US" altLang="zh-CN" sz="2400" dirty="0">
                <a:solidFill>
                  <a:srgbClr val="0070C0"/>
                </a:solidFill>
                <a:latin typeface="微软雅黑" panose="020B0503020204020204" pitchFamily="34" charset="-122"/>
                <a:ea typeface="微软雅黑" panose="020B0503020204020204" pitchFamily="34" charset="-122"/>
              </a:rPr>
              <a:t>21.8%</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100709</a:t>
            </a:r>
            <a:r>
              <a:rPr lang="zh-CN" altLang="en-US" sz="1400" dirty="0">
                <a:latin typeface="微软雅黑" panose="020B0503020204020204" pitchFamily="34" charset="-122"/>
                <a:ea typeface="微软雅黑" panose="020B0503020204020204" pitchFamily="34" charset="-122"/>
              </a:rPr>
              <a:t>万股，协议转让上升</a:t>
            </a:r>
            <a:r>
              <a:rPr lang="en-US" altLang="zh-CN" sz="2400" dirty="0">
                <a:solidFill>
                  <a:srgbClr val="0070C0"/>
                </a:solidFill>
                <a:latin typeface="微软雅黑" panose="020B0503020204020204" pitchFamily="34" charset="-122"/>
                <a:ea typeface="微软雅黑" panose="020B0503020204020204" pitchFamily="34" charset="-122"/>
              </a:rPr>
              <a:t>59.3%</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274285</a:t>
            </a:r>
            <a:r>
              <a:rPr lang="zh-CN" altLang="en-US" sz="1400" dirty="0">
                <a:latin typeface="微软雅黑" panose="020B0503020204020204" pitchFamily="34" charset="-122"/>
                <a:ea typeface="微软雅黑" panose="020B0503020204020204" pitchFamily="34" charset="-122"/>
              </a:rPr>
              <a:t>万股；创新层本月上升</a:t>
            </a:r>
            <a:r>
              <a:rPr lang="en-US" altLang="zh-CN" sz="2400" dirty="0">
                <a:solidFill>
                  <a:srgbClr val="0070C0"/>
                </a:solidFill>
                <a:latin typeface="微软雅黑" panose="020B0503020204020204" pitchFamily="34" charset="-122"/>
                <a:ea typeface="微软雅黑" panose="020B0503020204020204" pitchFamily="34" charset="-122"/>
              </a:rPr>
              <a:t>49.2%</a:t>
            </a:r>
            <a:r>
              <a:rPr lang="zh-CN" altLang="en-US" sz="1400" dirty="0">
                <a:latin typeface="微软雅黑" panose="020B0503020204020204" pitchFamily="34" charset="-122"/>
                <a:ea typeface="微软雅黑" panose="020B0503020204020204" pitchFamily="34" charset="-122"/>
              </a:rPr>
              <a:t>，共成交</a:t>
            </a:r>
            <a:r>
              <a:rPr lang="en-US" altLang="zh-CN" sz="2400" dirty="0">
                <a:solidFill>
                  <a:srgbClr val="0070C0"/>
                </a:solidFill>
                <a:latin typeface="微软雅黑" panose="020B0503020204020204" pitchFamily="34" charset="-122"/>
                <a:ea typeface="微软雅黑" panose="020B0503020204020204" pitchFamily="34" charset="-122"/>
              </a:rPr>
              <a:t>144686</a:t>
            </a:r>
            <a:r>
              <a:rPr lang="zh-CN" altLang="en-US" sz="1400" dirty="0">
                <a:latin typeface="微软雅黑" panose="020B0503020204020204" pitchFamily="34" charset="-122"/>
                <a:ea typeface="微软雅黑" panose="020B0503020204020204" pitchFamily="34" charset="-122"/>
              </a:rPr>
              <a:t>万股，基础层上升</a:t>
            </a:r>
            <a:r>
              <a:rPr lang="en-US" altLang="zh-CN" sz="2400" dirty="0">
                <a:solidFill>
                  <a:srgbClr val="0070C0"/>
                </a:solidFill>
                <a:latin typeface="微软雅黑" panose="020B0503020204020204" pitchFamily="34" charset="-122"/>
                <a:ea typeface="微软雅黑" panose="020B0503020204020204" pitchFamily="34" charset="-122"/>
              </a:rPr>
              <a:t>45.9%</a:t>
            </a:r>
            <a:r>
              <a:rPr lang="zh-CN" altLang="en-US" sz="1400" dirty="0">
                <a:latin typeface="微软雅黑" panose="020B0503020204020204" pitchFamily="34" charset="-122"/>
                <a:ea typeface="微软雅黑" panose="020B0503020204020204" pitchFamily="34" charset="-122"/>
              </a:rPr>
              <a:t>，成交</a:t>
            </a:r>
            <a:r>
              <a:rPr lang="en-US" altLang="zh-CN" sz="2400" dirty="0">
                <a:solidFill>
                  <a:srgbClr val="0070C0"/>
                </a:solidFill>
                <a:latin typeface="微软雅黑" panose="020B0503020204020204" pitchFamily="34" charset="-122"/>
                <a:ea typeface="微软雅黑" panose="020B0503020204020204" pitchFamily="34" charset="-122"/>
              </a:rPr>
              <a:t>230309</a:t>
            </a:r>
            <a:r>
              <a:rPr lang="zh-CN" altLang="en-US" sz="1400" dirty="0">
                <a:latin typeface="微软雅黑" panose="020B0503020204020204" pitchFamily="34" charset="-122"/>
                <a:ea typeface="微软雅黑" panose="020B0503020204020204" pitchFamily="34" charset="-122"/>
              </a:rPr>
              <a:t>万股。</a:t>
            </a:r>
          </a:p>
        </p:txBody>
      </p:sp>
      <p:sp>
        <p:nvSpPr>
          <p:cNvPr id="10" name="Rectangle 2">
            <a:extLst>
              <a:ext uri="{FF2B5EF4-FFF2-40B4-BE49-F238E27FC236}">
                <a16:creationId xmlns:a16="http://schemas.microsoft.com/office/drawing/2014/main" id="{5163087D-ABAB-4861-BAE9-77E6D0038534}"/>
              </a:ext>
            </a:extLst>
          </p:cNvPr>
          <p:cNvSpPr txBox="1">
            <a:spLocks noChangeArrowheads="1"/>
          </p:cNvSpPr>
          <p:nvPr/>
        </p:nvSpPr>
        <p:spPr bwMode="auto">
          <a:xfrm>
            <a:off x="335090" y="144531"/>
            <a:ext cx="8229600" cy="6363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zh-CN" altLang="en-US" sz="2400" b="1" dirty="0">
                <a:solidFill>
                  <a:srgbClr val="000798"/>
                </a:solidFill>
                <a:latin typeface="Arial" panose="020B0604020202020204" pitchFamily="34" charset="0"/>
                <a:ea typeface="幼圆"/>
              </a:rPr>
              <a:t>新三板</a:t>
            </a:r>
            <a:endParaRPr kumimoji="0" lang="zh-CN" altLang="en-US" sz="2400" b="1" i="0" u="none" strike="noStrike" kern="1200" cap="none" spc="0" normalizeH="0" baseline="0" noProof="0" dirty="0">
              <a:ln>
                <a:noFill/>
              </a:ln>
              <a:solidFill>
                <a:srgbClr val="000798"/>
              </a:solidFill>
              <a:effectLst/>
              <a:uLnTx/>
              <a:uFillTx/>
              <a:latin typeface="Arial" panose="020B0604020202020204" pitchFamily="34" charset="0"/>
              <a:ea typeface="幼圆"/>
              <a:cs typeface="+mj-cs"/>
            </a:endParaRPr>
          </a:p>
        </p:txBody>
      </p:sp>
      <p:pic>
        <p:nvPicPr>
          <p:cNvPr id="4" name="图片 3">
            <a:extLst>
              <a:ext uri="{FF2B5EF4-FFF2-40B4-BE49-F238E27FC236}">
                <a16:creationId xmlns:a16="http://schemas.microsoft.com/office/drawing/2014/main" id="{4DFB7443-F2C0-4BB8-9DAB-AC3C13C040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86" y="927269"/>
            <a:ext cx="5003516" cy="2501731"/>
          </a:xfrm>
          <a:prstGeom prst="rect">
            <a:avLst/>
          </a:prstGeom>
        </p:spPr>
      </p:pic>
      <p:pic>
        <p:nvPicPr>
          <p:cNvPr id="13" name="图片 12">
            <a:extLst>
              <a:ext uri="{FF2B5EF4-FFF2-40B4-BE49-F238E27FC236}">
                <a16:creationId xmlns:a16="http://schemas.microsoft.com/office/drawing/2014/main" id="{E03A8FD8-85DF-48A2-982D-A88FF8113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87" y="3423014"/>
            <a:ext cx="5003515" cy="2761656"/>
          </a:xfrm>
          <a:prstGeom prst="rect">
            <a:avLst/>
          </a:prstGeom>
        </p:spPr>
      </p:pic>
      <p:pic>
        <p:nvPicPr>
          <p:cNvPr id="23" name="图片 22">
            <a:extLst>
              <a:ext uri="{FF2B5EF4-FFF2-40B4-BE49-F238E27FC236}">
                <a16:creationId xmlns:a16="http://schemas.microsoft.com/office/drawing/2014/main" id="{BB317332-9740-412F-A53F-119144EDA5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839" y="3404340"/>
            <a:ext cx="5589702" cy="2598880"/>
          </a:xfrm>
          <a:prstGeom prst="rect">
            <a:avLst/>
          </a:prstGeom>
        </p:spPr>
      </p:pic>
    </p:spTree>
    <p:extLst>
      <p:ext uri="{BB962C8B-B14F-4D97-AF65-F5344CB8AC3E}">
        <p14:creationId xmlns:p14="http://schemas.microsoft.com/office/powerpoint/2010/main" val="14044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9866700-96EE-44C9-8A14-9F17744A4F4D}"/>
              </a:ext>
            </a:extLst>
          </p:cNvPr>
          <p:cNvSpPr txBox="1"/>
          <p:nvPr/>
        </p:nvSpPr>
        <p:spPr>
          <a:xfrm>
            <a:off x="927037" y="1354975"/>
            <a:ext cx="10171671" cy="3970318"/>
          </a:xfrm>
          <a:prstGeom prst="rect">
            <a:avLst/>
          </a:prstGeom>
          <a:noFill/>
        </p:spPr>
        <p:txBody>
          <a:bodyPr wrap="square" rtlCol="0">
            <a:spAutoFit/>
          </a:bodyPr>
          <a:lstStyle/>
          <a:p>
            <a:r>
              <a:rPr lang="zh-CN" altLang="en-US" dirty="0"/>
              <a:t>    本月一级市场整体较之前有所回暖，尤其是在募集方面，大量的产业投资基金的募集是本月募集数量及规模双升的主要原因。</a:t>
            </a:r>
            <a:endParaRPr lang="en-US" altLang="zh-CN" dirty="0"/>
          </a:p>
          <a:p>
            <a:r>
              <a:rPr lang="zh-CN" altLang="en-US" dirty="0"/>
              <a:t>    而在企业融资方面，互联网及</a:t>
            </a:r>
            <a:r>
              <a:rPr lang="en-US" altLang="zh-CN" dirty="0"/>
              <a:t>IT</a:t>
            </a:r>
            <a:r>
              <a:rPr lang="zh-CN" altLang="en-US" dirty="0"/>
              <a:t>依旧是主要的融资行业，短期内的格局应该不会发生大的改变，但是值得注意的是，本月所选取的几家规模较大的募资企业均与汽车有关，其中由国内多家顶尖互联网企业联合发起成立的智能电动汽车品牌“蔚来汽车”在本月完成了</a:t>
            </a:r>
            <a:r>
              <a:rPr lang="en-US" altLang="zh-CN" dirty="0"/>
              <a:t>D</a:t>
            </a:r>
            <a:r>
              <a:rPr lang="zh-CN" altLang="en-US" dirty="0"/>
              <a:t>轮融资，其首款跑车</a:t>
            </a:r>
            <a:r>
              <a:rPr lang="en-US" altLang="zh-CN" sz="2000" dirty="0">
                <a:solidFill>
                  <a:srgbClr val="FF0000"/>
                </a:solidFill>
              </a:rPr>
              <a:t>EP9</a:t>
            </a:r>
            <a:r>
              <a:rPr lang="zh-CN" altLang="en-US" dirty="0"/>
              <a:t>拉风的外形及出色的赛道成绩让市场对其充满了期待。而与此同时，电动车巨头特斯拉</a:t>
            </a:r>
            <a:r>
              <a:rPr lang="en-US" altLang="zh-CN" dirty="0"/>
              <a:t>11</a:t>
            </a:r>
            <a:r>
              <a:rPr lang="zh-CN" altLang="en-US" dirty="0"/>
              <a:t>月发布了两款全新的产品，其中，特斯拉的首款纯电动超跑</a:t>
            </a:r>
            <a:r>
              <a:rPr lang="en-US" altLang="zh-CN" dirty="0"/>
              <a:t>Roadster</a:t>
            </a:r>
            <a:r>
              <a:rPr lang="zh-CN" altLang="en-US" dirty="0"/>
              <a:t>以其秒杀现有所有超跑的性能数据引来一片惊呼。可以预见的是，未来的道路上，纯电动车将会逐渐的替代传统的燃油车。</a:t>
            </a:r>
            <a:endParaRPr lang="en-US" altLang="zh-CN" dirty="0"/>
          </a:p>
          <a:p>
            <a:r>
              <a:rPr lang="en-US" altLang="zh-CN" dirty="0"/>
              <a:t>    </a:t>
            </a:r>
            <a:r>
              <a:rPr lang="zh-CN" altLang="en-US" dirty="0"/>
              <a:t>近两月以来，发审委对</a:t>
            </a:r>
            <a:r>
              <a:rPr lang="en-US" altLang="zh-CN" dirty="0"/>
              <a:t>IPO</a:t>
            </a:r>
            <a:r>
              <a:rPr lang="zh-CN" altLang="en-US" dirty="0"/>
              <a:t>企业的要求日趋严格，过会率较之前有显著的下降，企业可持续展，是否有隐藏的关联交易等是近期主要问询的焦点，目前</a:t>
            </a:r>
            <a:r>
              <a:rPr lang="en-US" altLang="zh-CN" dirty="0"/>
              <a:t>A</a:t>
            </a:r>
            <a:r>
              <a:rPr lang="zh-CN" altLang="en-US" dirty="0"/>
              <a:t>股的</a:t>
            </a:r>
            <a:r>
              <a:rPr lang="en-US" altLang="zh-CN" dirty="0"/>
              <a:t>IPO</a:t>
            </a:r>
            <a:r>
              <a:rPr lang="zh-CN" altLang="en-US" dirty="0"/>
              <a:t>节奏已经能够保持在每月</a:t>
            </a:r>
            <a:r>
              <a:rPr lang="en-US" altLang="zh-CN" dirty="0"/>
              <a:t>30</a:t>
            </a:r>
            <a:r>
              <a:rPr lang="zh-CN" altLang="en-US" dirty="0"/>
              <a:t>家左右，但目前</a:t>
            </a:r>
            <a:r>
              <a:rPr lang="en-US" altLang="zh-CN" dirty="0"/>
              <a:t>A</a:t>
            </a:r>
            <a:r>
              <a:rPr lang="zh-CN" altLang="en-US" dirty="0"/>
              <a:t>股排队企业仍有超过</a:t>
            </a:r>
            <a:r>
              <a:rPr lang="en-US" altLang="zh-CN" dirty="0"/>
              <a:t>460</a:t>
            </a:r>
            <a:r>
              <a:rPr lang="zh-CN" altLang="en-US" dirty="0"/>
              <a:t>家，</a:t>
            </a:r>
            <a:r>
              <a:rPr lang="en-US" altLang="zh-CN" dirty="0"/>
              <a:t>IPO</a:t>
            </a:r>
            <a:r>
              <a:rPr lang="zh-CN" altLang="en-US" dirty="0"/>
              <a:t>“去库存”压力还是比较大。</a:t>
            </a:r>
            <a:endParaRPr lang="en-US" altLang="zh-CN" dirty="0"/>
          </a:p>
          <a:p>
            <a:r>
              <a:rPr lang="en-US" altLang="zh-CN" dirty="0"/>
              <a:t>    </a:t>
            </a:r>
            <a:r>
              <a:rPr lang="zh-CN" altLang="en-US" dirty="0"/>
              <a:t>另外，新三板</a:t>
            </a:r>
            <a:r>
              <a:rPr lang="en-US" altLang="zh-CN" dirty="0"/>
              <a:t>11</a:t>
            </a:r>
            <a:r>
              <a:rPr lang="zh-CN" altLang="en-US" dirty="0"/>
              <a:t>月摘牌数量又达到了一个高点，除去被收购摘牌及强制摘牌外，绝大多数均为因企业发展因素主动申请摘牌。另一方面，本月新三板的成交量较之前有明显的反弹，考虑到</a:t>
            </a:r>
            <a:r>
              <a:rPr lang="en-US" altLang="zh-CN" dirty="0"/>
              <a:t>12</a:t>
            </a:r>
            <a:r>
              <a:rPr lang="zh-CN" altLang="en-US" dirty="0"/>
              <a:t>月份新三板竞价系统的测试，新三板竞价交易又近了一步，新三板的焕发第二春的日子也临近了。</a:t>
            </a:r>
            <a:endParaRPr lang="en-US" altLang="zh-CN" dirty="0"/>
          </a:p>
        </p:txBody>
      </p:sp>
      <p:sp>
        <p:nvSpPr>
          <p:cNvPr id="5" name="文本框 4">
            <a:extLst>
              <a:ext uri="{FF2B5EF4-FFF2-40B4-BE49-F238E27FC236}">
                <a16:creationId xmlns:a16="http://schemas.microsoft.com/office/drawing/2014/main" id="{DD36A6A3-6882-440E-B9F2-2C1F4877A22C}"/>
              </a:ext>
            </a:extLst>
          </p:cNvPr>
          <p:cNvSpPr txBox="1"/>
          <p:nvPr/>
        </p:nvSpPr>
        <p:spPr>
          <a:xfrm>
            <a:off x="215945" y="124690"/>
            <a:ext cx="1422184" cy="461665"/>
          </a:xfrm>
          <a:prstGeom prst="rect">
            <a:avLst/>
          </a:prstGeom>
          <a:noFill/>
        </p:spPr>
        <p:txBody>
          <a:bodyPr wrap="none" rtlCol="0">
            <a:spAutoFit/>
          </a:bodyPr>
          <a:lstStyle/>
          <a:p>
            <a:r>
              <a:rPr lang="zh-CN" altLang="en-US" sz="2400" dirty="0">
                <a:solidFill>
                  <a:srgbClr val="000798"/>
                </a:solidFill>
                <a:latin typeface="微软雅黑" panose="020B0503020204020204" pitchFamily="34" charset="-122"/>
                <a:ea typeface="微软雅黑" panose="020B0503020204020204" pitchFamily="34" charset="-122"/>
                <a:cs typeface="+mj-cs"/>
              </a:rPr>
              <a:t>本月小结</a:t>
            </a:r>
          </a:p>
        </p:txBody>
      </p:sp>
    </p:spTree>
    <p:extLst>
      <p:ext uri="{BB962C8B-B14F-4D97-AF65-F5344CB8AC3E}">
        <p14:creationId xmlns:p14="http://schemas.microsoft.com/office/powerpoint/2010/main" val="3151490943"/>
      </p:ext>
    </p:extLst>
  </p:cSld>
  <p:clrMapOvr>
    <a:overrideClrMapping bg1="lt1" tx1="dk1" bg2="lt2" tx2="dk2" accent1="accent1" accent2="accent2" accent3="accent3" accent4="accent4" accent5="accent5" accent6="accent6" hlink="hlink" folHlink="folHlink"/>
  </p:clrMapOvr>
  <p:transition>
    <p:wipe dir="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融客投资PPT模板">
  <a:themeElements>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1_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1_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1_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1_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5683</TotalTime>
  <Words>1433</Words>
  <Application>Microsoft Office PowerPoint</Application>
  <PresentationFormat>宽屏</PresentationFormat>
  <Paragraphs>85</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11</vt:i4>
      </vt:variant>
    </vt:vector>
  </HeadingPairs>
  <TitlesOfParts>
    <vt:vector size="25" baseType="lpstr">
      <vt:lpstr>等线</vt:lpstr>
      <vt:lpstr>等线 Light</vt:lpstr>
      <vt:lpstr>黑体</vt:lpstr>
      <vt:lpstr>华文新魏</vt:lpstr>
      <vt:lpstr>宋体</vt:lpstr>
      <vt:lpstr>微软雅黑</vt:lpstr>
      <vt:lpstr>幼圆</vt:lpstr>
      <vt:lpstr>Arial</vt:lpstr>
      <vt:lpstr>Times New Roman</vt:lpstr>
      <vt:lpstr>Verdana</vt:lpstr>
      <vt:lpstr>Wingdings</vt:lpstr>
      <vt:lpstr>Office 主题​​</vt:lpstr>
      <vt:lpstr>1_融客投资PPT模板</vt:lpstr>
      <vt:lpstr>融客PPT模板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YN S</cp:lastModifiedBy>
  <cp:revision>131</cp:revision>
  <dcterms:created xsi:type="dcterms:W3CDTF">2017-10-09T07:09:30Z</dcterms:created>
  <dcterms:modified xsi:type="dcterms:W3CDTF">2017-12-14T02:14:37Z</dcterms:modified>
</cp:coreProperties>
</file>