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3"/>
    <p:sldMasterId id="2147483674" r:id="rId4"/>
    <p:sldMasterId id="2147483688" r:id="rId5"/>
    <p:sldMasterId id="2147483702" r:id="rId6"/>
    <p:sldMasterId id="2147483716" r:id="rId7"/>
    <p:sldMasterId id="2147483730" r:id="rId8"/>
    <p:sldMasterId id="2147483744" r:id="rId9"/>
  </p:sldMasterIdLst>
  <p:notesMasterIdLst>
    <p:notesMasterId r:id="rId11"/>
  </p:notesMasterIdLst>
  <p:handoutMasterIdLst>
    <p:handoutMasterId r:id="rId38"/>
  </p:handoutMasterIdLst>
  <p:sldIdLst>
    <p:sldId id="256" r:id="rId10"/>
    <p:sldId id="378" r:id="rId12"/>
    <p:sldId id="442" r:id="rId13"/>
    <p:sldId id="436" r:id="rId14"/>
    <p:sldId id="405" r:id="rId15"/>
    <p:sldId id="350" r:id="rId16"/>
    <p:sldId id="416" r:id="rId17"/>
    <p:sldId id="439" r:id="rId18"/>
    <p:sldId id="418" r:id="rId19"/>
    <p:sldId id="437" r:id="rId20"/>
    <p:sldId id="400" r:id="rId21"/>
    <p:sldId id="396" r:id="rId22"/>
    <p:sldId id="430" r:id="rId23"/>
    <p:sldId id="372" r:id="rId24"/>
    <p:sldId id="320" r:id="rId25"/>
    <p:sldId id="443" r:id="rId26"/>
    <p:sldId id="364" r:id="rId27"/>
    <p:sldId id="444" r:id="rId28"/>
    <p:sldId id="441" r:id="rId29"/>
    <p:sldId id="351" r:id="rId30"/>
    <p:sldId id="445" r:id="rId31"/>
    <p:sldId id="446" r:id="rId32"/>
    <p:sldId id="388" r:id="rId33"/>
    <p:sldId id="423" r:id="rId34"/>
    <p:sldId id="424" r:id="rId35"/>
    <p:sldId id="425" r:id="rId36"/>
    <p:sldId id="390" r:id="rId37"/>
  </p:sldIdLst>
  <p:sldSz cx="9144000" cy="6858000" type="screen4x3"/>
  <p:notesSz cx="6797675" cy="99294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2343E7"/>
    <a:srgbClr val="33CC33"/>
    <a:srgbClr val="CC0000"/>
    <a:srgbClr val="FF9900"/>
    <a:srgbClr val="C0C0C0"/>
    <a:srgbClr val="00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60" autoAdjust="0"/>
    <p:restoredTop sz="86372" autoAdjust="0"/>
  </p:normalViewPr>
  <p:slideViewPr>
    <p:cSldViewPr>
      <p:cViewPr>
        <p:scale>
          <a:sx n="70" d="100"/>
          <a:sy n="70" d="100"/>
        </p:scale>
        <p:origin x="-1086" y="-876"/>
      </p:cViewPr>
      <p:guideLst>
        <p:guide orient="horz" pos="2162"/>
        <p:guide pos="2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全市场解禁规模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全市场解禁规模，2021年1</a:t>
                    </a:r>
                    <a:r>
                      <a:rPr lang="en-US" altLang="zh-CN"/>
                      <a:t>1</a:t>
                    </a:r>
                    <a:r>
                      <a:t>月，2484.06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Sheet1!$A$2:$A$13</c:f>
              <c:numCache>
                <c:formatCode>yyyy"年"m"月";@</c:formatCode>
                <c:ptCount val="12"/>
                <c:pt idx="0" c:formatCode="yyyy&quot;年&quot;m&quot;月&quot;;@">
                  <c:v>42736</c:v>
                </c:pt>
                <c:pt idx="1" c:formatCode="yyyy&quot;年&quot;m&quot;月&quot;;@">
                  <c:v>42767</c:v>
                </c:pt>
                <c:pt idx="2" c:formatCode="yyyy&quot;年&quot;m&quot;月&quot;;@">
                  <c:v>42795</c:v>
                </c:pt>
                <c:pt idx="3" c:formatCode="yyyy&quot;年&quot;m&quot;月&quot;;@">
                  <c:v>42826</c:v>
                </c:pt>
                <c:pt idx="4" c:formatCode="yyyy&quot;年&quot;m&quot;月&quot;;@">
                  <c:v>42856</c:v>
                </c:pt>
                <c:pt idx="5" c:formatCode="yyyy&quot;年&quot;m&quot;月&quot;;@">
                  <c:v>42887</c:v>
                </c:pt>
                <c:pt idx="6" c:formatCode="yyyy&quot;年&quot;m&quot;月&quot;;@">
                  <c:v>42917</c:v>
                </c:pt>
                <c:pt idx="7" c:formatCode="yyyy&quot;年&quot;m&quot;月&quot;;@">
                  <c:v>42948</c:v>
                </c:pt>
                <c:pt idx="8" c:formatCode="yyyy&quot;年&quot;m&quot;月&quot;;@">
                  <c:v>42979</c:v>
                </c:pt>
                <c:pt idx="9" c:formatCode="yyyy&quot;年&quot;m&quot;月&quot;;@">
                  <c:v>43009</c:v>
                </c:pt>
                <c:pt idx="10" c:formatCode="yyyy&quot;年&quot;m&quot;月&quot;;@">
                  <c:v>43040</c:v>
                </c:pt>
                <c:pt idx="11" c:formatCode="yyyy&quot;年&quot;m&quot;月&quot;;@">
                  <c:v>43070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2567.7</c:v>
                </c:pt>
                <c:pt idx="1">
                  <c:v>3040.63</c:v>
                </c:pt>
                <c:pt idx="2">
                  <c:v>2040.47</c:v>
                </c:pt>
                <c:pt idx="3">
                  <c:v>1668.42</c:v>
                </c:pt>
                <c:pt idx="4">
                  <c:v>1895.51</c:v>
                </c:pt>
                <c:pt idx="5">
                  <c:v>1235.4</c:v>
                </c:pt>
                <c:pt idx="6">
                  <c:v>2441.69</c:v>
                </c:pt>
                <c:pt idx="7">
                  <c:v>2232.89</c:v>
                </c:pt>
                <c:pt idx="8">
                  <c:v>3531.83</c:v>
                </c:pt>
                <c:pt idx="9">
                  <c:v>2605.67</c:v>
                </c:pt>
                <c:pt idx="10">
                  <c:v>2484.06</c:v>
                </c:pt>
                <c:pt idx="11">
                  <c:v>3359.26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97040768"/>
        <c:axId val="197120384"/>
      </c:barChart>
      <c:dateAx>
        <c:axId val="197040768"/>
        <c:scaling>
          <c:orientation val="minMax"/>
        </c:scaling>
        <c:delete val="0"/>
        <c:axPos val="b"/>
        <c:numFmt formatCode="yyyy&quot;年&quot;m&quot;月&quot;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7120384"/>
        <c:crosses val="autoZero"/>
        <c:auto val="1"/>
        <c:lblOffset val="100"/>
        <c:baseTimeUnit val="months"/>
      </c:dateAx>
      <c:valAx>
        <c:axId val="19712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704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8A1AE-36C6-4A32-9E49-CFA13F268D3B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32CE4-E601-40D2-9DE9-A2983248F2DD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45F8A-38AA-4516-98C7-2269C5C0F01D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0420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C9850923-EF93-4729-9F44-6350CD9853ED}" type="slidenum">
              <a:rPr lang="zh-CN" altLang="en-US" sz="1200">
                <a:solidFill>
                  <a:srgbClr val="000000"/>
                </a:solidFill>
              </a:rPr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D7D2-6AAE-4026-9E38-E32D9E56E9BA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339C1-AC36-4330-904B-640DC3C8FEE5}" type="slidenum">
              <a:rPr lang="zh-CN" altLang="en-US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  <a:endParaRPr lang="en-US" altLang="zh-CN" sz="1400" b="1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  <a:endParaRPr lang="zh-CN" altLang="en-US" sz="2600" b="1">
              <a:solidFill>
                <a:srgbClr val="777777"/>
              </a:solidFill>
              <a:ea typeface="黑体" panose="02010609060101010101" pitchFamily="49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  <a:endParaRPr lang="en-US" altLang="zh-CN" sz="1400" b="1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  <a:endParaRPr lang="zh-CN" altLang="en-US" sz="2600" b="1">
              <a:solidFill>
                <a:srgbClr val="777777"/>
              </a:solidFill>
              <a:ea typeface="黑体" panose="02010609060101010101" pitchFamily="49" charset="-122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5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5" Type="http://schemas.openxmlformats.org/officeDocument/2006/relationships/image" Target="../media/image7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5" Type="http://schemas.openxmlformats.org/officeDocument/2006/relationships/image" Target="../media/image7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5" Type="http://schemas.openxmlformats.org/officeDocument/2006/relationships/image" Target="../media/image7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7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  <a:endParaRPr lang="zh-CN" altLang="en-US" sz="1000">
              <a:solidFill>
                <a:schemeClr val="bg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  <a:endParaRPr lang="zh-CN" altLang="en-US" sz="1000">
              <a:solidFill>
                <a:schemeClr val="bg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  <a:endParaRPr lang="en-US" altLang="zh-CN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5.xml"/><Relationship Id="rId1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3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8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hyperlink" Target="http://image.baidu.com/i?ct=503316480&amp;z=0&amp;tn=baiduimagedetail&amp;word=%D6%D0%D0%C5%D6%A4%C8%AF&amp;in=2474&amp;cl=2&amp;cm=1&amp;sc=0&amp;lm=-1&amp;pn=49&amp;rn=1&amp;di=1404247612&amp;ln=20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5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5.xml"/><Relationship Id="rId1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dirty="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 dirty="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 dirty="0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2017</a:t>
            </a:r>
            <a:r>
              <a:rPr lang="zh-CN" altLang="en-US" sz="1800" b="1" dirty="0" smtClean="0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 dirty="0" smtClean="0">
                <a:solidFill>
                  <a:srgbClr val="000066"/>
                </a:solidFill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ea typeface="幼圆" panose="02010509060101010101" pitchFamily="49" charset="-122"/>
              </a:rPr>
              <a:t>月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）</a:t>
            </a:r>
            <a:endParaRPr lang="zh-CN" altLang="en-US" sz="3600" b="1" dirty="0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07" name="Text Box 280"/>
          <p:cNvSpPr txBox="1">
            <a:spLocks noChangeArrowheads="1"/>
          </p:cNvSpPr>
          <p:nvPr/>
        </p:nvSpPr>
        <p:spPr bwMode="auto">
          <a:xfrm>
            <a:off x="714375" y="5357813"/>
            <a:ext cx="7816850" cy="6451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截至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月底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，沪深两市总市值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近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60.97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万亿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,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月底跌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2.59%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，其中上证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市值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37.42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万亿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，深市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市值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23.55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万亿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8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195" y="1266825"/>
            <a:ext cx="6548120" cy="39452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85720" y="5072074"/>
            <a:ext cx="8501063" cy="1198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atinLnBrk="0"/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2017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股全市场解禁市值将达到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29103.5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亿元，较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2016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年增长约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26.67%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。具体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来看，除了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月、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月和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月的解禁市值稍弱于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2016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年的同期水平之外，其余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个月份全部超过</a:t>
            </a:r>
            <a:r>
              <a:rPr lang="en-US" altLang="zh-CN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2016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年同期解禁水平，将给市场带来不小的冲击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月解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禁市值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2484.06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</a:t>
            </a:r>
            <a:r>
              <a:rPr lang="zh-CN" altLang="en-US" sz="18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元。</a:t>
            </a:r>
            <a:endParaRPr lang="zh-CN" altLang="en-US" sz="18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714348" y="1214422"/>
          <a:ext cx="7572428" cy="374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143" y="4635142"/>
            <a:ext cx="7858125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月大宗交易明显升温，总成交额为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499.24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亿元，较上月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263.39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亿元上涨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89.55%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，基本恢复到减持新规实施前的规模。从日平均成交额来看，11月份月内共有22个交易日，日均交易额为22.69亿元；而10月份仅有17个交易日，日均交易额为15.49亿元。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月份大宗交易市场的卖方议价能力连续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6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个月减弱，平均折价率约为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5.64%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，相比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10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月份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5.14%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的平均折价率上升了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0.5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个百分点。11月的所有1577笔大宗交易中，折价交易1111笔，占比70.45%</a:t>
            </a: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1092200"/>
            <a:ext cx="7095490" cy="35426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906145" y="5604510"/>
            <a:ext cx="7303770" cy="6451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至</a:t>
            </a:r>
            <a:r>
              <a:rPr lang="en-US" altLang="zh-CN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月底</a:t>
            </a:r>
            <a:r>
              <a:rPr lang="zh-CN" altLang="en-US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，沪深两市两融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余额</a:t>
            </a:r>
            <a:r>
              <a:rPr lang="en-US" altLang="zh-CN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10288.28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</a:t>
            </a:r>
            <a:r>
              <a:rPr lang="zh-CN" altLang="en-US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元，较上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月底涨</a:t>
            </a:r>
            <a:r>
              <a:rPr lang="en-US" altLang="zh-CN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2.94%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en-US" altLang="zh-CN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日起即突破万亿大关。</a:t>
            </a:r>
            <a:endParaRPr lang="zh-CN" altLang="en-US" sz="1800" b="1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715" y="1410970"/>
            <a:ext cx="6257925" cy="37699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本月两市市值前十</a:t>
            </a:r>
            <a:endParaRPr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05" y="642620"/>
          <a:ext cx="9142095" cy="618765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49500"/>
                <a:gridCol w="2310765"/>
                <a:gridCol w="2134235"/>
                <a:gridCol w="2347595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沪市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latin typeface="+mn-ea"/>
                          <a:ea typeface="+mn-ea"/>
                        </a:rPr>
                        <a:t>市值（亿）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深市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u="none" strike="noStrike" dirty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latin typeface="+mn-ea"/>
                          <a:ea typeface="+mn-ea"/>
                        </a:rPr>
                        <a:t>市值（亿）</a:t>
                      </a:r>
                      <a:endParaRPr lang="zh-CN" altLang="en-US" sz="1600" u="none" strike="noStrike" dirty="0">
                        <a:latin typeface="+mn-ea"/>
                        <a:ea typeface="+mn-ea"/>
                      </a:endParaRPr>
                    </a:p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601398.SH工商银行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20,416.90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002415.SZ海康威视</a:t>
                      </a:r>
                      <a:endParaRPr lang="zh-CN" altLang="en-US" sz="1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3,415.60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08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601939.SH建设银行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14,532.29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000002.SZ万科A</a:t>
                      </a:r>
                      <a:endParaRPr lang="zh-CN" altLang="en-US" sz="1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3,352.30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601857.SH中国石油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14,165.89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000333.SZ美的集团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3,351.53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08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601318.SH中国平安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12,424.38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000651.SZ格力电器</a:t>
                      </a:r>
                      <a:endParaRPr lang="zh-CN" altLang="en-US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2,553.67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6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601288.SH农业银行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dirty="0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11,941.39 </a:t>
                      </a:r>
                      <a:endParaRPr lang="en-US" altLang="zh-CN" sz="1400" b="1" dirty="0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000858.SZ五粮液</a:t>
                      </a:r>
                      <a:endParaRPr lang="zh-CN" altLang="en-US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2,490.15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601988.SH中国银行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10,963.57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000001.SZ平安银行</a:t>
                      </a:r>
                      <a:endParaRPr lang="zh-CN" altLang="en-US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2,297.40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08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601628.SH中国人寿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8,046.54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sym typeface="+mn-ea"/>
                        </a:rPr>
                        <a:t>002352.SZ顺丰控股</a:t>
                      </a:r>
                      <a:endParaRPr lang="en-US" altLang="zh-CN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  <a:sym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2,259.32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600519.SH贵州茅台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7,926.61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000725.SZ京东方A</a:t>
                      </a:r>
                      <a:endParaRPr lang="zh-CN" altLang="en-US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1,844.27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08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600036.SH招商银行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7,168.48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002594.SZ比亚迪</a:t>
                      </a:r>
                      <a:endParaRPr lang="zh-CN" altLang="en-US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1,664.04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55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600028.SH中国石化</a:t>
                      </a:r>
                      <a:endParaRPr lang="en-US" sz="14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6,966.21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002304.SZ洋河股份</a:t>
                      </a:r>
                      <a:endParaRPr lang="en-US" altLang="zh-CN" sz="1400" b="1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+mn-ea"/>
                          <a:cs typeface="宋体" panose="02010600030101010101" pitchFamily="2" charset="-122"/>
                        </a:rPr>
                        <a:t>1,566.81</a:t>
                      </a:r>
                      <a:endParaRPr lang="en-US" altLang="zh-CN" sz="1400" b="1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</a:t>
            </a:r>
            <a:r>
              <a:rPr lang="zh-CN" altLang="en-US" sz="24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-32" y="897237"/>
          <a:ext cx="9144034" cy="5913683"/>
        </p:xfrm>
        <a:graphic>
          <a:graphicData uri="http://schemas.openxmlformats.org/drawingml/2006/table">
            <a:tbl>
              <a:tblPr/>
              <a:tblGrid>
                <a:gridCol w="1938794"/>
                <a:gridCol w="1736202"/>
                <a:gridCol w="1388963"/>
                <a:gridCol w="2079841"/>
                <a:gridCol w="2000234"/>
              </a:tblGrid>
              <a:tr h="714375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月涨幅（</a:t>
                      </a:r>
                      <a:r>
                        <a:rPr lang="en-US" altLang="zh-CN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b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601313.SH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江南嘉捷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456.31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194.22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300725.SZ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药石科技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279.94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45.42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FF0000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600903.SH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贵州燃气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265.41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94.47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电力、热力、燃气及水生产和供应业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300722.SZ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新余国科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245.71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35.82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603659.SH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璞泰来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174.37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282.56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603912.SH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佳力图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153.78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46.72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603083.SH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剑桥科技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132.44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49.30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300708.SZ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聚灿光电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124.72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67.14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300711.SZ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广哈通信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122.05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38.49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603722.SH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阿科力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117.84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44.78 </a:t>
                      </a:r>
                      <a:endParaRPr lang="en-US" altLang="zh-CN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ea typeface="+mn-lt"/>
                          <a:cs typeface="宋体" panose="02010600030101010101" pitchFamily="2" charset="-122"/>
                        </a:rPr>
                        <a:t>制造业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ea typeface="+mn-lt"/>
                          <a:cs typeface="宋体" panose="02010600030101010101" pitchFamily="2" charset="-122"/>
                          <a:sym typeface="+mn-ea"/>
                        </a:rPr>
                        <a:t>（新股发行）</a:t>
                      </a:r>
                      <a:endParaRPr lang="zh-CN" altLang="en-US" sz="1400" b="1">
                        <a:solidFill>
                          <a:srgbClr val="000066"/>
                        </a:solidFill>
                        <a:ea typeface="+mn-lt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</a:tr>
              <a:tr h="47243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2558" y="1071563"/>
            <a:ext cx="8715375" cy="590804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江南嘉捷（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601313.SH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）：江南嘉捷电梯股份有限</a:t>
            </a:r>
            <a:r>
              <a:rPr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公司是一家行业涉及电、扶梯、立体停车设备、精密压铸、CNC数控机床、节能电机等产品的跨国型集团企业。公司产品出口全球100多个国家和地区，拥有国外分销商100余家，产品赢得客户广泛赞誉。公司与沃尔玛、家乐福、欧尚、乐购、路易威登等众多世界知名企业建立了长期的战略合作伙伴关系。</a:t>
            </a:r>
            <a:r>
              <a:rPr 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自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360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借壳方案敲定后，江南嘉捷连续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18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个涨停板，月涨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456.31%</a:t>
            </a: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 indent="0"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None/>
              <a:defRPr/>
            </a:pPr>
            <a:endParaRPr lang="zh-CN" altLang="en-US" sz="1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新和成（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002001.SZ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）：浙江新和成股份有限公司是一家专业生产原料药、药品、食品添加剂、饲料添加剂、香精香料的国家级重点高新技术企业，是深交所中小企业板的第一股。主导产品维生素E、维生素A及乙氧甲叉的产销量和出口量均居全国第一位，公司已成为世界四大维生素生产企业之一，全国大型的维生素类饲料添加剂企业。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月中旬维生素概念股集体大涨，新和成月涨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51.02%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，</a:t>
            </a:r>
            <a:endParaRPr lang="zh-CN" altLang="en-US" sz="1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None/>
              <a:defRPr/>
            </a:pPr>
            <a:endParaRPr lang="zh-CN" altLang="en-US" sz="1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	</a:t>
            </a:r>
            <a:endParaRPr lang="en-US" altLang="zh-CN" sz="1800" b="1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defRPr/>
            </a:pP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	</a:t>
            </a:r>
            <a:endParaRPr lang="zh-CN" altLang="en-US" sz="18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本月跌幅居前个股</a:t>
            </a:r>
            <a:endParaRPr lang="zh-CN" altLang="en-US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857231"/>
          <a:ext cx="9144001" cy="5748211"/>
        </p:xfrm>
        <a:graphic>
          <a:graphicData uri="http://schemas.openxmlformats.org/drawingml/2006/table">
            <a:tbl>
              <a:tblPr/>
              <a:tblGrid>
                <a:gridCol w="2213532"/>
                <a:gridCol w="1870962"/>
                <a:gridCol w="1765555"/>
                <a:gridCol w="1264878"/>
                <a:gridCol w="2029074"/>
              </a:tblGrid>
              <a:tr h="5787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月跌幅%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  <a:endParaRPr lang="zh-CN" altLang="en-US" sz="14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564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002070.SZ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*ST众和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-60.1770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25.7280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002260.SZ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德奥通航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-45.2814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33.5213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2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300267.SZ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尔康制药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-39.8778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142.1135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0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603320.SH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迪贝电气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-37.9787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29.6400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600112.SH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*ST天成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-36.7749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27.7517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9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002638.SZ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勤上股份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-36.6093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78.3642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603879.SH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永悦科技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-36.1544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24.7680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603499.SH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翔港科技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-35.1686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24.6100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制造业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300167.SZ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迪威视讯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-34.8485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29.6937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信息传输、软件和信息技术服务业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002200.SZ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云投生态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-34.1182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24.2135</a:t>
                      </a:r>
                      <a:endParaRPr lang="en-US" altLang="zh-CN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66"/>
                          </a:solidFill>
                          <a:latin typeface="+mn-ea"/>
                          <a:cs typeface="宋体" panose="02010600030101010101" pitchFamily="2" charset="-122"/>
                        </a:rPr>
                        <a:t>农、林、牧、渔业</a:t>
                      </a:r>
                      <a:endParaRPr lang="zh-CN" altLang="en-US" sz="1400" b="1">
                        <a:solidFill>
                          <a:srgbClr val="000066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440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white">
          <a:xfrm>
            <a:off x="571500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事件</a:t>
            </a:r>
            <a:r>
              <a:rPr lang="zh-CN" altLang="en-US" sz="24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评论</a:t>
            </a:r>
            <a:endParaRPr lang="zh-CN" altLang="en-US" sz="2400" b="1" dirty="0" smtClean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400" y="4063050"/>
            <a:ext cx="8815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   </a:t>
            </a:r>
            <a:endParaRPr lang="en-US" altLang="zh-CN" sz="1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   </a:t>
            </a:r>
            <a:r>
              <a:rPr 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中国国航</a:t>
            </a:r>
            <a:r>
              <a:rPr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是国内最大的航空公司，在国际航线上占据垄断地位。作为中国唯一载国旗飞行的航空公司，辖有西南、浙江、重庆、内蒙古、天津、贵州、西藏分公司和上海基地、华南基地。2007年至2015年公司连续九年荣列世界品牌实验室“世界品牌500强”</a:t>
            </a:r>
            <a:r>
              <a:rPr 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，</a:t>
            </a:r>
            <a:r>
              <a:rPr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同时荣获“2015中国品牌年度大奖NO.1(航空)”。</a:t>
            </a:r>
            <a:endParaRPr lang="zh-CN" altLang="en-US" sz="1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   </a:t>
            </a:r>
            <a:r>
              <a:rPr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受益于民航局时刻限制、国际线资源基本分配完毕、发改委放开价格管制等利好政策，未来3年，</a:t>
            </a:r>
            <a:r>
              <a:rPr 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航空运输</a:t>
            </a:r>
            <a:r>
              <a:rPr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行业有望结束持续6年的低迷期，迈入景气周期。</a:t>
            </a:r>
            <a:r>
              <a:rPr 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中国国航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月股价上涨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17.39%</a:t>
            </a:r>
            <a:endParaRPr lang="en-US" altLang="zh-CN" sz="1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1580" y="1147445"/>
            <a:ext cx="6721475" cy="29159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786313" y="1556792"/>
            <a:ext cx="2143125" cy="332295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sz="1400" b="1" dirty="0" smtClean="0">
                <a:solidFill>
                  <a:schemeClr val="bg1"/>
                </a:solidFill>
                <a:latin typeface="+mn-ea"/>
                <a:ea typeface="+mn-ea"/>
              </a:rPr>
              <a:t> 上周A股市场在流动性稳健中性、解禁股压力逐步增大、监管政策持续推进等因素影响下，投资者心态较为谨慎，市场风险偏好有所下降。但我们认为中期市场向好趋势未改，价值蓝筹板块整体并未高估。1）潜在增长基础依然稳健。2）市场流动性将继续保持稳健中性。3）价值蓝筹板块并未高估，短线调整将使得中期趋势更加乐观。</a:t>
            </a:r>
            <a:endParaRPr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8676" name="Picture 15" descr="u=1027235771,1791002709&amp;fm=0&amp;gp=12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981075"/>
            <a:ext cx="1333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6"/>
          <p:cNvSpPr txBox="1">
            <a:spLocks noChangeArrowheads="1"/>
          </p:cNvSpPr>
          <p:nvPr/>
        </p:nvSpPr>
        <p:spPr bwMode="auto">
          <a:xfrm>
            <a:off x="2464197" y="1556792"/>
            <a:ext cx="2214562" cy="332295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sz="1400" b="1" dirty="0" smtClean="0">
                <a:solidFill>
                  <a:schemeClr val="bg1"/>
                </a:solidFill>
                <a:latin typeface="+mn-ea"/>
                <a:ea typeface="+mn-ea"/>
              </a:rPr>
              <a:t>大盘均线强弱指数本周五数值为79，短期调整已至，操作仍需谨慎。大盘活力指数本周数值为20%，接近历史低点，短期调整已至，操作仍需谨慎。</a:t>
            </a:r>
            <a:r>
              <a:rPr 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zh-CN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1400" b="1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r>
              <a:rPr sz="1400" b="1" dirty="0" smtClean="0">
                <a:solidFill>
                  <a:schemeClr val="bg1"/>
                </a:solidFill>
                <a:latin typeface="+mn-ea"/>
                <a:ea typeface="+mn-ea"/>
              </a:rPr>
              <a:t>知情交易者活跃度指数有所下行，短期直接V型反转概率不大。但是，结合市场走势来看，市场后期应处于震荡下行并尝试筑底阶段，知情交易者应针对风格进行调仓，后续市场风格或有所切换。建议持仓</a:t>
            </a:r>
            <a:r>
              <a:rPr lang="zh-CN" sz="1400" b="1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zh-CN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8678" name="Picture 17" descr="cicc-allp-02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130" y="928370"/>
            <a:ext cx="785495" cy="5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23"/>
          <p:cNvSpPr txBox="1">
            <a:spLocks noChangeArrowheads="1"/>
          </p:cNvSpPr>
          <p:nvPr/>
        </p:nvSpPr>
        <p:spPr bwMode="auto">
          <a:xfrm>
            <a:off x="7000875" y="1556792"/>
            <a:ext cx="2124075" cy="310769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sz="1400" b="1" dirty="0" smtClean="0">
                <a:solidFill>
                  <a:schemeClr val="bg1"/>
                </a:solidFill>
                <a:ea typeface="+mn-lt"/>
              </a:rPr>
              <a:t>上周（2017年11月27日-2017年12月1日）上证指数下跌1.08%，本周观点维持不变。根据均线缠绕的状态判断，目前上证综指震荡格局不改。长线得分上周下降0.49至2.86分，已经出现连续8周的下降，维持短期偏弱判断。行业方面，从技术面相对强弱看，本周钢铁、银行、采掘、建筑材料房地产短线技术面较强。</a:t>
            </a:r>
            <a:endParaRPr sz="1400" b="1" dirty="0" smtClean="0">
              <a:solidFill>
                <a:schemeClr val="bg1"/>
              </a:solidFill>
              <a:ea typeface="+mn-lt"/>
            </a:endParaRPr>
          </a:p>
        </p:txBody>
      </p:sp>
      <p:sp>
        <p:nvSpPr>
          <p:cNvPr id="30733" name="Text Box 36"/>
          <p:cNvSpPr txBox="1">
            <a:spLocks noChangeArrowheads="1"/>
          </p:cNvSpPr>
          <p:nvPr/>
        </p:nvSpPr>
        <p:spPr bwMode="auto">
          <a:xfrm>
            <a:off x="0" y="5909210"/>
            <a:ext cx="82708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10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endParaRPr lang="zh-CN" altLang="en-US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734" name="Text Box 37"/>
          <p:cNvSpPr txBox="1">
            <a:spLocks noChangeArrowheads="1"/>
          </p:cNvSpPr>
          <p:nvPr/>
        </p:nvSpPr>
        <p:spPr bwMode="auto">
          <a:xfrm>
            <a:off x="0" y="5343263"/>
            <a:ext cx="82708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endParaRPr lang="zh-CN" altLang="en-US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  <a:endParaRPr lang="zh-CN" altLang="en-US" sz="2400" b="1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40" name="Text Box 16"/>
          <p:cNvSpPr txBox="1">
            <a:spLocks noChangeArrowheads="1"/>
          </p:cNvSpPr>
          <p:nvPr/>
        </p:nvSpPr>
        <p:spPr bwMode="auto">
          <a:xfrm>
            <a:off x="179513" y="1556793"/>
            <a:ext cx="2249348" cy="26765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  <a:defRPr/>
            </a:pPr>
            <a:r>
              <a:rPr sz="1400" b="1" dirty="0" smtClean="0">
                <a:solidFill>
                  <a:schemeClr val="bg1"/>
                </a:solidFill>
                <a:latin typeface="+mn-ea"/>
                <a:ea typeface="+mn-ea"/>
              </a:rPr>
              <a:t>近期A股调整主因是：1）绝对收益型产品暂时兑现离场；2）年末机构现金偏好增强，推升利率；3）监管新规频度大，影响投资者情绪。这是交易驱动下的“看短做短”行为，这些因素边际影响趋弱，A股的调整在12月接近尾声，不必悲观。</a:t>
            </a:r>
            <a:r>
              <a:rPr 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zh-CN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月与其被动防御，不如</a:t>
            </a:r>
            <a:r>
              <a:rPr lang="en-US" altLang="zh-CN" sz="1400" b="1" dirty="0" smtClean="0">
                <a:solidFill>
                  <a:schemeClr val="bg1"/>
                </a:solidFill>
                <a:latin typeface="+mn-ea"/>
                <a:ea typeface="+mn-ea"/>
              </a:rPr>
              <a:t>“</a:t>
            </a:r>
            <a:r>
              <a:rPr lang="zh-CN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看长做长</a:t>
            </a:r>
            <a:r>
              <a:rPr lang="en-US" altLang="zh-CN" sz="1400" b="1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zh-CN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，积极布局</a:t>
            </a:r>
            <a:r>
              <a:rPr lang="en-US" altLang="zh-CN" sz="1400" b="1" dirty="0" smtClean="0">
                <a:solidFill>
                  <a:schemeClr val="bg1"/>
                </a:solidFill>
                <a:latin typeface="+mn-ea"/>
                <a:ea typeface="+mn-ea"/>
              </a:rPr>
              <a:t>2018</a:t>
            </a:r>
            <a:r>
              <a:rPr lang="zh-CN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年。</a:t>
            </a:r>
            <a:endParaRPr lang="zh-CN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686" name="Text Box 78"/>
          <p:cNvSpPr txBox="1">
            <a:spLocks noChangeArrowheads="1"/>
          </p:cNvSpPr>
          <p:nvPr/>
        </p:nvSpPr>
        <p:spPr bwMode="auto">
          <a:xfrm>
            <a:off x="928662" y="4931320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</a:rPr>
              <a:t>中性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87" name="Text Box 78"/>
          <p:cNvSpPr txBox="1">
            <a:spLocks noChangeArrowheads="1"/>
          </p:cNvSpPr>
          <p:nvPr/>
        </p:nvSpPr>
        <p:spPr bwMode="auto">
          <a:xfrm>
            <a:off x="928688" y="5414701"/>
            <a:ext cx="1285875" cy="3698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88" name="Text Box 78"/>
          <p:cNvSpPr txBox="1">
            <a:spLocks noChangeArrowheads="1"/>
          </p:cNvSpPr>
          <p:nvPr/>
        </p:nvSpPr>
        <p:spPr bwMode="auto">
          <a:xfrm>
            <a:off x="928688" y="5924748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89" name="Text Box 78"/>
          <p:cNvSpPr txBox="1">
            <a:spLocks noChangeArrowheads="1"/>
          </p:cNvSpPr>
          <p:nvPr/>
        </p:nvSpPr>
        <p:spPr bwMode="auto">
          <a:xfrm>
            <a:off x="2979737" y="5435376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0" name="Text Box 78"/>
          <p:cNvSpPr txBox="1">
            <a:spLocks noChangeArrowheads="1"/>
          </p:cNvSpPr>
          <p:nvPr/>
        </p:nvSpPr>
        <p:spPr bwMode="auto">
          <a:xfrm>
            <a:off x="5192928" y="5414701"/>
            <a:ext cx="1285875" cy="369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1" name="Text Box 78"/>
          <p:cNvSpPr txBox="1">
            <a:spLocks noChangeArrowheads="1"/>
          </p:cNvSpPr>
          <p:nvPr/>
        </p:nvSpPr>
        <p:spPr bwMode="auto">
          <a:xfrm>
            <a:off x="7356205" y="4931320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中性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0" y="4859882"/>
            <a:ext cx="82708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dirty="0" smtClean="0">
                <a:solidFill>
                  <a:srgbClr val="000066"/>
                </a:solidFill>
                <a:latin typeface="+mn-ea"/>
                <a:ea typeface="+mn-ea"/>
              </a:rPr>
              <a:t>12</a:t>
            </a:r>
            <a:r>
              <a:rPr lang="zh-CN" altLang="en-US" b="1" dirty="0" smtClean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28693" name="Text Box 78"/>
          <p:cNvSpPr txBox="1">
            <a:spLocks noChangeArrowheads="1"/>
          </p:cNvSpPr>
          <p:nvPr/>
        </p:nvSpPr>
        <p:spPr bwMode="auto">
          <a:xfrm>
            <a:off x="3000364" y="4931103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</a:rPr>
              <a:t>中性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4" name="Text Box 78"/>
          <p:cNvSpPr txBox="1">
            <a:spLocks noChangeArrowheads="1"/>
          </p:cNvSpPr>
          <p:nvPr/>
        </p:nvSpPr>
        <p:spPr bwMode="auto">
          <a:xfrm>
            <a:off x="5192929" y="4931320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5" name="Text Box 78"/>
          <p:cNvSpPr txBox="1">
            <a:spLocks noChangeArrowheads="1"/>
          </p:cNvSpPr>
          <p:nvPr/>
        </p:nvSpPr>
        <p:spPr bwMode="auto">
          <a:xfrm>
            <a:off x="3000375" y="5924748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6" name="Text Box 78"/>
          <p:cNvSpPr txBox="1">
            <a:spLocks noChangeArrowheads="1"/>
          </p:cNvSpPr>
          <p:nvPr/>
        </p:nvSpPr>
        <p:spPr bwMode="auto">
          <a:xfrm>
            <a:off x="5192713" y="5909508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谨慎看多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7" name="Text Box 78"/>
          <p:cNvSpPr txBox="1">
            <a:spLocks noChangeArrowheads="1"/>
          </p:cNvSpPr>
          <p:nvPr/>
        </p:nvSpPr>
        <p:spPr bwMode="auto">
          <a:xfrm>
            <a:off x="7358063" y="5435376"/>
            <a:ext cx="1285875" cy="369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ea typeface="黑体" panose="02010609060101010101" pitchFamily="49" charset="-122"/>
              </a:rPr>
              <a:t>中性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8698" name="Text Box 78"/>
          <p:cNvSpPr txBox="1">
            <a:spLocks noChangeArrowheads="1"/>
          </p:cNvSpPr>
          <p:nvPr/>
        </p:nvSpPr>
        <p:spPr bwMode="auto">
          <a:xfrm>
            <a:off x="7358063" y="5924748"/>
            <a:ext cx="128587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中性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 descr="2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75" y="928370"/>
            <a:ext cx="1641475" cy="551815"/>
          </a:xfrm>
          <a:prstGeom prst="rect">
            <a:avLst/>
          </a:prstGeom>
        </p:spPr>
      </p:pic>
      <p:pic>
        <p:nvPicPr>
          <p:cNvPr id="5" name="图片 4" descr="g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250" y="1053465"/>
            <a:ext cx="1872615" cy="4737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187450" y="1989138"/>
            <a:ext cx="7129463" cy="431800"/>
          </a:xfrm>
          <a:prstGeom prst="flowChartAlternateProcess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1913" y="1989138"/>
            <a:ext cx="4897437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1.本月宏观概况</a:t>
            </a:r>
            <a:endParaRPr kumimoji="1" lang="en-US" altLang="zh-CN" sz="24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2.本月市场动向分析</a:t>
            </a:r>
            <a:endParaRPr kumimoji="1"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3. 展望</a:t>
            </a:r>
            <a:endParaRPr kumimoji="1"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4. </a:t>
            </a:r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公司主要业务</a:t>
            </a:r>
            <a:endParaRPr kumimoji="1"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endParaRPr kumimoji="1" lang="zh-CN" altLang="en-US" sz="2400" b="1">
              <a:solidFill>
                <a:srgbClr val="000099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209675" y="3101975"/>
            <a:ext cx="7129463" cy="431800"/>
          </a:xfrm>
          <a:prstGeom prst="flowChartAlternateProcess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31913" y="1976438"/>
            <a:ext cx="4897437" cy="212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 本月宏观概况</a:t>
            </a:r>
            <a:endParaRPr kumimoji="1"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 本月市场动向分析</a:t>
            </a:r>
            <a:endParaRPr kumimoji="1"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 展望</a:t>
            </a:r>
            <a:endParaRPr kumimoji="1" lang="zh-CN" altLang="en-US" sz="2400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 </a:t>
            </a:r>
            <a:r>
              <a:rPr kumimoji="1"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公司主要业务</a:t>
            </a:r>
            <a:endParaRPr kumimoji="1"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宏观经济数据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解读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596" y="1214422"/>
            <a:ext cx="811149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  <a:sym typeface="+mn-ea"/>
            </a:endParaRPr>
          </a:p>
          <a:p>
            <a:pPr>
              <a:defRPr/>
            </a:pPr>
            <a:endParaRPr lang="zh-CN" altLang="en-US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    统计局公布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11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月</a:t>
            </a: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制造业</a:t>
            </a: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51.8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，环比上升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个百分点，出现超预期反弹，指数回升的主要动力在于供需的联动性改善。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月财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新中国制造业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录得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50.8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，下降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个百分点，为近五个月以来的最低，表现出中国制造业扩张速度放缓，</a:t>
            </a:r>
            <a:endParaRPr lang="zh-CN" altLang="en-US" sz="1800" b="1" dirty="0" smtClean="0">
              <a:solidFill>
                <a:srgbClr val="000066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    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同比上涨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1.7%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，同比涨幅较上月缩小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个百分点，其中，食品价格环比变动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-0.5%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，非食品价格环比上涨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0.1%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。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PPI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同比上涨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5.8%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，涨幅较上月下降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1.1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个百分点，其中，石油和天然气开采、黑色金属冶炼和压延加工业、有色金属冶炼和压延加工业、石油加工业、煤炭开采和洗选业等同比涨幅居前。</a:t>
            </a: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 dirty="0" smtClean="0">
              <a:solidFill>
                <a:srgbClr val="000066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18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 dirty="0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 dirty="0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 dirty="0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 dirty="0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 dirty="0"/>
          </a:p>
          <a:p>
            <a:pPr>
              <a:defRPr/>
            </a:pPr>
            <a:r>
              <a:rPr lang="zh-CN" altLang="en-US" sz="1800" dirty="0"/>
              <a:t> </a:t>
            </a:r>
            <a:endParaRPr lang="zh-CN" altLang="en-US" sz="18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 dirty="0" smtClean="0">
                <a:solidFill>
                  <a:srgbClr val="00206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  <a:endParaRPr lang="zh-CN" altLang="en-US" sz="2400" b="1" dirty="0" smtClean="0">
              <a:solidFill>
                <a:srgbClr val="002060"/>
              </a:solidFill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   </a:t>
            </a:r>
            <a:endParaRPr lang="zh-CN" altLang="en-US" sz="18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571472" y="1701448"/>
            <a:ext cx="8143932" cy="3138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    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日，上证综指达到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3450.49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的阶段性高点。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23</a:t>
            </a:r>
            <a:r>
              <a:rPr lang="zh-CN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日后白马股集体回调，沪指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受到重挫，当日跌幅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2.29%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，引发市场恐慌情绪，指数随之继续下行。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月数据来看，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月上证综指跌幅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2.24%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，深证成指月跌幅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3.73%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，创业板指跌幅达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5.32%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，两市成交量同时放大。进入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月，市场下跌势头不减，并在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日跌破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3300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点。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至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日，上证综指与深证成指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已连续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周连阴，白马股持续低迷。近期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股的下挫主要由以下因素影响：1）绝对收益型产品暂时兑现离场；2）年末机构现金偏好增强；3）监管新规的推行影响投资者情绪。至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2018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年，这些因素的影响或将逐渐减弱。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短期来看，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月上证综指或将震荡下行、尝试筑底，有望在前期最低点的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3354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点构建阶段性底部。长期来看，市场向好趋势未改，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股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慢牛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的基础并未变化，建议积极布局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2018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年，把握白马股回调的机会。</a:t>
            </a: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116013" y="3671888"/>
            <a:ext cx="7129462" cy="431800"/>
          </a:xfrm>
          <a:prstGeom prst="flowChartAlternateProcess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31913" y="1976438"/>
            <a:ext cx="4897437" cy="2122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 本月宏观概况</a:t>
            </a:r>
            <a:endParaRPr kumimoji="1"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 本月市场动向分析</a:t>
            </a:r>
            <a:endParaRPr kumimoji="1"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 展望</a:t>
            </a:r>
            <a:endParaRPr kumimoji="1"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24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 </a:t>
            </a:r>
            <a:r>
              <a:rPr kumimoji="1" lang="zh-CN" altLang="en-US" sz="24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公司主要业务</a:t>
            </a:r>
            <a:endParaRPr kumimoji="1" lang="zh-CN" altLang="en-US" sz="2400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8600" y="1338263"/>
            <a:ext cx="8382000" cy="277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  <a:endParaRPr lang="en-US" altLang="zh-CN" sz="1600" dirty="0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 sz="1600" dirty="0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我们的投资团队依托自身专业背景和独特判断，根据行业发展和市场趋势，对目标企业和目标项目，进行各种形式的专业投资。财务投资包括：股权投资、固定收益投资等。</a:t>
            </a:r>
            <a:endParaRPr lang="zh-CN" altLang="en-US" sz="1600" dirty="0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2400" y="1219200"/>
          <a:ext cx="8763001" cy="509587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04954"/>
                <a:gridCol w="785647"/>
                <a:gridCol w="2438400"/>
                <a:gridCol w="838200"/>
                <a:gridCol w="1219200"/>
                <a:gridCol w="1600200"/>
                <a:gridCol w="1676400"/>
              </a:tblGrid>
              <a:tr h="304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zh-CN" sz="10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需求</a:t>
                      </a:r>
                      <a:endParaRPr lang="zh-CN" sz="12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服务内容</a:t>
                      </a:r>
                      <a:endParaRPr lang="zh-CN" sz="12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服务对象</a:t>
                      </a:r>
                      <a:endParaRPr lang="zh-CN" sz="12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受托人角色</a:t>
                      </a:r>
                      <a:endParaRPr lang="zh-CN" sz="12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理想委托人</a:t>
                      </a:r>
                      <a:endParaRPr lang="zh-CN" sz="12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管理效益</a:t>
                      </a:r>
                      <a:endParaRPr lang="zh-CN" sz="1200" dirty="0">
                        <a:effectLst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4182" marR="64182" marT="0" marB="0" anchor="ctr">
                    <a:solidFill>
                      <a:srgbClr val="005FBE">
                        <a:alpha val="71000"/>
                      </a:srgbClr>
                    </a:solidFill>
                  </a:tcPr>
                </a:tc>
              </a:tr>
              <a:tr h="719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1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财经顾问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立足资本市场的产业、行业咨询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机构与个人的投融资策略咨询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机构与个人的财务管理咨询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机构、个人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财经顾问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具有相当资产规模的机构及个人，信任专业机构的服务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通过顾问服务，得到优质及合适的系统化咨询建议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</a:tr>
              <a:tr h="719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2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专题调查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收集相关的政策和信息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可行性研究与可行性报告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提供备选的项目个案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机构、个人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专题调查实施方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目的和预算明确的需要专题调查的机构及个人，认可专业机构的时间价值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目的明确、时间保证，效果突出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</a:tr>
              <a:tr h="886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3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上市顾问</a:t>
                      </a:r>
                      <a:endParaRPr lang="zh-CN" sz="1000" kern="120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尽职调查、企业重组咨询、商业计划书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行业分析及市场需求预测、盈利预测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推荐法定中介机构并帮助企业沟通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机构、个人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上市顾问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有可能成为上市公司的公司实际控制人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提供专业经验，帮助企业选择最优方案，节约时间、节约费用</a:t>
                      </a:r>
                      <a:endParaRPr lang="zh-CN" sz="1000" kern="120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</a:tr>
              <a:tr h="1024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4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股权投资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旨在上市的股权项目安排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议价及选择合适投资方式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退出安排及投资项目效益评估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机构、个人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直投或基金管理人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有股权投资偏好和需求，愿意接受一定风险收益比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利用专业经验及行业资源，选择性价比合适的项目进行投资，突出投资的安全性、流动性、盈利性。</a:t>
                      </a:r>
                      <a:endParaRPr lang="zh-CN" sz="1000" kern="120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</a:tr>
              <a:tr h="719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5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专户管理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封闭式运作证券专户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专业进行资产配置与管理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定期报告跟踪分析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机构、个人</a:t>
                      </a:r>
                      <a:endParaRPr lang="zh-CN" sz="1000" kern="120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直投或基金管理人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有专户管理的偏好和需求，愿意接受一定风险收益比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注重专业经验与执行纪律，理性获得稳定的管理效益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</a:tr>
              <a:tr h="719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6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私募基金</a:t>
                      </a:r>
                      <a:endParaRPr lang="zh-CN" sz="1000" kern="120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组建各种形式的私募基金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根据目标运作及管理基金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基金的定期报告及到期清算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机构、个人</a:t>
                      </a:r>
                      <a:endParaRPr lang="zh-CN" sz="1000" kern="120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直投或基金管理人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有参与基金投资的偏好和需求，愿意接受一定风险收益比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solidFill>
                            <a:srgbClr val="0058B0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  <a:cs typeface="+mn-cs"/>
                        </a:rPr>
                        <a:t>利用专业经验及资源整合优势，用基金的方式，取得投资的最优效益</a:t>
                      </a:r>
                      <a:endParaRPr lang="zh-CN" sz="1000" kern="1200" dirty="0">
                        <a:solidFill>
                          <a:srgbClr val="0058B0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64182" marR="64182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29540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>
                <a:solidFill>
                  <a:srgbClr val="0058B0"/>
                </a:solidFill>
              </a:rPr>
              <a:t>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  <a:endParaRPr lang="zh-CN" altLang="en-US" sz="1600" dirty="0">
              <a:solidFill>
                <a:srgbClr val="0058B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>
                <a:solidFill>
                  <a:srgbClr val="0058B0"/>
                </a:solidFill>
              </a:rPr>
              <a:t>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  <a:endParaRPr lang="en-US" altLang="zh-CN" sz="1600" dirty="0">
              <a:solidFill>
                <a:srgbClr val="0058B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zh-CN" altLang="en-US" sz="1600" dirty="0">
              <a:solidFill>
                <a:srgbClr val="0058B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>
                <a:solidFill>
                  <a:srgbClr val="0058B0"/>
                </a:solidFill>
              </a:rPr>
              <a:t>我们的投资团队依托自身专业背景和独特判断，根据市值管理的各项需求，设计投资结构，进行各种形式的市值管理投资。包括：并购投资、再融资投资、战略投资、固定收益投资等。</a:t>
            </a:r>
            <a:endParaRPr lang="zh-CN" altLang="en-US" sz="1600" dirty="0">
              <a:solidFill>
                <a:srgbClr val="0058B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kern="0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  <a:endParaRPr kumimoji="1" lang="zh-CN" altLang="en-US" sz="2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143000" y="1435100"/>
            <a:ext cx="6072188" cy="196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70</a:t>
            </a: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号东湖宾馆</a:t>
            </a:r>
            <a:r>
              <a:rPr lang="en-US" altLang="zh-CN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号楼</a:t>
            </a:r>
            <a:r>
              <a:rPr lang="en-US" altLang="zh-CN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楼</a:t>
            </a: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公司电话：</a:t>
            </a:r>
            <a:r>
              <a:rPr lang="en-US" altLang="zh-CN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8621—54668032—602</a:t>
            </a: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公司传真：</a:t>
            </a:r>
            <a:r>
              <a:rPr lang="en-US" altLang="zh-CN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8621—54669508</a:t>
            </a: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网址：</a:t>
            </a:r>
            <a:r>
              <a:rPr lang="en-US" altLang="zh-CN" sz="1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http://www.rongke.com</a:t>
            </a: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7892" name="图片 6" descr="rongkeLogo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75" y="3071813"/>
            <a:ext cx="500062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chemeClr val="tx2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PPI</a:t>
            </a:r>
            <a:endParaRPr kumimoji="1" lang="en-US" altLang="zh-CN" sz="2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412179" y="4957430"/>
            <a:ext cx="832041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CPI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同比上涨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1.7%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，同比涨幅较上月缩小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0.2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个百分点，其中，食品价格环比下降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0.5%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，非食品价格环比上涨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0.1%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。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PPI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同比上涨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5.8%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，涨幅较上月下降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  <a:ea typeface="+mn-ea"/>
              </a:rPr>
              <a:t>1.1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  <a:ea typeface="+mn-ea"/>
              </a:rPr>
              <a:t>个百分点，其中，石油和天然气开采、黑色金属冶炼、有色金属冶炼和压延加工业等同比涨幅居前。</a:t>
            </a:r>
            <a:endParaRPr lang="zh-CN" altLang="en-US" sz="1800" b="1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1078230"/>
            <a:ext cx="6153785" cy="37077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40360" y="4880610"/>
            <a:ext cx="817435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制造业</a:t>
            </a:r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</a:rPr>
              <a:t>51.8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</a:rPr>
              <a:t>，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环比上升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0.2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个百分点，出现超预期反弹，指数回升的主要动力在于供需的联动性改善，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月生产指数和新订单指数分别比上月回升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0.9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个百分点和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0.7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个百分点。</a:t>
            </a:r>
            <a:r>
              <a:rPr lang="en-US" altLang="zh-CN" sz="1800" b="1" dirty="0" smtClean="0">
                <a:solidFill>
                  <a:srgbClr val="000066"/>
                </a:solidFill>
                <a:latin typeface="+mn-lt"/>
                <a:ea typeface="+mn-ea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+mn-lt"/>
                <a:ea typeface="+mn-ea"/>
              </a:rPr>
              <a:t>月财</a:t>
            </a:r>
            <a:r>
              <a:rPr lang="zh-CN" altLang="en-US" sz="1800" b="1" dirty="0">
                <a:solidFill>
                  <a:srgbClr val="000066"/>
                </a:solidFill>
                <a:latin typeface="+mn-lt"/>
                <a:ea typeface="+mn-ea"/>
              </a:rPr>
              <a:t>新中国制造业</a:t>
            </a:r>
            <a:r>
              <a:rPr lang="en-US" altLang="zh-CN" sz="1800" b="1" dirty="0" smtClean="0">
                <a:solidFill>
                  <a:srgbClr val="000066"/>
                </a:solidFill>
                <a:latin typeface="+mn-lt"/>
                <a:ea typeface="+mn-ea"/>
              </a:rPr>
              <a:t>PMI</a:t>
            </a:r>
            <a:r>
              <a:rPr lang="zh-CN" altLang="en-US" sz="1800" b="1" dirty="0" smtClean="0">
                <a:solidFill>
                  <a:srgbClr val="000066"/>
                </a:solidFill>
                <a:latin typeface="+mn-lt"/>
                <a:ea typeface="+mn-ea"/>
              </a:rPr>
              <a:t>录得</a:t>
            </a:r>
            <a:r>
              <a:rPr lang="en-US" altLang="zh-CN" sz="1800" b="1" dirty="0" smtClean="0">
                <a:solidFill>
                  <a:srgbClr val="000066"/>
                </a:solidFill>
                <a:latin typeface="+mn-lt"/>
                <a:ea typeface="+mn-ea"/>
              </a:rPr>
              <a:t>50.8</a:t>
            </a:r>
            <a:r>
              <a:rPr lang="zh-CN" altLang="en-US" sz="1800" b="1" dirty="0" smtClean="0">
                <a:solidFill>
                  <a:srgbClr val="000066"/>
                </a:solidFill>
                <a:latin typeface="+mn-lt"/>
                <a:ea typeface="+mn-ea"/>
              </a:rPr>
              <a:t>，下降</a:t>
            </a:r>
            <a:r>
              <a:rPr lang="en-US" altLang="zh-CN" sz="1800" b="1" dirty="0" smtClean="0">
                <a:solidFill>
                  <a:srgbClr val="000066"/>
                </a:solidFill>
                <a:latin typeface="+mn-lt"/>
                <a:ea typeface="+mn-ea"/>
              </a:rPr>
              <a:t>0.2</a:t>
            </a:r>
            <a:r>
              <a:rPr lang="zh-CN" altLang="en-US" sz="1800" b="1" dirty="0" smtClean="0">
                <a:solidFill>
                  <a:srgbClr val="000066"/>
                </a:solidFill>
                <a:latin typeface="+mn-lt"/>
                <a:ea typeface="+mn-ea"/>
              </a:rPr>
              <a:t>个百分点，为近五个月以来的最低，表现出中国制造业扩张速度放缓，</a:t>
            </a:r>
            <a:endParaRPr lang="zh-CN" altLang="en-US" sz="1800" b="1" dirty="0" smtClean="0">
              <a:solidFill>
                <a:srgbClr val="000066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00" y="1040130"/>
            <a:ext cx="7000924" cy="38675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  <a:endParaRPr kumimoji="1" lang="zh-CN" altLang="en-US" sz="2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66" y="4437112"/>
            <a:ext cx="8001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</a:rPr>
              <a:t>月，央行共进行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</a:rPr>
              <a:t>35500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</a:rPr>
              <a:t>亿元逆回购操作，净投放资金</a:t>
            </a:r>
            <a:r>
              <a:rPr lang="en-US" altLang="zh-CN" sz="1800" b="1" dirty="0" smtClean="0">
                <a:solidFill>
                  <a:srgbClr val="000066"/>
                </a:solidFill>
                <a:latin typeface="+mn-ea"/>
                <a:ea typeface="+mn-ea"/>
              </a:rPr>
              <a:t>5000</a:t>
            </a:r>
            <a:r>
              <a:rPr lang="zh-CN" altLang="en-US" sz="1800" b="1" dirty="0" smtClean="0">
                <a:solidFill>
                  <a:srgbClr val="000066"/>
                </a:solidFill>
                <a:latin typeface="+mn-ea"/>
                <a:ea typeface="+mn-ea"/>
              </a:rPr>
              <a:t>亿元，全月有9个交易日实现净投放，另有7个交易日实现中性对冲。11月财政存款通常会负增长，11月下旬公开市场理应回笼资金，但11月中下旬央行始终以净投放或中性对冲为主，整体来看，11月央行公开市场操作相对较松。预计后续仍将“削峰填谷”，呵护资金面平稳跨年。</a:t>
            </a:r>
            <a:endParaRPr lang="zh-CN" altLang="en-US" sz="1800" b="1" dirty="0" smtClean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786" y="1428736"/>
            <a:ext cx="7792404" cy="29171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295400" y="2540000"/>
            <a:ext cx="7129463" cy="431800"/>
          </a:xfrm>
          <a:prstGeom prst="flowChartAlternateProcess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31913" y="1976438"/>
            <a:ext cx="4897437" cy="212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1.本月宏观概况</a:t>
            </a:r>
            <a:endParaRPr kumimoji="1"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2.本月市场动向分析</a:t>
            </a:r>
            <a:endParaRPr kumimoji="1" lang="zh-CN" altLang="en-US" sz="24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3. 展望</a:t>
            </a:r>
            <a:endParaRPr kumimoji="1"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4. </a:t>
            </a:r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公司主要业务</a:t>
            </a:r>
            <a:endParaRPr kumimoji="1"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  <a:endParaRPr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435" name="Text Box 280"/>
          <p:cNvSpPr txBox="1">
            <a:spLocks noChangeArrowheads="1"/>
          </p:cNvSpPr>
          <p:nvPr/>
        </p:nvSpPr>
        <p:spPr bwMode="auto">
          <a:xfrm>
            <a:off x="500034" y="5001585"/>
            <a:ext cx="8143875" cy="1614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月市场整体下挫。上证综指跌幅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2.24%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，报收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3317.18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点；深证成指跌幅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3.73%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，报收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10944.1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点；中小板指跌幅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3.50%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，报收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7553.29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点；创业板指跌幅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5.32%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，报收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1770.30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点。市场在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月下旬开始持续下挫，至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12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日，上证综指已跌破</a:t>
            </a:r>
            <a:r>
              <a:rPr lang="en-US" altLang="zh-CN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3300</a:t>
            </a:r>
            <a:r>
              <a:rPr lang="zh-CN" altLang="en-US" sz="1800" b="1" dirty="0" smtClean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点，预计股指短线震荡寻找支撑的行情仍要继续。</a:t>
            </a:r>
            <a:endParaRPr lang="zh-CN" altLang="en-US" sz="1800" b="1" dirty="0" smtClean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1800" b="1" dirty="0" smtClean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465" y="1123315"/>
            <a:ext cx="6219825" cy="37471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dirty="0">
                <a:solidFill>
                  <a:schemeClr val="tx1"/>
                </a:solidFill>
              </a:rPr>
              <a:t>股指期货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00380" y="5501005"/>
            <a:ext cx="7428230" cy="6451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zh-CN" altLang="en-US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</a:t>
            </a:r>
            <a:r>
              <a:rPr lang="en-US" altLang="zh-CN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</a:t>
            </a:r>
            <a:r>
              <a:rPr lang="zh-CN" altLang="en-US" sz="1800" b="1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股指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期货走势震荡上行，</a:t>
            </a:r>
            <a:r>
              <a:rPr lang="en-US" altLang="zh-CN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1800" b="1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月下旬指数走势出现明显回落。</a:t>
            </a:r>
            <a:endParaRPr lang="zh-CN" altLang="en-US" sz="1800" b="1" dirty="0" smtClean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1144270"/>
            <a:ext cx="6971030" cy="43821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 bwMode="auto">
          <a:xfrm>
            <a:off x="500063" y="188640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uFillTx/>
              </a:rPr>
              <a:t>债市指数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uFillTx/>
            </a:endParaRP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529907" y="4893543"/>
            <a:ext cx="8085137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11月国债收益率整体上行，虽然月中公布的金融和经济数据不及预期，仍然未能给债市带来利好，收益率在月中持续上行，10Y国债在23日达到三年内高点3.99%，随后收益率小幅下行，债市走势已脱离基本面走势。短端上行幅度较大，长端上行幅度较小</a:t>
            </a:r>
            <a:r>
              <a:rPr lang="zh-CN" sz="1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。</a:t>
            </a:r>
            <a:endParaRPr lang="zh-CN" sz="18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865" y="963930"/>
            <a:ext cx="6522085" cy="3929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5978</Words>
  <Application>WPS 演示</Application>
  <PresentationFormat>全屏显示(4:3)</PresentationFormat>
  <Paragraphs>602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宋体</vt:lpstr>
      <vt:lpstr>Wingdings</vt:lpstr>
      <vt:lpstr>幼圆</vt:lpstr>
      <vt:lpstr>Verdana</vt:lpstr>
      <vt:lpstr>黑体</vt:lpstr>
      <vt:lpstr>华文中宋</vt:lpstr>
      <vt:lpstr>Times New Roman</vt:lpstr>
      <vt:lpstr>微软雅黑</vt:lpstr>
      <vt:lpstr>Arial Unicode MS</vt:lpstr>
      <vt:lpstr>Times New Roman</vt:lpstr>
      <vt:lpstr>Arial</vt:lpstr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股指期货</vt:lpstr>
      <vt:lpstr>债市指数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gaoyiqing</cp:lastModifiedBy>
  <cp:revision>3969</cp:revision>
  <dcterms:created xsi:type="dcterms:W3CDTF">2007-11-30T05:47:00Z</dcterms:created>
  <dcterms:modified xsi:type="dcterms:W3CDTF">2017-12-11T08:49:55Z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