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256" r:id="rId5"/>
    <p:sldId id="257" r:id="rId6"/>
    <p:sldId id="258" r:id="rId7"/>
    <p:sldId id="259" r:id="rId8"/>
    <p:sldId id="260" r:id="rId9"/>
    <p:sldId id="261" r:id="rId10"/>
    <p:sldId id="262" r:id="rId11"/>
    <p:sldId id="263" r:id="rId12"/>
    <p:sldId id="275" r:id="rId13"/>
    <p:sldId id="264" r:id="rId14"/>
    <p:sldId id="265" r:id="rId15"/>
    <p:sldId id="276" r:id="rId16"/>
    <p:sldId id="277" r:id="rId17"/>
    <p:sldId id="266" r:id="rId18"/>
    <p:sldId id="267" r:id="rId19"/>
    <p:sldId id="271"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26376;&#25253;\IPO\IPO&#21450;&#19978;&#24066;&#36864;&#20986;&#24773;&#20917;.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r>
              <a:rPr lang="en-US" altLang="zh-CN" sz="1400">
                <a:latin typeface="华文新魏" panose="02010800040101010101" pitchFamily="2" charset="-122"/>
                <a:ea typeface="华文新魏" panose="02010800040101010101" pitchFamily="2" charset="-122"/>
              </a:rPr>
              <a:t>2017</a:t>
            </a:r>
            <a:r>
              <a:rPr lang="zh-CN" altLang="en-US" sz="1400">
                <a:latin typeface="华文新魏" panose="02010800040101010101" pitchFamily="2" charset="-122"/>
                <a:ea typeface="华文新魏" panose="02010800040101010101" pitchFamily="2" charset="-122"/>
              </a:rPr>
              <a:t>年</a:t>
            </a:r>
            <a:r>
              <a:rPr lang="en-US" altLang="zh-CN" sz="1400">
                <a:latin typeface="华文新魏" panose="02010800040101010101" pitchFamily="2" charset="-122"/>
                <a:ea typeface="华文新魏" panose="02010800040101010101" pitchFamily="2" charset="-122"/>
              </a:rPr>
              <a:t>10</a:t>
            </a:r>
            <a:r>
              <a:rPr lang="zh-CN" altLang="en-US" sz="1400">
                <a:latin typeface="华文新魏" panose="02010800040101010101" pitchFamily="2" charset="-122"/>
                <a:ea typeface="华文新魏" panose="02010800040101010101" pitchFamily="2" charset="-122"/>
              </a:rPr>
              <a:t>月</a:t>
            </a:r>
            <a:r>
              <a:rPr lang="en-US" altLang="zh-CN" sz="1400">
                <a:latin typeface="华文新魏" panose="02010800040101010101" pitchFamily="2" charset="-122"/>
                <a:ea typeface="华文新魏" panose="02010800040101010101" pitchFamily="2" charset="-122"/>
              </a:rPr>
              <a:t>-2018</a:t>
            </a:r>
            <a:r>
              <a:rPr lang="zh-CN" altLang="en-US" sz="1400">
                <a:latin typeface="华文新魏" panose="02010800040101010101" pitchFamily="2" charset="-122"/>
                <a:ea typeface="华文新魏" panose="02010800040101010101" pitchFamily="2" charset="-122"/>
              </a:rPr>
              <a:t>年</a:t>
            </a:r>
            <a:r>
              <a:rPr lang="en-US" altLang="zh-CN" sz="1400">
                <a:latin typeface="华文新魏" panose="02010800040101010101" pitchFamily="2" charset="-122"/>
                <a:ea typeface="华文新魏" panose="02010800040101010101" pitchFamily="2" charset="-122"/>
              </a:rPr>
              <a:t>10</a:t>
            </a:r>
            <a:r>
              <a:rPr lang="zh-CN" altLang="en-US" sz="1400">
                <a:latin typeface="华文新魏" panose="02010800040101010101" pitchFamily="2" charset="-122"/>
                <a:ea typeface="华文新魏" panose="02010800040101010101" pitchFamily="2" charset="-122"/>
              </a:rPr>
              <a:t>月基金募集情况一览</a:t>
            </a:r>
          </a:p>
        </c:rich>
      </c:tx>
      <c:layout>
        <c:manualLayout>
          <c:xMode val="edge"/>
          <c:yMode val="edge"/>
          <c:x val="0.24281437125748503"/>
          <c:y val="2.424242424242424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endParaRPr lang="zh-CN"/>
        </a:p>
      </c:txPr>
    </c:title>
    <c:autoTitleDeleted val="0"/>
    <c:plotArea>
      <c:layout/>
      <c:barChart>
        <c:barDir val="col"/>
        <c:grouping val="clustered"/>
        <c:varyColors val="0"/>
        <c:ser>
          <c:idx val="1"/>
          <c:order val="1"/>
          <c:tx>
            <c:strRef>
              <c:f>数据汇总!$C$1</c:f>
              <c:strCache>
                <c:ptCount val="1"/>
                <c:pt idx="0">
                  <c:v>募集金额</c:v>
                </c:pt>
              </c:strCache>
            </c:strRef>
          </c:tx>
          <c:spPr>
            <a:solidFill>
              <a:srgbClr val="00B0F0"/>
            </a:solidFill>
            <a:ln>
              <a:solidFill>
                <a:srgbClr val="00B0F0"/>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CC-4752-8EFF-BD294C4668FC}"/>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CC-4752-8EFF-BD294C4668F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CC-4752-8EFF-BD294C4668FC}"/>
                </c:ext>
              </c:extLst>
            </c:dLbl>
            <c:numFmt formatCode="0.0_);[Red]\(0.0\)" sourceLinked="0"/>
            <c:spPr>
              <a:noFill/>
              <a:ln>
                <a:noFill/>
              </a:ln>
              <a:effectLst/>
            </c:spPr>
            <c:txPr>
              <a:bodyPr rot="0" spcFirstLastPara="1" vertOverflow="ellipsis" vert="horz" wrap="square" lIns="38100" tIns="19050" rIns="38100" bIns="19050" anchor="ctr" anchorCtr="0">
                <a:spAutoFit/>
              </a:bodyPr>
              <a:lstStyle/>
              <a:p>
                <a:pPr algn="ctr">
                  <a:defRPr lang="zh-CN" altLang="en-US"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43374</c:v>
                </c:pt>
                <c:pt idx="1">
                  <c:v>43344</c:v>
                </c:pt>
                <c:pt idx="2">
                  <c:v>43313</c:v>
                </c:pt>
                <c:pt idx="3">
                  <c:v>43282</c:v>
                </c:pt>
                <c:pt idx="4">
                  <c:v>43252</c:v>
                </c:pt>
                <c:pt idx="5">
                  <c:v>43221</c:v>
                </c:pt>
                <c:pt idx="6">
                  <c:v>43191</c:v>
                </c:pt>
                <c:pt idx="7">
                  <c:v>43160</c:v>
                </c:pt>
                <c:pt idx="8">
                  <c:v>43132</c:v>
                </c:pt>
                <c:pt idx="9">
                  <c:v>43101</c:v>
                </c:pt>
                <c:pt idx="10">
                  <c:v>43100</c:v>
                </c:pt>
                <c:pt idx="11">
                  <c:v>43069</c:v>
                </c:pt>
                <c:pt idx="12">
                  <c:v>43009</c:v>
                </c:pt>
              </c:numCache>
            </c:numRef>
          </c:cat>
          <c:val>
            <c:numRef>
              <c:f>数据汇总!$C$2:$C$14</c:f>
              <c:numCache>
                <c:formatCode>0.00</c:formatCode>
                <c:ptCount val="13"/>
                <c:pt idx="0" formatCode="General">
                  <c:v>132.1</c:v>
                </c:pt>
                <c:pt idx="1">
                  <c:v>83.59</c:v>
                </c:pt>
                <c:pt idx="2">
                  <c:v>121.59399999999999</c:v>
                </c:pt>
                <c:pt idx="3" formatCode="General">
                  <c:v>281.11</c:v>
                </c:pt>
                <c:pt idx="4" formatCode="General">
                  <c:v>455.71</c:v>
                </c:pt>
                <c:pt idx="5" formatCode="General">
                  <c:v>299.52</c:v>
                </c:pt>
                <c:pt idx="6" formatCode="General">
                  <c:v>626.38</c:v>
                </c:pt>
                <c:pt idx="7" formatCode="General">
                  <c:v>276.45</c:v>
                </c:pt>
                <c:pt idx="8" formatCode="General">
                  <c:v>395.95</c:v>
                </c:pt>
                <c:pt idx="9" formatCode="General">
                  <c:v>270.73</c:v>
                </c:pt>
                <c:pt idx="10" formatCode="General">
                  <c:v>1733.88</c:v>
                </c:pt>
                <c:pt idx="11" formatCode="General">
                  <c:v>1325.07</c:v>
                </c:pt>
                <c:pt idx="12" formatCode="0.0">
                  <c:v>406.63099999999997</c:v>
                </c:pt>
              </c:numCache>
            </c:numRef>
          </c:val>
          <c:extLst>
            <c:ext xmlns:c16="http://schemas.microsoft.com/office/drawing/2014/chart" uri="{C3380CC4-5D6E-409C-BE32-E72D297353CC}">
              <c16:uniqueId val="{00000003-06CC-4752-8EFF-BD294C4668FC}"/>
            </c:ext>
          </c:extLst>
        </c:ser>
        <c:dLbls>
          <c:showLegendKey val="0"/>
          <c:showVal val="0"/>
          <c:showCatName val="0"/>
          <c:showSerName val="0"/>
          <c:showPercent val="0"/>
          <c:showBubbleSize val="0"/>
        </c:dLbls>
        <c:gapWidth val="169"/>
        <c:axId val="1265280696"/>
        <c:axId val="1265275776"/>
      </c:barChart>
      <c:lineChart>
        <c:grouping val="standard"/>
        <c:varyColors val="0"/>
        <c:ser>
          <c:idx val="0"/>
          <c:order val="0"/>
          <c:tx>
            <c:strRef>
              <c:f>数据汇总!$B$1</c:f>
              <c:strCache>
                <c:ptCount val="1"/>
                <c:pt idx="0">
                  <c:v>募集事件次数</c:v>
                </c:pt>
              </c:strCache>
            </c:strRef>
          </c:tx>
          <c:spPr>
            <a:ln w="190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43374</c:v>
                </c:pt>
                <c:pt idx="1">
                  <c:v>43344</c:v>
                </c:pt>
                <c:pt idx="2">
                  <c:v>43313</c:v>
                </c:pt>
                <c:pt idx="3">
                  <c:v>43282</c:v>
                </c:pt>
                <c:pt idx="4">
                  <c:v>43252</c:v>
                </c:pt>
                <c:pt idx="5">
                  <c:v>43221</c:v>
                </c:pt>
                <c:pt idx="6">
                  <c:v>43191</c:v>
                </c:pt>
                <c:pt idx="7">
                  <c:v>43160</c:v>
                </c:pt>
                <c:pt idx="8">
                  <c:v>43132</c:v>
                </c:pt>
                <c:pt idx="9">
                  <c:v>43101</c:v>
                </c:pt>
                <c:pt idx="10">
                  <c:v>43100</c:v>
                </c:pt>
                <c:pt idx="11">
                  <c:v>43069</c:v>
                </c:pt>
                <c:pt idx="12">
                  <c:v>43009</c:v>
                </c:pt>
              </c:numCache>
            </c:numRef>
          </c:cat>
          <c:val>
            <c:numRef>
              <c:f>数据汇总!$B$2:$B$14</c:f>
              <c:numCache>
                <c:formatCode>General</c:formatCode>
                <c:ptCount val="13"/>
                <c:pt idx="0">
                  <c:v>21</c:v>
                </c:pt>
                <c:pt idx="1">
                  <c:v>23</c:v>
                </c:pt>
                <c:pt idx="2">
                  <c:v>30</c:v>
                </c:pt>
                <c:pt idx="3">
                  <c:v>61</c:v>
                </c:pt>
                <c:pt idx="4">
                  <c:v>54</c:v>
                </c:pt>
                <c:pt idx="5">
                  <c:v>25</c:v>
                </c:pt>
                <c:pt idx="6">
                  <c:v>59</c:v>
                </c:pt>
                <c:pt idx="7">
                  <c:v>40</c:v>
                </c:pt>
                <c:pt idx="8">
                  <c:v>35</c:v>
                </c:pt>
                <c:pt idx="9">
                  <c:v>75</c:v>
                </c:pt>
                <c:pt idx="10">
                  <c:v>92</c:v>
                </c:pt>
                <c:pt idx="11">
                  <c:v>65</c:v>
                </c:pt>
                <c:pt idx="12">
                  <c:v>28</c:v>
                </c:pt>
              </c:numCache>
            </c:numRef>
          </c:val>
          <c:smooth val="0"/>
          <c:extLst>
            <c:ext xmlns:c16="http://schemas.microsoft.com/office/drawing/2014/chart" uri="{C3380CC4-5D6E-409C-BE32-E72D297353CC}">
              <c16:uniqueId val="{00000004-06CC-4752-8EFF-BD294C4668FC}"/>
            </c:ext>
          </c:extLst>
        </c:ser>
        <c:dLbls>
          <c:showLegendKey val="0"/>
          <c:showVal val="0"/>
          <c:showCatName val="0"/>
          <c:showSerName val="0"/>
          <c:showPercent val="0"/>
          <c:showBubbleSize val="0"/>
        </c:dLbls>
        <c:marker val="1"/>
        <c:smooth val="0"/>
        <c:axId val="1563220136"/>
        <c:axId val="1563220464"/>
      </c:lineChart>
      <c:dateAx>
        <c:axId val="1563220136"/>
        <c:scaling>
          <c:orientation val="minMax"/>
        </c:scaling>
        <c:delete val="0"/>
        <c:axPos val="b"/>
        <c:numFmt formatCode="yyyy&quot;年&quot;m&quot;月&quot;" sourceLinked="1"/>
        <c:majorTickMark val="none"/>
        <c:minorTickMark val="none"/>
        <c:tickLblPos val="nextTo"/>
        <c:spPr>
          <a:noFill/>
          <a:ln w="15875" cap="flat" cmpd="sng" algn="ctr">
            <a:solidFill>
              <a:schemeClr val="tx1">
                <a:alpha val="9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464"/>
        <c:crosses val="autoZero"/>
        <c:auto val="1"/>
        <c:lblOffset val="100"/>
        <c:baseTimeUnit val="months"/>
      </c:dateAx>
      <c:valAx>
        <c:axId val="156322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136"/>
        <c:crosses val="autoZero"/>
        <c:crossBetween val="between"/>
      </c:valAx>
      <c:valAx>
        <c:axId val="1265275776"/>
        <c:scaling>
          <c:orientation val="minMax"/>
          <c:max val="4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65280696"/>
        <c:crosses val="max"/>
        <c:crossBetween val="between"/>
      </c:valAx>
      <c:dateAx>
        <c:axId val="1265280696"/>
        <c:scaling>
          <c:orientation val="minMax"/>
        </c:scaling>
        <c:delete val="1"/>
        <c:axPos val="b"/>
        <c:numFmt formatCode="yyyy&quot;年&quot;m&quot;月&quot;" sourceLinked="1"/>
        <c:majorTickMark val="out"/>
        <c:minorTickMark val="none"/>
        <c:tickLblPos val="nextTo"/>
        <c:crossAx val="1265275776"/>
        <c:crosses val="autoZero"/>
        <c:auto val="1"/>
        <c:lblOffset val="100"/>
        <c:baseTimeUnit val="days"/>
      </c:dateAx>
      <c:spPr>
        <a:noFill/>
        <a:ln>
          <a:noFill/>
        </a:ln>
        <a:effectLst/>
      </c:spPr>
    </c:plotArea>
    <c:legend>
      <c:legendPos val="tr"/>
      <c:layout>
        <c:manualLayout>
          <c:xMode val="edge"/>
          <c:yMode val="edge"/>
          <c:x val="0.77245508982035926"/>
          <c:y val="7.6202020202020188E-2"/>
          <c:w val="0.16766467065868262"/>
          <c:h val="0.1363645907897876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r>
              <a:rPr lang="en-US" altLang="zh-CN" sz="1400">
                <a:solidFill>
                  <a:schemeClr val="tx1"/>
                </a:solidFill>
                <a:latin typeface="华文新魏" panose="02010800040101010101" pitchFamily="2" charset="-122"/>
                <a:ea typeface="华文新魏" panose="02010800040101010101" pitchFamily="2" charset="-122"/>
              </a:rPr>
              <a:t>2017</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10</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-2018</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10</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A</a:t>
            </a:r>
            <a:r>
              <a:rPr lang="zh-CN" altLang="en-US" sz="1400">
                <a:solidFill>
                  <a:schemeClr val="tx1"/>
                </a:solidFill>
                <a:latin typeface="华文新魏" panose="02010800040101010101" pitchFamily="2" charset="-122"/>
                <a:ea typeface="华文新魏" panose="02010800040101010101" pitchFamily="2" charset="-122"/>
              </a:rPr>
              <a:t>股</a:t>
            </a:r>
            <a:r>
              <a:rPr lang="en-US" altLang="zh-CN" sz="1400">
                <a:solidFill>
                  <a:schemeClr val="tx1"/>
                </a:solidFill>
                <a:latin typeface="华文新魏" panose="02010800040101010101" pitchFamily="2" charset="-122"/>
                <a:ea typeface="华文新魏" panose="02010800040101010101" pitchFamily="2" charset="-122"/>
              </a:rPr>
              <a:t>IPO</a:t>
            </a:r>
            <a:r>
              <a:rPr lang="zh-CN" altLang="en-US" sz="1400">
                <a:solidFill>
                  <a:schemeClr val="tx1"/>
                </a:solidFill>
                <a:latin typeface="华文新魏" panose="02010800040101010101" pitchFamily="2" charset="-122"/>
                <a:ea typeface="华文新魏" panose="02010800040101010101" pitchFamily="2" charset="-122"/>
              </a:rPr>
              <a:t>情况及退出基金数量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endParaRPr lang="zh-CN"/>
        </a:p>
      </c:txPr>
    </c:title>
    <c:autoTitleDeleted val="0"/>
    <c:plotArea>
      <c:layout/>
      <c:areaChart>
        <c:grouping val="standard"/>
        <c:varyColors val="0"/>
        <c:ser>
          <c:idx val="1"/>
          <c:order val="1"/>
          <c:tx>
            <c:strRef>
              <c:f>数据汇总!$C$1</c:f>
              <c:strCache>
                <c:ptCount val="1"/>
                <c:pt idx="0">
                  <c:v>募集资金</c:v>
                </c:pt>
              </c:strCache>
            </c:strRef>
          </c:tx>
          <c:spPr>
            <a:solidFill>
              <a:schemeClr val="bg1">
                <a:lumMod val="75000"/>
              </a:schemeClr>
            </a:solidFill>
            <a:ln>
              <a:noFill/>
            </a:ln>
            <a:effectLst/>
          </c:spPr>
          <c:cat>
            <c:numRef>
              <c:f>数据汇总!$A$2:$A$14</c:f>
              <c:numCache>
                <c:formatCode>yyyy"年"m"月"</c:formatCode>
                <c:ptCount val="13"/>
                <c:pt idx="0">
                  <c:v>43374</c:v>
                </c:pt>
                <c:pt idx="1">
                  <c:v>43344</c:v>
                </c:pt>
                <c:pt idx="2">
                  <c:v>43313</c:v>
                </c:pt>
                <c:pt idx="3">
                  <c:v>43282</c:v>
                </c:pt>
                <c:pt idx="4">
                  <c:v>43252</c:v>
                </c:pt>
                <c:pt idx="5">
                  <c:v>43221</c:v>
                </c:pt>
                <c:pt idx="6">
                  <c:v>43192</c:v>
                </c:pt>
                <c:pt idx="7">
                  <c:v>43160</c:v>
                </c:pt>
                <c:pt idx="8">
                  <c:v>43159</c:v>
                </c:pt>
                <c:pt idx="9">
                  <c:v>43130</c:v>
                </c:pt>
                <c:pt idx="10">
                  <c:v>43070</c:v>
                </c:pt>
                <c:pt idx="11">
                  <c:v>43069</c:v>
                </c:pt>
                <c:pt idx="12">
                  <c:v>43009</c:v>
                </c:pt>
              </c:numCache>
            </c:numRef>
          </c:cat>
          <c:val>
            <c:numRef>
              <c:f>数据汇总!$C$2:$C$14</c:f>
              <c:numCache>
                <c:formatCode>General</c:formatCode>
                <c:ptCount val="13"/>
                <c:pt idx="0">
                  <c:v>98.71</c:v>
                </c:pt>
                <c:pt idx="1">
                  <c:v>111.85</c:v>
                </c:pt>
                <c:pt idx="2">
                  <c:v>48.02</c:v>
                </c:pt>
                <c:pt idx="3">
                  <c:v>56.37</c:v>
                </c:pt>
                <c:pt idx="4">
                  <c:v>404.02</c:v>
                </c:pt>
                <c:pt idx="5">
                  <c:v>62.81</c:v>
                </c:pt>
                <c:pt idx="6">
                  <c:v>57.68</c:v>
                </c:pt>
                <c:pt idx="7">
                  <c:v>117.5</c:v>
                </c:pt>
                <c:pt idx="8">
                  <c:v>143.71</c:v>
                </c:pt>
                <c:pt idx="9">
                  <c:v>212.12</c:v>
                </c:pt>
                <c:pt idx="10">
                  <c:v>151.16999999999999</c:v>
                </c:pt>
                <c:pt idx="11">
                  <c:v>222.49</c:v>
                </c:pt>
                <c:pt idx="12">
                  <c:v>144.16999999999999</c:v>
                </c:pt>
              </c:numCache>
            </c:numRef>
          </c:val>
          <c:extLst>
            <c:ext xmlns:c16="http://schemas.microsoft.com/office/drawing/2014/chart" uri="{C3380CC4-5D6E-409C-BE32-E72D297353CC}">
              <c16:uniqueId val="{00000000-F0E4-4C06-A4A3-3896C054BF19}"/>
            </c:ext>
          </c:extLst>
        </c:ser>
        <c:dLbls>
          <c:showLegendKey val="0"/>
          <c:showVal val="0"/>
          <c:showCatName val="0"/>
          <c:showSerName val="0"/>
          <c:showPercent val="0"/>
          <c:showBubbleSize val="0"/>
        </c:dLbls>
        <c:axId val="751323792"/>
        <c:axId val="751325104"/>
      </c:areaChart>
      <c:lineChart>
        <c:grouping val="standard"/>
        <c:varyColors val="0"/>
        <c:ser>
          <c:idx val="0"/>
          <c:order val="0"/>
          <c:tx>
            <c:strRef>
              <c:f>数据汇总!$B$1</c:f>
              <c:strCache>
                <c:ptCount val="1"/>
                <c:pt idx="0">
                  <c:v>IPO数量</c:v>
                </c:pt>
              </c:strCache>
            </c:strRef>
          </c:tx>
          <c:spPr>
            <a:ln w="190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43374</c:v>
                </c:pt>
                <c:pt idx="1">
                  <c:v>43344</c:v>
                </c:pt>
                <c:pt idx="2">
                  <c:v>43313</c:v>
                </c:pt>
                <c:pt idx="3">
                  <c:v>43282</c:v>
                </c:pt>
                <c:pt idx="4">
                  <c:v>43252</c:v>
                </c:pt>
                <c:pt idx="5">
                  <c:v>43221</c:v>
                </c:pt>
                <c:pt idx="6">
                  <c:v>43192</c:v>
                </c:pt>
                <c:pt idx="7">
                  <c:v>43160</c:v>
                </c:pt>
                <c:pt idx="8">
                  <c:v>43159</c:v>
                </c:pt>
                <c:pt idx="9">
                  <c:v>43130</c:v>
                </c:pt>
                <c:pt idx="10">
                  <c:v>43070</c:v>
                </c:pt>
                <c:pt idx="11">
                  <c:v>43069</c:v>
                </c:pt>
                <c:pt idx="12">
                  <c:v>43009</c:v>
                </c:pt>
              </c:numCache>
            </c:numRef>
          </c:cat>
          <c:val>
            <c:numRef>
              <c:f>数据汇总!$B$2:$B$14</c:f>
              <c:numCache>
                <c:formatCode>General</c:formatCode>
                <c:ptCount val="13"/>
                <c:pt idx="0">
                  <c:v>5</c:v>
                </c:pt>
                <c:pt idx="1">
                  <c:v>8</c:v>
                </c:pt>
                <c:pt idx="2">
                  <c:v>6</c:v>
                </c:pt>
                <c:pt idx="3">
                  <c:v>6</c:v>
                </c:pt>
                <c:pt idx="4">
                  <c:v>9</c:v>
                </c:pt>
                <c:pt idx="5">
                  <c:v>8</c:v>
                </c:pt>
                <c:pt idx="6">
                  <c:v>9</c:v>
                </c:pt>
                <c:pt idx="7">
                  <c:v>10</c:v>
                </c:pt>
                <c:pt idx="8">
                  <c:v>12</c:v>
                </c:pt>
                <c:pt idx="9">
                  <c:v>18</c:v>
                </c:pt>
                <c:pt idx="10">
                  <c:v>24</c:v>
                </c:pt>
                <c:pt idx="11">
                  <c:v>36</c:v>
                </c:pt>
                <c:pt idx="12">
                  <c:v>27</c:v>
                </c:pt>
              </c:numCache>
            </c:numRef>
          </c:val>
          <c:smooth val="0"/>
          <c:extLst>
            <c:ext xmlns:c16="http://schemas.microsoft.com/office/drawing/2014/chart" uri="{C3380CC4-5D6E-409C-BE32-E72D297353CC}">
              <c16:uniqueId val="{00000001-F0E4-4C06-A4A3-3896C054BF19}"/>
            </c:ext>
          </c:extLst>
        </c:ser>
        <c:ser>
          <c:idx val="2"/>
          <c:order val="2"/>
          <c:tx>
            <c:strRef>
              <c:f>数据汇总!$D$1</c:f>
              <c:strCache>
                <c:ptCount val="1"/>
                <c:pt idx="0">
                  <c:v>退出基金数量</c:v>
                </c:pt>
              </c:strCache>
            </c:strRef>
          </c:tx>
          <c:spPr>
            <a:ln w="19050" cap="rnd">
              <a:solidFill>
                <a:srgbClr val="00B0F0"/>
              </a:solidFill>
              <a:round/>
            </a:ln>
            <a:effectLst/>
          </c:spPr>
          <c:marker>
            <c:symbol val="none"/>
          </c:marker>
          <c:dLbls>
            <c:dLbl>
              <c:idx val="5"/>
              <c:layout>
                <c:manualLayout>
                  <c:x val="-3.82281284606866E-2"/>
                  <c:y val="-3.4379388182519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E4-4C06-A4A3-3896C054BF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43374</c:v>
                </c:pt>
                <c:pt idx="1">
                  <c:v>43344</c:v>
                </c:pt>
                <c:pt idx="2">
                  <c:v>43313</c:v>
                </c:pt>
                <c:pt idx="3">
                  <c:v>43282</c:v>
                </c:pt>
                <c:pt idx="4">
                  <c:v>43252</c:v>
                </c:pt>
                <c:pt idx="5">
                  <c:v>43221</c:v>
                </c:pt>
                <c:pt idx="6">
                  <c:v>43192</c:v>
                </c:pt>
                <c:pt idx="7">
                  <c:v>43160</c:v>
                </c:pt>
                <c:pt idx="8">
                  <c:v>43159</c:v>
                </c:pt>
                <c:pt idx="9">
                  <c:v>43130</c:v>
                </c:pt>
                <c:pt idx="10">
                  <c:v>43070</c:v>
                </c:pt>
                <c:pt idx="11">
                  <c:v>43069</c:v>
                </c:pt>
                <c:pt idx="12">
                  <c:v>43009</c:v>
                </c:pt>
              </c:numCache>
            </c:numRef>
          </c:cat>
          <c:val>
            <c:numRef>
              <c:f>数据汇总!$D$2:$D$14</c:f>
              <c:numCache>
                <c:formatCode>General</c:formatCode>
                <c:ptCount val="13"/>
                <c:pt idx="0">
                  <c:v>38</c:v>
                </c:pt>
                <c:pt idx="1">
                  <c:v>10</c:v>
                </c:pt>
                <c:pt idx="2">
                  <c:v>13</c:v>
                </c:pt>
                <c:pt idx="3">
                  <c:v>7</c:v>
                </c:pt>
                <c:pt idx="4">
                  <c:v>45</c:v>
                </c:pt>
                <c:pt idx="5">
                  <c:v>39</c:v>
                </c:pt>
                <c:pt idx="6">
                  <c:v>23</c:v>
                </c:pt>
                <c:pt idx="7">
                  <c:v>17</c:v>
                </c:pt>
                <c:pt idx="8">
                  <c:v>12</c:v>
                </c:pt>
                <c:pt idx="9">
                  <c:v>44</c:v>
                </c:pt>
                <c:pt idx="10">
                  <c:v>30</c:v>
                </c:pt>
                <c:pt idx="11">
                  <c:v>78</c:v>
                </c:pt>
                <c:pt idx="12">
                  <c:v>62</c:v>
                </c:pt>
              </c:numCache>
            </c:numRef>
          </c:val>
          <c:smooth val="0"/>
          <c:extLst>
            <c:ext xmlns:c16="http://schemas.microsoft.com/office/drawing/2014/chart" uri="{C3380CC4-5D6E-409C-BE32-E72D297353CC}">
              <c16:uniqueId val="{00000003-F0E4-4C06-A4A3-3896C054BF19}"/>
            </c:ext>
          </c:extLst>
        </c:ser>
        <c:dLbls>
          <c:showLegendKey val="0"/>
          <c:showVal val="0"/>
          <c:showCatName val="0"/>
          <c:showSerName val="0"/>
          <c:showPercent val="0"/>
          <c:showBubbleSize val="0"/>
        </c:dLbls>
        <c:marker val="1"/>
        <c:smooth val="0"/>
        <c:axId val="754309336"/>
        <c:axId val="754306056"/>
      </c:lineChart>
      <c:dateAx>
        <c:axId val="751323792"/>
        <c:scaling>
          <c:orientation val="minMax"/>
        </c:scaling>
        <c:delete val="0"/>
        <c:axPos val="b"/>
        <c:numFmt formatCode="yyyy&quot;年&quot;m&quot;月&quot;"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1325104"/>
        <c:crosses val="autoZero"/>
        <c:auto val="1"/>
        <c:lblOffset val="100"/>
        <c:baseTimeUnit val="months"/>
      </c:dateAx>
      <c:valAx>
        <c:axId val="751325104"/>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1323792"/>
        <c:crosses val="autoZero"/>
        <c:crossBetween val="between"/>
      </c:valAx>
      <c:valAx>
        <c:axId val="754306056"/>
        <c:scaling>
          <c:orientation val="minMax"/>
          <c:max val="110"/>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4309336"/>
        <c:crosses val="max"/>
        <c:crossBetween val="between"/>
      </c:valAx>
      <c:dateAx>
        <c:axId val="754309336"/>
        <c:scaling>
          <c:orientation val="minMax"/>
        </c:scaling>
        <c:delete val="1"/>
        <c:axPos val="b"/>
        <c:numFmt formatCode="yyyy&quot;年&quot;m&quot;月&quot;" sourceLinked="1"/>
        <c:majorTickMark val="out"/>
        <c:minorTickMark val="none"/>
        <c:tickLblPos val="nextTo"/>
        <c:crossAx val="754306056"/>
        <c:crosses val="autoZero"/>
        <c:auto val="1"/>
        <c:lblOffset val="100"/>
        <c:baseTimeUnit val="days"/>
        <c:majorUnit val="1"/>
        <c:minorUnit val="1"/>
      </c:dateAx>
      <c:spPr>
        <a:noFill/>
        <a:ln>
          <a:noFill/>
        </a:ln>
        <a:effectLst/>
      </c:spPr>
    </c:plotArea>
    <c:legend>
      <c:legendPos val="tr"/>
      <c:layout>
        <c:manualLayout>
          <c:xMode val="edge"/>
          <c:yMode val="edge"/>
          <c:x val="0.74750830564784054"/>
          <c:y val="9.704233502830005E-2"/>
          <c:w val="0.19933554817275748"/>
          <c:h val="0.20636708809194035"/>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ltLang="zh-CN" b="1">
                <a:solidFill>
                  <a:schemeClr val="tx1"/>
                </a:solidFill>
              </a:rPr>
              <a:t>2017.10-2018.10</a:t>
            </a:r>
            <a:r>
              <a:rPr lang="zh-CN" altLang="en-US" b="1">
                <a:solidFill>
                  <a:schemeClr val="tx1"/>
                </a:solidFill>
              </a:rPr>
              <a:t>其他退出事件统计</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5.6166687424177429E-2"/>
          <c:y val="0.19125632147843469"/>
          <c:w val="0.91805709699292859"/>
          <c:h val="0.63006660245282264"/>
        </c:manualLayout>
      </c:layout>
      <c:lineChart>
        <c:grouping val="standard"/>
        <c:varyColors val="0"/>
        <c:ser>
          <c:idx val="0"/>
          <c:order val="0"/>
          <c:tx>
            <c:strRef>
              <c:f>数据汇总!$C$1</c:f>
              <c:strCache>
                <c:ptCount val="1"/>
                <c:pt idx="0">
                  <c:v>M&amp;A</c:v>
                </c:pt>
              </c:strCache>
            </c:strRef>
          </c:tx>
          <c:spPr>
            <a:ln w="19050" cap="rnd">
              <a:solidFill>
                <a:srgbClr val="0070C0"/>
              </a:solidFill>
              <a:round/>
            </a:ln>
            <a:effectLst/>
          </c:spPr>
          <c:marker>
            <c:symbol val="none"/>
          </c:marker>
          <c:dLbls>
            <c:dLbl>
              <c:idx val="12"/>
              <c:layout>
                <c:manualLayout>
                  <c:x val="-1.8746338605741066E-2"/>
                  <c:y val="-4.3501910658721686E-3"/>
                </c:manualLayout>
              </c:layout>
              <c:spPr>
                <a:noFill/>
                <a:ln>
                  <a:noFill/>
                </a:ln>
                <a:effectLst/>
              </c:spPr>
              <c:txPr>
                <a:bodyPr rot="0" spcFirstLastPara="1" vertOverflow="ellipsis" vert="horz" wrap="square" lIns="38100" tIns="19050" rIns="38100" bIns="19050" anchor="ctr" anchorCtr="0">
                  <a:spAutoFit/>
                </a:bodyPr>
                <a:lstStyle/>
                <a:p>
                  <a:pPr algn="ctr" rtl="0">
                    <a:defRPr lang="en-US" altLang="zh-CN"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CA-488B-9881-9DAC70E1928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43374</c:v>
                </c:pt>
                <c:pt idx="1">
                  <c:v>43344</c:v>
                </c:pt>
                <c:pt idx="2">
                  <c:v>43313</c:v>
                </c:pt>
                <c:pt idx="3">
                  <c:v>43282</c:v>
                </c:pt>
                <c:pt idx="4">
                  <c:v>43252</c:v>
                </c:pt>
                <c:pt idx="5">
                  <c:v>43221</c:v>
                </c:pt>
                <c:pt idx="6">
                  <c:v>43191</c:v>
                </c:pt>
                <c:pt idx="7">
                  <c:v>43160</c:v>
                </c:pt>
                <c:pt idx="8">
                  <c:v>43132</c:v>
                </c:pt>
                <c:pt idx="9">
                  <c:v>43101</c:v>
                </c:pt>
                <c:pt idx="10">
                  <c:v>43070</c:v>
                </c:pt>
                <c:pt idx="11">
                  <c:v>43040</c:v>
                </c:pt>
                <c:pt idx="12">
                  <c:v>43009</c:v>
                </c:pt>
              </c:numCache>
            </c:numRef>
          </c:cat>
          <c:val>
            <c:numRef>
              <c:f>数据汇总!$C$2:$C$14</c:f>
              <c:numCache>
                <c:formatCode>General</c:formatCode>
                <c:ptCount val="13"/>
                <c:pt idx="0">
                  <c:v>29</c:v>
                </c:pt>
                <c:pt idx="1">
                  <c:v>38</c:v>
                </c:pt>
                <c:pt idx="2">
                  <c:v>45</c:v>
                </c:pt>
                <c:pt idx="3">
                  <c:v>32</c:v>
                </c:pt>
                <c:pt idx="4">
                  <c:v>57</c:v>
                </c:pt>
                <c:pt idx="5">
                  <c:v>34</c:v>
                </c:pt>
                <c:pt idx="6">
                  <c:v>49</c:v>
                </c:pt>
                <c:pt idx="7">
                  <c:v>18</c:v>
                </c:pt>
                <c:pt idx="8">
                  <c:v>25</c:v>
                </c:pt>
                <c:pt idx="9">
                  <c:v>31</c:v>
                </c:pt>
                <c:pt idx="10">
                  <c:v>54</c:v>
                </c:pt>
                <c:pt idx="11">
                  <c:v>53</c:v>
                </c:pt>
                <c:pt idx="12">
                  <c:v>24</c:v>
                </c:pt>
              </c:numCache>
            </c:numRef>
          </c:val>
          <c:smooth val="0"/>
          <c:extLst>
            <c:ext xmlns:c16="http://schemas.microsoft.com/office/drawing/2014/chart" uri="{C3380CC4-5D6E-409C-BE32-E72D297353CC}">
              <c16:uniqueId val="{00000001-C7CA-488B-9881-9DAC70E19283}"/>
            </c:ext>
          </c:extLst>
        </c:ser>
        <c:ser>
          <c:idx val="1"/>
          <c:order val="1"/>
          <c:tx>
            <c:strRef>
              <c:f>数据汇总!$D$1</c:f>
              <c:strCache>
                <c:ptCount val="1"/>
                <c:pt idx="0">
                  <c:v>股权转让</c:v>
                </c:pt>
              </c:strCache>
            </c:strRef>
          </c:tx>
          <c:spPr>
            <a:ln w="19050" cap="rnd">
              <a:solidFill>
                <a:srgbClr val="00B0F0"/>
              </a:solidFill>
              <a:round/>
            </a:ln>
            <a:effectLst/>
          </c:spPr>
          <c:marker>
            <c:symbol val="none"/>
          </c:marker>
          <c:dLbls>
            <c:dLbl>
              <c:idx val="12"/>
              <c:layout>
                <c:manualLayout>
                  <c:x val="-2.3432923257176334E-2"/>
                  <c:y val="-4.7852101724593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CA-488B-9881-9DAC70E1928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43374</c:v>
                </c:pt>
                <c:pt idx="1">
                  <c:v>43344</c:v>
                </c:pt>
                <c:pt idx="2">
                  <c:v>43313</c:v>
                </c:pt>
                <c:pt idx="3">
                  <c:v>43282</c:v>
                </c:pt>
                <c:pt idx="4">
                  <c:v>43252</c:v>
                </c:pt>
                <c:pt idx="5">
                  <c:v>43221</c:v>
                </c:pt>
                <c:pt idx="6">
                  <c:v>43191</c:v>
                </c:pt>
                <c:pt idx="7">
                  <c:v>43160</c:v>
                </c:pt>
                <c:pt idx="8">
                  <c:v>43132</c:v>
                </c:pt>
                <c:pt idx="9">
                  <c:v>43101</c:v>
                </c:pt>
                <c:pt idx="10">
                  <c:v>43070</c:v>
                </c:pt>
                <c:pt idx="11">
                  <c:v>43040</c:v>
                </c:pt>
                <c:pt idx="12">
                  <c:v>43009</c:v>
                </c:pt>
              </c:numCache>
            </c:numRef>
          </c:cat>
          <c:val>
            <c:numRef>
              <c:f>数据汇总!$D$2:$D$14</c:f>
              <c:numCache>
                <c:formatCode>General</c:formatCode>
                <c:ptCount val="13"/>
                <c:pt idx="0">
                  <c:v>8</c:v>
                </c:pt>
                <c:pt idx="1">
                  <c:v>40</c:v>
                </c:pt>
                <c:pt idx="2">
                  <c:v>18</c:v>
                </c:pt>
                <c:pt idx="3">
                  <c:v>3</c:v>
                </c:pt>
                <c:pt idx="4">
                  <c:v>8</c:v>
                </c:pt>
                <c:pt idx="5">
                  <c:v>9</c:v>
                </c:pt>
                <c:pt idx="6">
                  <c:v>6</c:v>
                </c:pt>
                <c:pt idx="7">
                  <c:v>0</c:v>
                </c:pt>
                <c:pt idx="8">
                  <c:v>15</c:v>
                </c:pt>
                <c:pt idx="9">
                  <c:v>9</c:v>
                </c:pt>
                <c:pt idx="10">
                  <c:v>7</c:v>
                </c:pt>
                <c:pt idx="11">
                  <c:v>9</c:v>
                </c:pt>
                <c:pt idx="12">
                  <c:v>5</c:v>
                </c:pt>
              </c:numCache>
            </c:numRef>
          </c:val>
          <c:smooth val="0"/>
          <c:extLst>
            <c:ext xmlns:c16="http://schemas.microsoft.com/office/drawing/2014/chart" uri="{C3380CC4-5D6E-409C-BE32-E72D297353CC}">
              <c16:uniqueId val="{00000003-C7CA-488B-9881-9DAC70E19283}"/>
            </c:ext>
          </c:extLst>
        </c:ser>
        <c:dLbls>
          <c:showLegendKey val="0"/>
          <c:showVal val="0"/>
          <c:showCatName val="0"/>
          <c:showSerName val="0"/>
          <c:showPercent val="0"/>
          <c:showBubbleSize val="0"/>
        </c:dLbls>
        <c:smooth val="0"/>
        <c:axId val="884899040"/>
        <c:axId val="884898384"/>
      </c:lineChart>
      <c:dateAx>
        <c:axId val="8848990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4898384"/>
        <c:crosses val="autoZero"/>
        <c:auto val="1"/>
        <c:lblOffset val="100"/>
        <c:baseTimeUnit val="months"/>
      </c:dateAx>
      <c:valAx>
        <c:axId val="884898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4899040"/>
        <c:crosses val="autoZero"/>
        <c:crossBetween val="between"/>
      </c:valAx>
      <c:spPr>
        <a:noFill/>
        <a:ln>
          <a:noFill/>
        </a:ln>
        <a:effectLst/>
      </c:spPr>
    </c:plotArea>
    <c:legend>
      <c:legendPos val="t"/>
      <c:layout>
        <c:manualLayout>
          <c:xMode val="edge"/>
          <c:yMode val="edge"/>
          <c:x val="0.34418738958157469"/>
          <c:y val="0.12165326442448"/>
          <c:w val="0.30693845167420852"/>
          <c:h val="7.866412825596387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200">
                <a:solidFill>
                  <a:sysClr val="windowText" lastClr="000000"/>
                </a:solidFill>
                <a:latin typeface="微软雅黑" panose="020B0503020204020204" pitchFamily="34" charset="-122"/>
                <a:ea typeface="微软雅黑" panose="020B0503020204020204" pitchFamily="34" charset="-122"/>
              </a:rPr>
              <a:t>2017.11-2018.10</a:t>
            </a:r>
            <a:r>
              <a:rPr lang="zh-CN" altLang="en-US" sz="1200">
                <a:solidFill>
                  <a:sysClr val="windowText" lastClr="000000"/>
                </a:solidFill>
                <a:latin typeface="微软雅黑" panose="020B0503020204020204" pitchFamily="34" charset="-122"/>
                <a:ea typeface="微软雅黑" panose="020B0503020204020204" pitchFamily="34" charset="-122"/>
              </a:rPr>
              <a:t>新三板新挂牌及摘牌情况</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6900481189851275E-2"/>
          <c:y val="0.12195630475767993"/>
          <c:w val="0.88254396325459317"/>
          <c:h val="0.69295380501045856"/>
        </c:manualLayout>
      </c:layout>
      <c:barChart>
        <c:barDir val="col"/>
        <c:grouping val="clustered"/>
        <c:varyColors val="0"/>
        <c:ser>
          <c:idx val="0"/>
          <c:order val="0"/>
          <c:tx>
            <c:strRef>
              <c:f>'2017年9月摘牌公司情况一览'!$J$1</c:f>
              <c:strCache>
                <c:ptCount val="1"/>
                <c:pt idx="0">
                  <c:v>挂牌家数</c:v>
                </c:pt>
              </c:strCache>
            </c:strRef>
          </c:tx>
          <c:spPr>
            <a:solidFill>
              <a:srgbClr val="0070C0">
                <a:alpha val="70000"/>
              </a:srgbClr>
            </a:solidFill>
            <a:ln>
              <a:no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8-4F2C-8DDD-C2C53E49C44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78-4F2C-8DDD-C2C53E49C44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78-4F2C-8DDD-C2C53E49C44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78-4F2C-8DDD-C2C53E49C44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78-4F2C-8DDD-C2C53E49C44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78-4F2C-8DDD-C2C53E49C441}"/>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78-4F2C-8DDD-C2C53E49C44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78-4F2C-8DDD-C2C53E49C44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78-4F2C-8DDD-C2C53E49C44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43374</c:v>
                </c:pt>
                <c:pt idx="1">
                  <c:v>43344</c:v>
                </c:pt>
                <c:pt idx="2">
                  <c:v>43313</c:v>
                </c:pt>
                <c:pt idx="3">
                  <c:v>43282</c:v>
                </c:pt>
                <c:pt idx="4">
                  <c:v>43252</c:v>
                </c:pt>
                <c:pt idx="5">
                  <c:v>43221</c:v>
                </c:pt>
                <c:pt idx="6">
                  <c:v>43220</c:v>
                </c:pt>
                <c:pt idx="7">
                  <c:v>43190</c:v>
                </c:pt>
                <c:pt idx="8">
                  <c:v>43159</c:v>
                </c:pt>
                <c:pt idx="9">
                  <c:v>43131</c:v>
                </c:pt>
                <c:pt idx="10">
                  <c:v>43070</c:v>
                </c:pt>
                <c:pt idx="11">
                  <c:v>43040</c:v>
                </c:pt>
              </c:numCache>
            </c:numRef>
          </c:cat>
          <c:val>
            <c:numRef>
              <c:f>'2017年9月摘牌公司情况一览'!$J$2:$J$13</c:f>
              <c:numCache>
                <c:formatCode>General</c:formatCode>
                <c:ptCount val="12"/>
                <c:pt idx="0">
                  <c:v>38</c:v>
                </c:pt>
                <c:pt idx="1">
                  <c:v>32</c:v>
                </c:pt>
                <c:pt idx="2">
                  <c:v>59</c:v>
                </c:pt>
                <c:pt idx="3">
                  <c:v>52</c:v>
                </c:pt>
                <c:pt idx="4">
                  <c:v>35</c:v>
                </c:pt>
                <c:pt idx="5">
                  <c:v>36</c:v>
                </c:pt>
                <c:pt idx="6">
                  <c:v>22</c:v>
                </c:pt>
                <c:pt idx="7">
                  <c:v>55</c:v>
                </c:pt>
                <c:pt idx="8">
                  <c:v>88</c:v>
                </c:pt>
                <c:pt idx="9">
                  <c:v>85</c:v>
                </c:pt>
                <c:pt idx="10">
                  <c:v>115</c:v>
                </c:pt>
                <c:pt idx="11">
                  <c:v>124</c:v>
                </c:pt>
              </c:numCache>
            </c:numRef>
          </c:val>
          <c:extLst>
            <c:ext xmlns:c16="http://schemas.microsoft.com/office/drawing/2014/chart" uri="{C3380CC4-5D6E-409C-BE32-E72D297353CC}">
              <c16:uniqueId val="{00000009-1678-4F2C-8DDD-C2C53E49C441}"/>
            </c:ext>
          </c:extLst>
        </c:ser>
        <c:ser>
          <c:idx val="1"/>
          <c:order val="1"/>
          <c:tx>
            <c:strRef>
              <c:f>'2017年9月摘牌公司情况一览'!$K$1</c:f>
              <c:strCache>
                <c:ptCount val="1"/>
                <c:pt idx="0">
                  <c:v>摘牌家数</c:v>
                </c:pt>
              </c:strCache>
            </c:strRef>
          </c:tx>
          <c:spPr>
            <a:solidFill>
              <a:srgbClr val="FF0000">
                <a:alpha val="70000"/>
              </a:srgbClr>
            </a:solidFill>
            <a:ln>
              <a:solidFill>
                <a:srgbClr val="FF0000"/>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78-4F2C-8DDD-C2C53E49C44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678-4F2C-8DDD-C2C53E49C44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78-4F2C-8DDD-C2C53E49C44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678-4F2C-8DDD-C2C53E49C44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678-4F2C-8DDD-C2C53E49C44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678-4F2C-8DDD-C2C53E49C441}"/>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678-4F2C-8DDD-C2C53E49C44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678-4F2C-8DDD-C2C53E49C44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678-4F2C-8DDD-C2C53E49C441}"/>
                </c:ext>
              </c:extLst>
            </c:dLbl>
            <c:spPr>
              <a:noFill/>
              <a:ln>
                <a:noFill/>
              </a:ln>
              <a:effectLst/>
            </c:spPr>
            <c:txPr>
              <a:bodyPr rot="0" spcFirstLastPara="1" vertOverflow="ellipsis" vert="horz" wrap="square" lIns="38100" tIns="19050" rIns="38100" bIns="19050" anchor="ctr" anchorCtr="0">
                <a:spAutoFit/>
              </a:bodyPr>
              <a:lstStyle/>
              <a:p>
                <a:pPr algn="ctr">
                  <a:defRPr lang="zh-CN" altLang="en-US"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43374</c:v>
                </c:pt>
                <c:pt idx="1">
                  <c:v>43344</c:v>
                </c:pt>
                <c:pt idx="2">
                  <c:v>43313</c:v>
                </c:pt>
                <c:pt idx="3">
                  <c:v>43282</c:v>
                </c:pt>
                <c:pt idx="4">
                  <c:v>43252</c:v>
                </c:pt>
                <c:pt idx="5">
                  <c:v>43221</c:v>
                </c:pt>
                <c:pt idx="6">
                  <c:v>43220</c:v>
                </c:pt>
                <c:pt idx="7">
                  <c:v>43190</c:v>
                </c:pt>
                <c:pt idx="8">
                  <c:v>43159</c:v>
                </c:pt>
                <c:pt idx="9">
                  <c:v>43131</c:v>
                </c:pt>
                <c:pt idx="10">
                  <c:v>43070</c:v>
                </c:pt>
                <c:pt idx="11">
                  <c:v>43040</c:v>
                </c:pt>
              </c:numCache>
            </c:numRef>
          </c:cat>
          <c:val>
            <c:numRef>
              <c:f>'2017年9月摘牌公司情况一览'!$K$2:$K$13</c:f>
              <c:numCache>
                <c:formatCode>General</c:formatCode>
                <c:ptCount val="12"/>
                <c:pt idx="0">
                  <c:v>-92</c:v>
                </c:pt>
                <c:pt idx="1">
                  <c:v>-78</c:v>
                </c:pt>
                <c:pt idx="2">
                  <c:v>-175</c:v>
                </c:pt>
                <c:pt idx="3">
                  <c:v>-187</c:v>
                </c:pt>
                <c:pt idx="4">
                  <c:v>-101</c:v>
                </c:pt>
                <c:pt idx="5">
                  <c:v>-109</c:v>
                </c:pt>
                <c:pt idx="6">
                  <c:v>-199</c:v>
                </c:pt>
                <c:pt idx="7">
                  <c:v>-126</c:v>
                </c:pt>
                <c:pt idx="8">
                  <c:v>-64</c:v>
                </c:pt>
                <c:pt idx="9">
                  <c:v>-109</c:v>
                </c:pt>
                <c:pt idx="10">
                  <c:v>-130</c:v>
                </c:pt>
                <c:pt idx="11">
                  <c:v>-98</c:v>
                </c:pt>
              </c:numCache>
            </c:numRef>
          </c:val>
          <c:extLst>
            <c:ext xmlns:c16="http://schemas.microsoft.com/office/drawing/2014/chart" uri="{C3380CC4-5D6E-409C-BE32-E72D297353CC}">
              <c16:uniqueId val="{00000013-1678-4F2C-8DDD-C2C53E49C441}"/>
            </c:ext>
          </c:extLst>
        </c:ser>
        <c:dLbls>
          <c:showLegendKey val="0"/>
          <c:showVal val="0"/>
          <c:showCatName val="0"/>
          <c:showSerName val="0"/>
          <c:showPercent val="0"/>
          <c:showBubbleSize val="0"/>
        </c:dLbls>
        <c:gapWidth val="219"/>
        <c:overlap val="100"/>
        <c:axId val="1277029968"/>
        <c:axId val="1277032920"/>
      </c:barChart>
      <c:dateAx>
        <c:axId val="1277029968"/>
        <c:scaling>
          <c:orientation val="minMax"/>
        </c:scaling>
        <c:delete val="0"/>
        <c:axPos val="b"/>
        <c:numFmt formatCode="yyyy&quot;年&quot;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77032920"/>
        <c:crossesAt val="0"/>
        <c:auto val="1"/>
        <c:lblOffset val="100"/>
        <c:baseTimeUnit val="months"/>
      </c:dateAx>
      <c:valAx>
        <c:axId val="1277032920"/>
        <c:scaling>
          <c:orientation val="minMax"/>
          <c:max val="200"/>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77029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0904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6744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945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8041983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6475301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37555429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34948831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704235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378386308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3400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9914790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2410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74859473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7918463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5128684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114054110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5653549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156760361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879537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84724863"/>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284684832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090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60578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1100573813"/>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65935616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501287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0224404"/>
      </p:ext>
    </p:extLst>
  </p:cSld>
  <p:clrMapOvr>
    <a:masterClrMapping/>
  </p:clrMapOvr>
  <p:transition>
    <p:wipe dir="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628650" y="1825625"/>
            <a:ext cx="7886700" cy="4351338"/>
          </a:xfrm>
          <a:prstGeom prst="rect">
            <a:avLst/>
          </a:prstGeom>
        </p:spPr>
        <p:txBody>
          <a:bodyPr/>
          <a:lstStyle/>
          <a:p>
            <a:pPr lvl="0"/>
            <a:endParaRPr lang="zh-CN" altLang="en-US" noProof="0"/>
          </a:p>
        </p:txBody>
      </p:sp>
    </p:spTree>
    <p:extLst>
      <p:ext uri="{BB962C8B-B14F-4D97-AF65-F5344CB8AC3E}">
        <p14:creationId xmlns:p14="http://schemas.microsoft.com/office/powerpoint/2010/main" val="129622351"/>
      </p:ext>
    </p:extLst>
  </p:cSld>
  <p:clrMapOvr>
    <a:masterClrMapping/>
  </p:clrMapOvr>
  <p:transition>
    <p:wipe dir="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02A13C-92B8-4B19-AAF1-9CADDA403FD0}"/>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D55EC114-B401-4B96-94BD-51541CDFCF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281CF9-4774-4977-B940-25EAA471DBC3}"/>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页脚占位符 4">
            <a:extLst>
              <a:ext uri="{FF2B5EF4-FFF2-40B4-BE49-F238E27FC236}">
                <a16:creationId xmlns:a16="http://schemas.microsoft.com/office/drawing/2014/main" id="{42EF24F3-250C-4116-A3D7-D58D3C6802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6EA8C1-4F04-4252-AE4C-07D5F2578A5E}"/>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49353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8E32592-5194-49FE-9898-FBEF0F94594F}"/>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页脚占位符 4">
            <a:extLst>
              <a:ext uri="{FF2B5EF4-FFF2-40B4-BE49-F238E27FC236}">
                <a16:creationId xmlns:a16="http://schemas.microsoft.com/office/drawing/2014/main" id="{54B66476-D248-4877-A193-C56728D8C6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CEDC65-6D3C-4746-A19E-C5A28DE542C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9618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18EF-4683-4794-80BE-50F32A3E0FD6}"/>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A84483A3-B48B-4748-98A6-7FA4FE6D2A4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68F173E-218E-41EE-B69B-3A179BD17106}"/>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页脚占位符 4">
            <a:extLst>
              <a:ext uri="{FF2B5EF4-FFF2-40B4-BE49-F238E27FC236}">
                <a16:creationId xmlns:a16="http://schemas.microsoft.com/office/drawing/2014/main" id="{A7B776E4-2EC6-4E8F-B897-A770CC9B0A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5D01EBF-A072-49DC-AF5E-8375B5DAECC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7279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22C5A9-C3B7-4695-82D3-53FCC99A2B13}"/>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201A269-F63F-4367-88FF-9912609AC190}"/>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7127075-A73C-4C67-BC46-2882F004D2C1}"/>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6" name="页脚占位符 5">
            <a:extLst>
              <a:ext uri="{FF2B5EF4-FFF2-40B4-BE49-F238E27FC236}">
                <a16:creationId xmlns:a16="http://schemas.microsoft.com/office/drawing/2014/main" id="{3D025DA4-7385-4F98-91B1-F0A4D8CF4E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7DD259-D745-4D31-A12D-D08BEEF3717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379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BD98F-7FCF-4000-A0C1-48941F6AAC6C}"/>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0C35E6-09F1-4D46-8CD4-23684CA317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8882589-E258-40B2-8A61-C7BC59CBB5CB}"/>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DE7430-5693-4FF6-9FB6-46DD09716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5A0469C9-DA25-4389-B603-FC116E5B80F0}"/>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AF814D3-0752-4917-9735-899113FB9DAB}"/>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8" name="页脚占位符 7">
            <a:extLst>
              <a:ext uri="{FF2B5EF4-FFF2-40B4-BE49-F238E27FC236}">
                <a16:creationId xmlns:a16="http://schemas.microsoft.com/office/drawing/2014/main" id="{4365383A-7AA4-499B-ACB8-93FCB7140D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8E35A33-1401-49A2-9285-4C9CBEE07A9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38194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934593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71563B-E9F0-432F-A577-CE3042B83434}"/>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4" name="页脚占位符 3">
            <a:extLst>
              <a:ext uri="{FF2B5EF4-FFF2-40B4-BE49-F238E27FC236}">
                <a16:creationId xmlns:a16="http://schemas.microsoft.com/office/drawing/2014/main" id="{BDD14A65-7335-414E-A9BD-A5A65EDF54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CDE0605-DA30-4964-8A99-0F3276845B9F}"/>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10887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6A845A-48B2-4333-BC4D-B3F3AE8F09B6}"/>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3" name="页脚占位符 2">
            <a:extLst>
              <a:ext uri="{FF2B5EF4-FFF2-40B4-BE49-F238E27FC236}">
                <a16:creationId xmlns:a16="http://schemas.microsoft.com/office/drawing/2014/main" id="{B2CA20DD-59C9-40E5-A155-D14D8A4781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0CE1A21-6C25-4098-A4AD-5D3ADA45AE71}"/>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83132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90740E-E4E5-41A2-85B8-9F277C5BC376}"/>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CFB018A5-58EC-4849-B994-4DD451AA28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D61978D-1899-4471-86FD-25D80DE126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45AE3179-C84B-4136-BF94-47E7A1C2331C}"/>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6" name="页脚占位符 5">
            <a:extLst>
              <a:ext uri="{FF2B5EF4-FFF2-40B4-BE49-F238E27FC236}">
                <a16:creationId xmlns:a16="http://schemas.microsoft.com/office/drawing/2014/main" id="{E025F24F-229D-4C57-8D16-4E48C7AD3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0A368F-D1AB-483C-B440-23DB8DF473C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91924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7C55-E441-418D-875F-A02E416B55FC}"/>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85CBE0B9-AF76-46E8-A04E-FEBB7431CB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C016651-67F0-4ED0-BC8F-4C841BB23F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A0154E58-8AD1-4A87-8BB1-1017D1620B27}"/>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6" name="页脚占位符 5">
            <a:extLst>
              <a:ext uri="{FF2B5EF4-FFF2-40B4-BE49-F238E27FC236}">
                <a16:creationId xmlns:a16="http://schemas.microsoft.com/office/drawing/2014/main" id="{B259169A-3082-423F-A9BA-AAC68AC912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7571EB-F690-43DE-965D-1D9CEA16774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93413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057A26-240C-42EC-B0FD-110A4C0CFEC3}"/>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页脚占位符 4">
            <a:extLst>
              <a:ext uri="{FF2B5EF4-FFF2-40B4-BE49-F238E27FC236}">
                <a16:creationId xmlns:a16="http://schemas.microsoft.com/office/drawing/2014/main" id="{3AE82661-977F-452A-9D60-C2F20FC45E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25BBC2-5E62-41DD-9849-1877A636BF47}"/>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54404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F6F01-3A35-46B3-A08E-E4E07C6ACC42}"/>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183AB6-8661-4066-8EC1-ABD54E94FFD0}"/>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4295F-086C-4EEF-A534-43AD68D25CDA}"/>
              </a:ext>
            </a:extLst>
          </p:cNvPr>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5" name="页脚占位符 4">
            <a:extLst>
              <a:ext uri="{FF2B5EF4-FFF2-40B4-BE49-F238E27FC236}">
                <a16:creationId xmlns:a16="http://schemas.microsoft.com/office/drawing/2014/main" id="{E18CDF86-486F-431F-9933-3E50B66DD3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C72D36-AA0D-4799-B44E-D58E3B522E45}"/>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386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27967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9785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59650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9169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2018/11/12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1377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F3E94-B1DE-4DB0-B817-89FF325CCA67}" type="datetimeFigureOut">
              <a:rPr lang="zh-CN" altLang="en-US" smtClean="0"/>
              <a:t>2018/11/12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13078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075" y="4181477"/>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914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id="{BFE20F04-1E3D-45C9-A554-ADF831A69522}"/>
              </a:ext>
            </a:extLst>
          </p:cNvPr>
          <p:cNvSpPr txBox="1">
            <a:spLocks noChangeArrowheads="1"/>
          </p:cNvSpPr>
          <p:nvPr/>
        </p:nvSpPr>
        <p:spPr bwMode="auto">
          <a:xfrm>
            <a:off x="2890839" y="4637088"/>
            <a:ext cx="4319587" cy="2539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05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id="{CAFC8323-BCDC-4207-9EDD-6C77835D048F}"/>
              </a:ext>
            </a:extLst>
          </p:cNvPr>
          <p:cNvSpPr txBox="1">
            <a:spLocks noChangeArrowheads="1"/>
          </p:cNvSpPr>
          <p:nvPr/>
        </p:nvSpPr>
        <p:spPr bwMode="auto">
          <a:xfrm>
            <a:off x="2873376" y="4098927"/>
            <a:ext cx="4321175" cy="39241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195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id="{FEE4954A-3584-4C3D-858F-B2DE22DC9AA4}"/>
              </a:ext>
            </a:extLst>
          </p:cNvPr>
          <p:cNvSpPr>
            <a:spLocks noChangeArrowheads="1"/>
          </p:cNvSpPr>
          <p:nvPr/>
        </p:nvSpPr>
        <p:spPr bwMode="auto">
          <a:xfrm>
            <a:off x="60326" y="6577015"/>
            <a:ext cx="2208213"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9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321788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100" kern="1200">
          <a:solidFill>
            <a:srgbClr val="777777"/>
          </a:solidFill>
          <a:latin typeface="+mn-lt"/>
          <a:ea typeface="+mn-ea"/>
          <a:cs typeface="+mn-cs"/>
        </a:defRPr>
      </a:lvl1pPr>
      <a:lvl2pPr marL="557213" indent="-214313" algn="l" rtl="0" eaLnBrk="0" fontAlgn="base" hangingPunct="0">
        <a:spcBef>
          <a:spcPct val="20000"/>
        </a:spcBef>
        <a:spcAft>
          <a:spcPct val="0"/>
        </a:spcAft>
        <a:buClr>
          <a:schemeClr val="hlink"/>
        </a:buClr>
        <a:buFont typeface="Wingdings" panose="05000000000000000000" pitchFamily="2" charset="2"/>
        <a:buChar char="§"/>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Clr>
          <a:schemeClr val="hlink"/>
        </a:buClr>
        <a:buFont typeface="Wingdings" panose="05000000000000000000" pitchFamily="2" charset="2"/>
        <a:buChar char="•"/>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SBottomband">
            <a:extLst>
              <a:ext uri="{FF2B5EF4-FFF2-40B4-BE49-F238E27FC236}">
                <a16:creationId xmlns:a16="http://schemas.microsoft.com/office/drawing/2014/main" id="{D323C17D-048F-4D85-B66B-3210C4AAD738}"/>
              </a:ext>
            </a:extLst>
          </p:cNvPr>
          <p:cNvSpPr>
            <a:spLocks noChangeArrowheads="1"/>
          </p:cNvSpPr>
          <p:nvPr/>
        </p:nvSpPr>
        <p:spPr bwMode="auto">
          <a:xfrm>
            <a:off x="1" y="6477000"/>
            <a:ext cx="8558213"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ct val="50000"/>
              </a:spcBef>
              <a:spcAft>
                <a:spcPts val="0"/>
              </a:spcAft>
              <a:buClrTx/>
              <a:buSzTx/>
              <a:buFont typeface="Arial" panose="020B0604020202020204" pitchFamily="34" charset="0"/>
              <a:buNone/>
              <a:tabLst/>
              <a:defRPr/>
            </a:pPr>
            <a:endParaRPr kumimoji="0" lang="zh-CN" altLang="en-US" sz="900" b="0" i="0" u="none" strike="noStrike" kern="1200" cap="none" spc="0" normalizeH="0" baseline="-25000" noProof="0">
              <a:ln>
                <a:noFill/>
              </a:ln>
              <a:solidFill>
                <a:srgbClr val="777777"/>
              </a:solidFill>
              <a:effectLst/>
              <a:uLnTx/>
              <a:uFillTx/>
              <a:latin typeface="Arial" panose="020B0604020202020204" pitchFamily="34" charset="0"/>
              <a:ea typeface="宋体" panose="02010600030101010101" pitchFamily="2" charset="-122"/>
              <a:cs typeface="+mn-cs"/>
            </a:endParaRPr>
          </a:p>
        </p:txBody>
      </p:sp>
      <p:pic>
        <p:nvPicPr>
          <p:cNvPr id="1027" name="Picture 7" descr="bottom">
            <a:extLst>
              <a:ext uri="{FF2B5EF4-FFF2-40B4-BE49-F238E27FC236}">
                <a16:creationId xmlns:a16="http://schemas.microsoft.com/office/drawing/2014/main" id="{65A12F98-B520-480D-98DA-F71BEF36188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a:extLst>
              <a:ext uri="{FF2B5EF4-FFF2-40B4-BE49-F238E27FC236}">
                <a16:creationId xmlns:a16="http://schemas.microsoft.com/office/drawing/2014/main" id="{CCE2D4C0-2E17-424E-BCF8-923AE5618B71}"/>
              </a:ext>
            </a:extLst>
          </p:cNvPr>
          <p:cNvSpPr>
            <a:spLocks noChangeArrowheads="1"/>
          </p:cNvSpPr>
          <p:nvPr/>
        </p:nvSpPr>
        <p:spPr bwMode="auto">
          <a:xfrm>
            <a:off x="8604250" y="6477000"/>
            <a:ext cx="539750"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ts val="0"/>
              </a:spcBef>
              <a:spcAft>
                <a:spcPts val="0"/>
              </a:spcAft>
              <a:buClrTx/>
              <a:buSzTx/>
              <a:buFont typeface="Arial" panose="020B0604020202020204" pitchFamily="34" charset="0"/>
              <a:buNone/>
              <a:tabLst/>
              <a:defRPr/>
            </a:pPr>
            <a:endParaRPr kumimoji="0" lang="en-GB" altLang="en-US" sz="10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29" name="SBottomSquare">
            <a:extLst>
              <a:ext uri="{FF2B5EF4-FFF2-40B4-BE49-F238E27FC236}">
                <a16:creationId xmlns:a16="http://schemas.microsoft.com/office/drawing/2014/main" id="{3711C9EE-CB85-47FC-A6C0-8106D8E2A63C}"/>
              </a:ext>
            </a:extLst>
          </p:cNvPr>
          <p:cNvSpPr>
            <a:spLocks noChangeArrowheads="1"/>
          </p:cNvSpPr>
          <p:nvPr/>
        </p:nvSpPr>
        <p:spPr bwMode="auto">
          <a:xfrm>
            <a:off x="8604250" y="6477000"/>
            <a:ext cx="539750"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A614356D-AF49-4C37-8ADA-81BDD80874FE}" type="slidenum">
              <a:rPr kumimoji="0" lang="zh-CN" altLang="en-US" sz="75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30" name="Picture 35" descr="招牌设计">
            <a:extLst>
              <a:ext uri="{FF2B5EF4-FFF2-40B4-BE49-F238E27FC236}">
                <a16:creationId xmlns:a16="http://schemas.microsoft.com/office/drawing/2014/main" id="{09C3719F-B65C-4655-98A2-5173B8669B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4701" y="654050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a:extLst>
              <a:ext uri="{FF2B5EF4-FFF2-40B4-BE49-F238E27FC236}">
                <a16:creationId xmlns:a16="http://schemas.microsoft.com/office/drawing/2014/main" id="{DEF7BABA-D81E-4B5E-ABA9-03C75EFB4EB2}"/>
              </a:ext>
            </a:extLst>
          </p:cNvPr>
          <p:cNvSpPr txBox="1">
            <a:spLocks noChangeArrowheads="1"/>
          </p:cNvSpPr>
          <p:nvPr/>
        </p:nvSpPr>
        <p:spPr bwMode="auto">
          <a:xfrm>
            <a:off x="7378700" y="6532565"/>
            <a:ext cx="1370013" cy="26545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CLIENTS</a:t>
            </a:r>
          </a:p>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SERVICE</a:t>
            </a:r>
          </a:p>
        </p:txBody>
      </p:sp>
      <p:sp>
        <p:nvSpPr>
          <p:cNvPr id="1032" name="Rectangle 38">
            <a:extLst>
              <a:ext uri="{FF2B5EF4-FFF2-40B4-BE49-F238E27FC236}">
                <a16:creationId xmlns:a16="http://schemas.microsoft.com/office/drawing/2014/main" id="{872BF5CA-A01B-4F30-97C4-45343DC7758D}"/>
              </a:ext>
            </a:extLst>
          </p:cNvPr>
          <p:cNvSpPr>
            <a:spLocks noChangeArrowheads="1"/>
          </p:cNvSpPr>
          <p:nvPr/>
        </p:nvSpPr>
        <p:spPr bwMode="auto">
          <a:xfrm>
            <a:off x="1" y="6524625"/>
            <a:ext cx="2195513"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mn-cs"/>
              </a:rPr>
              <a:t>www.rongke.com</a:t>
            </a:r>
          </a:p>
        </p:txBody>
      </p:sp>
    </p:spTree>
    <p:extLst>
      <p:ext uri="{BB962C8B-B14F-4D97-AF65-F5344CB8AC3E}">
        <p14:creationId xmlns:p14="http://schemas.microsoft.com/office/powerpoint/2010/main" val="4078483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r"/>
  </p:transition>
  <p:hf sldNum="0" hdr="0" ftr="0" dt="0"/>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har char="•"/>
        <a:defRPr sz="2400" kern="1200">
          <a:solidFill>
            <a:srgbClr val="777777"/>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n"/>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Font typeface="Wingdings" panose="05000000000000000000" pitchFamily="2" charset="2"/>
        <a:buChar char="n"/>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682751-A040-4F63-8BC1-EBB72EE8B7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26AC0E-487B-4E74-AA2A-9B560D035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B65178-3217-457D-A8E1-A1A34443BE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DF3E94-B1DE-4DB0-B817-89FF325CCA67}" type="datetimeFigureOut">
              <a:rPr lang="zh-CN" altLang="en-US" smtClean="0"/>
              <a:t>2018/11/12</a:t>
            </a:fld>
            <a:endParaRPr lang="zh-CN" altLang="en-US"/>
          </a:p>
        </p:txBody>
      </p:sp>
      <p:sp>
        <p:nvSpPr>
          <p:cNvPr id="5" name="页脚占位符 4">
            <a:extLst>
              <a:ext uri="{FF2B5EF4-FFF2-40B4-BE49-F238E27FC236}">
                <a16:creationId xmlns:a16="http://schemas.microsoft.com/office/drawing/2014/main" id="{3075A923-6D6D-466C-BE92-3B63A3A47C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718106-4EAB-474B-8B29-1FEECB16A4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409214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57C238F-25BF-466E-843D-39C2435E6CD7}"/>
              </a:ext>
            </a:extLst>
          </p:cNvPr>
          <p:cNvSpPr>
            <a:spLocks noChangeArrowheads="1"/>
          </p:cNvSpPr>
          <p:nvPr/>
        </p:nvSpPr>
        <p:spPr bwMode="auto">
          <a:xfrm>
            <a:off x="1819737" y="2221925"/>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2800" dirty="0">
                <a:solidFill>
                  <a:srgbClr val="CC0000"/>
                </a:solidFill>
                <a:latin typeface="黑体" panose="02010609060101010101" pitchFamily="49" charset="-122"/>
                <a:ea typeface="黑体" panose="02010609060101010101" pitchFamily="49" charset="-122"/>
              </a:rPr>
              <a:t>『</a:t>
            </a:r>
            <a:r>
              <a:rPr lang="zh-CN" altLang="en-US" sz="2800" dirty="0">
                <a:solidFill>
                  <a:srgbClr val="CC0000"/>
                </a:solidFill>
                <a:ea typeface="黑体" panose="02010609060101010101" pitchFamily="49" charset="-122"/>
              </a:rPr>
              <a:t>融客</a:t>
            </a:r>
            <a:r>
              <a:rPr lang="zh-CN" altLang="en-US" sz="2800" dirty="0">
                <a:solidFill>
                  <a:srgbClr val="CC0000"/>
                </a:solidFill>
                <a:latin typeface="黑体" panose="02010609060101010101" pitchFamily="49" charset="-122"/>
                <a:ea typeface="黑体" panose="02010609060101010101" pitchFamily="49" charset="-122"/>
              </a:rPr>
              <a:t>月报</a:t>
            </a:r>
            <a:r>
              <a:rPr lang="en-US" altLang="zh-CN" sz="2800" dirty="0">
                <a:solidFill>
                  <a:srgbClr val="CC0000"/>
                </a:solidFill>
                <a:latin typeface="黑体" panose="02010609060101010101" pitchFamily="49" charset="-122"/>
                <a:ea typeface="黑体" panose="02010609060101010101" pitchFamily="49" charset="-122"/>
              </a:rPr>
              <a:t>』</a:t>
            </a:r>
            <a:endParaRPr lang="zh-CN" altLang="en-US" sz="2800" dirty="0">
              <a:solidFill>
                <a:srgbClr val="CC0000"/>
              </a:solidFill>
              <a:latin typeface="黑体" panose="020106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id="{769498CF-6B8F-4F58-A4D7-F87940CFFB14}"/>
              </a:ext>
            </a:extLst>
          </p:cNvPr>
          <p:cNvSpPr txBox="1">
            <a:spLocks noChangeArrowheads="1"/>
          </p:cNvSpPr>
          <p:nvPr/>
        </p:nvSpPr>
        <p:spPr bwMode="auto">
          <a:xfrm>
            <a:off x="658830" y="2844225"/>
            <a:ext cx="705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3200" b="0" dirty="0">
                <a:solidFill>
                  <a:srgbClr val="000066"/>
                </a:solidFill>
                <a:latin typeface="Times New Roman" panose="02020603050405020304" pitchFamily="18" charset="0"/>
                <a:ea typeface="黑体" panose="02010609060101010101" pitchFamily="49" charset="-122"/>
              </a:rPr>
              <a:t>——</a:t>
            </a:r>
            <a:r>
              <a:rPr lang="zh-CN" altLang="en-US" sz="2800" dirty="0">
                <a:solidFill>
                  <a:srgbClr val="000066"/>
                </a:solidFill>
                <a:latin typeface="Times New Roman" panose="02020603050405020304" pitchFamily="18" charset="0"/>
                <a:ea typeface="黑体" panose="02010609060101010101" pitchFamily="49" charset="-122"/>
              </a:rPr>
              <a:t>私募股权投资市场</a:t>
            </a:r>
            <a:r>
              <a:rPr lang="zh-CN" altLang="en-US" sz="1600" dirty="0">
                <a:solidFill>
                  <a:srgbClr val="000066"/>
                </a:solidFill>
                <a:latin typeface="Times New Roman" panose="02020603050405020304" pitchFamily="18" charset="0"/>
                <a:ea typeface="黑体" panose="02010609060101010101" pitchFamily="49" charset="-122"/>
              </a:rPr>
              <a:t>（</a:t>
            </a:r>
            <a:r>
              <a:rPr lang="en-US" altLang="zh-CN" sz="1600" dirty="0">
                <a:solidFill>
                  <a:srgbClr val="000066"/>
                </a:solidFill>
                <a:latin typeface="Times New Roman" panose="02020603050405020304" pitchFamily="18" charset="0"/>
                <a:ea typeface="黑体" panose="02010609060101010101" pitchFamily="49" charset="-122"/>
              </a:rPr>
              <a:t>2018</a:t>
            </a:r>
            <a:r>
              <a:rPr lang="zh-CN" altLang="en-US" sz="1600" dirty="0">
                <a:solidFill>
                  <a:srgbClr val="000066"/>
                </a:solidFill>
                <a:latin typeface="Times New Roman" panose="02020603050405020304" pitchFamily="18" charset="0"/>
                <a:ea typeface="黑体" panose="02010609060101010101" pitchFamily="49" charset="-122"/>
              </a:rPr>
              <a:t>年</a:t>
            </a:r>
            <a:r>
              <a:rPr lang="en-US" altLang="zh-CN" sz="1600" dirty="0">
                <a:solidFill>
                  <a:srgbClr val="000066"/>
                </a:solidFill>
                <a:latin typeface="Times New Roman" panose="02020603050405020304" pitchFamily="18" charset="0"/>
                <a:ea typeface="黑体" panose="02010609060101010101" pitchFamily="49" charset="-122"/>
              </a:rPr>
              <a:t>10</a:t>
            </a:r>
            <a:r>
              <a:rPr lang="zh-CN" altLang="en-US" sz="16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3869487279"/>
      </p:ext>
    </p:extLst>
  </p:cSld>
  <p:clrMapOvr>
    <a:overrideClrMapping bg1="lt1" tx1="dk1" bg2="lt2" tx2="dk2" accent1="accent1" accent2="accent2" accent3="accent3" accent4="accent4" accent5="accent5" accent6="accent6" hlink="hlink" folHlink="folHlink"/>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5359268-F0F8-492B-A19B-46ACD703637B}"/>
              </a:ext>
            </a:extLst>
          </p:cNvPr>
          <p:cNvGrpSpPr/>
          <p:nvPr/>
        </p:nvGrpSpPr>
        <p:grpSpPr>
          <a:xfrm>
            <a:off x="1363599" y="1008356"/>
            <a:ext cx="2468118" cy="369870"/>
            <a:chOff x="7155444" y="740531"/>
            <a:chExt cx="3098165" cy="369870"/>
          </a:xfrm>
        </p:grpSpPr>
        <p:sp>
          <p:nvSpPr>
            <p:cNvPr id="3" name="矩形 2">
              <a:extLst>
                <a:ext uri="{FF2B5EF4-FFF2-40B4-BE49-F238E27FC236}">
                  <a16:creationId xmlns:a16="http://schemas.microsoft.com/office/drawing/2014/main" id="{0ACB53F9-0272-4182-A959-95C768F4E89B}"/>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情况</a:t>
              </a:r>
            </a:p>
          </p:txBody>
        </p:sp>
        <p:sp>
          <p:nvSpPr>
            <p:cNvPr id="4" name="等腰三角形 3">
              <a:extLst>
                <a:ext uri="{FF2B5EF4-FFF2-40B4-BE49-F238E27FC236}">
                  <a16:creationId xmlns:a16="http://schemas.microsoft.com/office/drawing/2014/main" id="{AAC4873F-232B-4338-A120-8A6BD7DA0BF2}"/>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C55F945F-3654-44D1-B2A2-EDF530A304F2}"/>
              </a:ext>
            </a:extLst>
          </p:cNvPr>
          <p:cNvSpPr txBox="1"/>
          <p:nvPr/>
        </p:nvSpPr>
        <p:spPr>
          <a:xfrm>
            <a:off x="1363599" y="5161941"/>
            <a:ext cx="6086369" cy="1200329"/>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保持较慢节奏，本月有</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400" dirty="0">
                <a:latin typeface="微软雅黑" panose="020B0503020204020204" pitchFamily="34" charset="-122"/>
                <a:ea typeface="微软雅黑" panose="020B0503020204020204" pitchFamily="34" charset="-122"/>
              </a:rPr>
              <a:t>家企业成功上市交易，募集资金达到了</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98.71</a:t>
            </a:r>
            <a:r>
              <a:rPr lang="zh-CN" altLang="en-US" sz="1400" dirty="0">
                <a:latin typeface="微软雅黑" panose="020B0503020204020204" pitchFamily="34" charset="-122"/>
                <a:ea typeface="微软雅黑" panose="020B0503020204020204" pitchFamily="34" charset="-122"/>
              </a:rPr>
              <a:t>亿，</a:t>
            </a:r>
            <a:r>
              <a:rPr lang="zh-CN" altLang="en-US" sz="2400" u="sng"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迈瑞医疗</a:t>
            </a:r>
            <a:r>
              <a:rPr lang="zh-CN" altLang="en-US" sz="1400" dirty="0">
                <a:latin typeface="微软雅黑" panose="020B0503020204020204" pitchFamily="34" charset="-122"/>
                <a:ea typeface="微软雅黑" panose="020B0503020204020204" pitchFamily="34" charset="-122"/>
              </a:rPr>
              <a:t>及</a:t>
            </a:r>
            <a:r>
              <a:rPr lang="zh-CN" altLang="en-US" sz="2400" u="sng"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天风证券</a:t>
            </a:r>
            <a:r>
              <a:rPr lang="zh-CN" altLang="en-US" sz="1400" dirty="0">
                <a:latin typeface="微软雅黑" panose="020B0503020204020204" pitchFamily="34" charset="-122"/>
                <a:ea typeface="微软雅黑" panose="020B0503020204020204" pitchFamily="34" charset="-122"/>
              </a:rPr>
              <a:t>的上市带来了一批</a:t>
            </a:r>
            <a:r>
              <a:rPr lang="en-US" altLang="zh-CN" sz="1400" dirty="0">
                <a:latin typeface="微软雅黑" panose="020B0503020204020204" pitchFamily="34" charset="-122"/>
                <a:ea typeface="微软雅黑" panose="020B0503020204020204" pitchFamily="34" charset="-122"/>
              </a:rPr>
              <a:t>PE</a:t>
            </a:r>
            <a:r>
              <a:rPr lang="zh-CN" altLang="en-US" sz="1400" dirty="0">
                <a:latin typeface="微软雅黑" panose="020B0503020204020204" pitchFamily="34" charset="-122"/>
                <a:ea typeface="微软雅黑" panose="020B0503020204020204" pitchFamily="34" charset="-122"/>
              </a:rPr>
              <a:t>的成功退出；港股共有</a:t>
            </a:r>
            <a:r>
              <a:rPr lang="en-US" altLang="zh-CN" sz="2400" u="sng"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u="sng"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128.9</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p:txBody>
      </p:sp>
      <p:sp>
        <p:nvSpPr>
          <p:cNvPr id="9" name="Rectangle 2">
            <a:extLst>
              <a:ext uri="{FF2B5EF4-FFF2-40B4-BE49-F238E27FC236}">
                <a16:creationId xmlns:a16="http://schemas.microsoft.com/office/drawing/2014/main" id="{C546EA82-DEEE-4A23-9640-604693F84986}"/>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pSp>
        <p:nvGrpSpPr>
          <p:cNvPr id="13" name="组合 12">
            <a:extLst>
              <a:ext uri="{FF2B5EF4-FFF2-40B4-BE49-F238E27FC236}">
                <a16:creationId xmlns:a16="http://schemas.microsoft.com/office/drawing/2014/main" id="{80E7593C-FC0E-4516-9574-BE531A8DEF84}"/>
              </a:ext>
            </a:extLst>
          </p:cNvPr>
          <p:cNvGrpSpPr/>
          <p:nvPr/>
        </p:nvGrpSpPr>
        <p:grpSpPr>
          <a:xfrm>
            <a:off x="1704975" y="1759744"/>
            <a:ext cx="5734050" cy="3338512"/>
            <a:chOff x="0" y="0"/>
            <a:chExt cx="5734050" cy="3338512"/>
          </a:xfrm>
        </p:grpSpPr>
        <p:graphicFrame>
          <p:nvGraphicFramePr>
            <p:cNvPr id="14" name="图表 13">
              <a:extLst>
                <a:ext uri="{FF2B5EF4-FFF2-40B4-BE49-F238E27FC236}">
                  <a16:creationId xmlns:a16="http://schemas.microsoft.com/office/drawing/2014/main" id="{486697DF-0DCF-4B6E-B9FB-6B820ACE3856}"/>
                </a:ext>
              </a:extLst>
            </p:cNvPr>
            <p:cNvGraphicFramePr/>
            <p:nvPr/>
          </p:nvGraphicFramePr>
          <p:xfrm>
            <a:off x="0" y="0"/>
            <a:ext cx="5734050" cy="3338512"/>
          </p:xfrm>
          <a:graphic>
            <a:graphicData uri="http://schemas.openxmlformats.org/drawingml/2006/chart">
              <c:chart xmlns:c="http://schemas.openxmlformats.org/drawingml/2006/chart" xmlns:r="http://schemas.openxmlformats.org/officeDocument/2006/relationships" r:id="rId2"/>
            </a:graphicData>
          </a:graphic>
        </p:graphicFrame>
        <p:sp>
          <p:nvSpPr>
            <p:cNvPr id="15" name="矩形 14">
              <a:extLst>
                <a:ext uri="{FF2B5EF4-FFF2-40B4-BE49-F238E27FC236}">
                  <a16:creationId xmlns:a16="http://schemas.microsoft.com/office/drawing/2014/main" id="{EFBF63F4-8E29-4CF5-B384-B8E4D2843BAC}"/>
                </a:ext>
              </a:extLst>
            </p:cNvPr>
            <p:cNvSpPr/>
            <p:nvPr/>
          </p:nvSpPr>
          <p:spPr>
            <a:xfrm>
              <a:off x="5438775" y="276225"/>
              <a:ext cx="247650" cy="244792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181353894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5EABE0D-2A39-479F-BAC8-67910BE33B4A}"/>
              </a:ext>
            </a:extLst>
          </p:cNvPr>
          <p:cNvSpPr txBox="1"/>
          <p:nvPr/>
        </p:nvSpPr>
        <p:spPr>
          <a:xfrm>
            <a:off x="1218438" y="5023059"/>
            <a:ext cx="6471666" cy="1046440"/>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37</a:t>
            </a:r>
            <a:r>
              <a:rPr lang="zh-CN" altLang="en-US" sz="1400" dirty="0">
                <a:latin typeface="微软雅黑" panose="020B0503020204020204" pitchFamily="34" charset="-122"/>
                <a:ea typeface="微软雅黑" panose="020B0503020204020204" pitchFamily="34" charset="-122"/>
              </a:rPr>
              <a:t>个基金产品因标的通过其他方式实现退出，其中</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29</a:t>
            </a:r>
            <a:r>
              <a:rPr lang="zh-CN" altLang="en-US" sz="1400" dirty="0">
                <a:latin typeface="微软雅黑" panose="020B0503020204020204" pitchFamily="34" charset="-122"/>
                <a:ea typeface="微软雅黑" panose="020B0503020204020204" pitchFamily="34" charset="-122"/>
              </a:rPr>
              <a:t>产品通过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a:t>
            </a:r>
            <a:r>
              <a:rPr lang="zh-CN" altLang="en-US" sz="1400" dirty="0">
                <a:latin typeface="微软雅黑" panose="020B0503020204020204" pitchFamily="34" charset="-122"/>
                <a:ea typeface="微软雅黑" panose="020B0503020204020204" pitchFamily="34" charset="-122"/>
              </a:rPr>
              <a:t>产品通过</a:t>
            </a:r>
            <a:r>
              <a:rPr lang="zh-CN" altLang="en-US" dirty="0">
                <a:solidFill>
                  <a:srgbClr val="FF0000"/>
                </a:solidFill>
                <a:latin typeface="微软雅黑" panose="020B0503020204020204" pitchFamily="34" charset="-122"/>
                <a:ea typeface="微软雅黑" panose="020B0503020204020204" pitchFamily="34" charset="-122"/>
              </a:rPr>
              <a:t>股权转让</a:t>
            </a:r>
            <a:r>
              <a:rPr lang="zh-CN" altLang="en-US" sz="1400" dirty="0">
                <a:latin typeface="微软雅黑" panose="020B0503020204020204" pitchFamily="34" charset="-122"/>
                <a:ea typeface="微软雅黑" panose="020B0503020204020204" pitchFamily="34" charset="-122"/>
              </a:rPr>
              <a:t>方式退出。本月数量趋势回归正常，</a:t>
            </a:r>
            <a:r>
              <a:rPr lang="en-US" altLang="zh-CN" sz="1400" dirty="0">
                <a:latin typeface="微软雅黑" panose="020B0503020204020204" pitchFamily="34" charset="-122"/>
                <a:ea typeface="微软雅黑" panose="020B0503020204020204" pitchFamily="34" charset="-122"/>
              </a:rPr>
              <a:t>PE</a:t>
            </a:r>
            <a:r>
              <a:rPr lang="zh-CN" altLang="en-US" sz="1400" dirty="0">
                <a:latin typeface="微软雅黑" panose="020B0503020204020204" pitchFamily="34" charset="-122"/>
                <a:ea typeface="微软雅黑" panose="020B0503020204020204" pitchFamily="34" charset="-122"/>
              </a:rPr>
              <a:t>退出难的问题依旧存在。</a:t>
            </a:r>
          </a:p>
        </p:txBody>
      </p:sp>
      <p:grpSp>
        <p:nvGrpSpPr>
          <p:cNvPr id="4" name="组合 3">
            <a:extLst>
              <a:ext uri="{FF2B5EF4-FFF2-40B4-BE49-F238E27FC236}">
                <a16:creationId xmlns:a16="http://schemas.microsoft.com/office/drawing/2014/main" id="{DFD4C0E0-9D7A-49E0-8750-CE6D3EC40070}"/>
              </a:ext>
            </a:extLst>
          </p:cNvPr>
          <p:cNvGrpSpPr/>
          <p:nvPr/>
        </p:nvGrpSpPr>
        <p:grpSpPr>
          <a:xfrm>
            <a:off x="1218438" y="1074260"/>
            <a:ext cx="2468118" cy="369870"/>
            <a:chOff x="7155444" y="740531"/>
            <a:chExt cx="3098165" cy="369870"/>
          </a:xfrm>
        </p:grpSpPr>
        <p:sp>
          <p:nvSpPr>
            <p:cNvPr id="5" name="矩形 4">
              <a:extLst>
                <a:ext uri="{FF2B5EF4-FFF2-40B4-BE49-F238E27FC236}">
                  <a16:creationId xmlns:a16="http://schemas.microsoft.com/office/drawing/2014/main" id="{745728EB-1932-42D2-BB95-C04F2A8CE4E2}"/>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基金退出情况情况</a:t>
              </a:r>
            </a:p>
          </p:txBody>
        </p:sp>
        <p:sp>
          <p:nvSpPr>
            <p:cNvPr id="6" name="等腰三角形 5">
              <a:extLst>
                <a:ext uri="{FF2B5EF4-FFF2-40B4-BE49-F238E27FC236}">
                  <a16:creationId xmlns:a16="http://schemas.microsoft.com/office/drawing/2014/main" id="{32027C38-7474-4F34-A204-BB914F1267A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id="{03DF9D2D-AE5A-4AB7-B9C0-43EE079DF84E}"/>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aphicFrame>
        <p:nvGraphicFramePr>
          <p:cNvPr id="10" name="图表 9">
            <a:extLst>
              <a:ext uri="{FF2B5EF4-FFF2-40B4-BE49-F238E27FC236}">
                <a16:creationId xmlns:a16="http://schemas.microsoft.com/office/drawing/2014/main" id="{590C5DA7-2CC6-4645-A692-535B08343BB7}"/>
              </a:ext>
            </a:extLst>
          </p:cNvPr>
          <p:cNvGraphicFramePr>
            <a:graphicFrameLocks/>
          </p:cNvGraphicFramePr>
          <p:nvPr>
            <p:extLst>
              <p:ext uri="{D42A27DB-BD31-4B8C-83A1-F6EECF244321}">
                <p14:modId xmlns:p14="http://schemas.microsoft.com/office/powerpoint/2010/main" val="3967910473"/>
              </p:ext>
            </p:extLst>
          </p:nvPr>
        </p:nvGraphicFramePr>
        <p:xfrm>
          <a:off x="1862137" y="1834941"/>
          <a:ext cx="5419725" cy="2919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44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455FD19-DA76-436C-8EFA-1FA1564C643D}"/>
              </a:ext>
            </a:extLst>
          </p:cNvPr>
          <p:cNvGrpSpPr/>
          <p:nvPr/>
        </p:nvGrpSpPr>
        <p:grpSpPr>
          <a:xfrm>
            <a:off x="330414" y="1100636"/>
            <a:ext cx="2975493" cy="369870"/>
            <a:chOff x="7155444" y="740531"/>
            <a:chExt cx="3098165" cy="369870"/>
          </a:xfrm>
        </p:grpSpPr>
        <p:sp>
          <p:nvSpPr>
            <p:cNvPr id="5" name="矩形 4">
              <a:extLst>
                <a:ext uri="{FF2B5EF4-FFF2-40B4-BE49-F238E27FC236}">
                  <a16:creationId xmlns:a16="http://schemas.microsoft.com/office/drawing/2014/main" id="{F80D0CF8-A912-4577-8742-593D720E685A}"/>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a:t>
              </a:r>
            </a:p>
          </p:txBody>
        </p:sp>
        <p:sp>
          <p:nvSpPr>
            <p:cNvPr id="6" name="等腰三角形 5">
              <a:extLst>
                <a:ext uri="{FF2B5EF4-FFF2-40B4-BE49-F238E27FC236}">
                  <a16:creationId xmlns:a16="http://schemas.microsoft.com/office/drawing/2014/main" id="{1AE23381-DA79-48F2-8786-4B57B71477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Rectangle 2">
            <a:extLst>
              <a:ext uri="{FF2B5EF4-FFF2-40B4-BE49-F238E27FC236}">
                <a16:creationId xmlns:a16="http://schemas.microsoft.com/office/drawing/2014/main" id="{C031BE98-A4CB-4D70-B7E2-7A08C11CB145}"/>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并购</a:t>
            </a:r>
          </a:p>
        </p:txBody>
      </p:sp>
      <p:sp>
        <p:nvSpPr>
          <p:cNvPr id="11" name="文本框 10">
            <a:extLst>
              <a:ext uri="{FF2B5EF4-FFF2-40B4-BE49-F238E27FC236}">
                <a16:creationId xmlns:a16="http://schemas.microsoft.com/office/drawing/2014/main" id="{44F5AB08-A461-41C5-BB26-0815777B6AAE}"/>
              </a:ext>
            </a:extLst>
          </p:cNvPr>
          <p:cNvSpPr txBox="1"/>
          <p:nvPr/>
        </p:nvSpPr>
        <p:spPr>
          <a:xfrm>
            <a:off x="880213" y="4647117"/>
            <a:ext cx="7535008" cy="120032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本月共发生上市公司对非上市公司的并购事件</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169</a:t>
            </a:r>
            <a:r>
              <a:rPr lang="zh-CN" altLang="en-US" sz="1400" dirty="0">
                <a:latin typeface="微软雅黑" panose="020B0503020204020204" pitchFamily="34" charset="-122"/>
                <a:ea typeface="微软雅黑" panose="020B0503020204020204" pitchFamily="34" charset="-122"/>
              </a:rPr>
              <a:t>起，涉及规模</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699.22</a:t>
            </a:r>
            <a:r>
              <a:rPr lang="zh-CN" altLang="en-US" sz="1400" dirty="0">
                <a:latin typeface="微软雅黑" panose="020B0503020204020204" pitchFamily="34" charset="-122"/>
                <a:ea typeface="微软雅黑" panose="020B0503020204020204" pitchFamily="34" charset="-122"/>
              </a:rPr>
              <a:t>亿元人民币，其中，董事会预案的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111</a:t>
            </a:r>
            <a:r>
              <a:rPr lang="zh-CN" altLang="en-US" sz="1400" dirty="0">
                <a:latin typeface="微软雅黑" panose="020B0503020204020204" pitchFamily="34" charset="-122"/>
                <a:ea typeface="微软雅黑" panose="020B0503020204020204" pitchFamily="34" charset="-122"/>
              </a:rPr>
              <a:t>家，进行中的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a:t>
            </a:r>
            <a:r>
              <a:rPr lang="zh-CN" altLang="en-US" sz="1400" dirty="0">
                <a:latin typeface="微软雅黑" panose="020B0503020204020204" pitchFamily="34" charset="-122"/>
                <a:ea typeface="微软雅黑" panose="020B0503020204020204" pitchFamily="34" charset="-122"/>
              </a:rPr>
              <a:t>家，达成转让意向的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a:t>
            </a:r>
            <a:r>
              <a:rPr lang="zh-CN" altLang="en-US" sz="1400" dirty="0">
                <a:latin typeface="微软雅黑" panose="020B0503020204020204" pitchFamily="34" charset="-122"/>
                <a:ea typeface="微软雅黑" panose="020B0503020204020204" pitchFamily="34" charset="-122"/>
              </a:rPr>
              <a:t>家，签署转让协议的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32</a:t>
            </a:r>
            <a:r>
              <a:rPr lang="zh-CN" altLang="en-US" sz="1400" dirty="0">
                <a:latin typeface="微软雅黑" panose="020B0503020204020204" pitchFamily="34" charset="-122"/>
                <a:ea typeface="微软雅黑" panose="020B0503020204020204" pitchFamily="34" charset="-122"/>
              </a:rPr>
              <a:t>家，股东大会通过的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a:t>
            </a:r>
            <a:r>
              <a:rPr lang="zh-CN" altLang="en-US" sz="1400" dirty="0">
                <a:latin typeface="微软雅黑" panose="020B0503020204020204" pitchFamily="34" charset="-122"/>
                <a:ea typeface="微软雅黑" panose="020B0503020204020204" pitchFamily="34" charset="-122"/>
              </a:rPr>
              <a:t>家。</a:t>
            </a:r>
          </a:p>
        </p:txBody>
      </p:sp>
      <p:graphicFrame>
        <p:nvGraphicFramePr>
          <p:cNvPr id="3" name="表格 2">
            <a:extLst>
              <a:ext uri="{FF2B5EF4-FFF2-40B4-BE49-F238E27FC236}">
                <a16:creationId xmlns:a16="http://schemas.microsoft.com/office/drawing/2014/main" id="{57139D96-B606-4DB3-B3E9-20E75111A5D6}"/>
              </a:ext>
            </a:extLst>
          </p:cNvPr>
          <p:cNvGraphicFramePr>
            <a:graphicFrameLocks noGrp="1"/>
          </p:cNvGraphicFramePr>
          <p:nvPr>
            <p:extLst>
              <p:ext uri="{D42A27DB-BD31-4B8C-83A1-F6EECF244321}">
                <p14:modId xmlns:p14="http://schemas.microsoft.com/office/powerpoint/2010/main" val="3425345622"/>
              </p:ext>
            </p:extLst>
          </p:nvPr>
        </p:nvGraphicFramePr>
        <p:xfrm>
          <a:off x="2628417" y="1928353"/>
          <a:ext cx="4038600" cy="2533650"/>
        </p:xfrm>
        <a:graphic>
          <a:graphicData uri="http://schemas.openxmlformats.org/drawingml/2006/table">
            <a:tbl>
              <a:tblPr/>
              <a:tblGrid>
                <a:gridCol w="1346200">
                  <a:extLst>
                    <a:ext uri="{9D8B030D-6E8A-4147-A177-3AD203B41FA5}">
                      <a16:colId xmlns:a16="http://schemas.microsoft.com/office/drawing/2014/main" val="1446052622"/>
                    </a:ext>
                  </a:extLst>
                </a:gridCol>
                <a:gridCol w="1346200">
                  <a:extLst>
                    <a:ext uri="{9D8B030D-6E8A-4147-A177-3AD203B41FA5}">
                      <a16:colId xmlns:a16="http://schemas.microsoft.com/office/drawing/2014/main" val="3188200465"/>
                    </a:ext>
                  </a:extLst>
                </a:gridCol>
                <a:gridCol w="1346200">
                  <a:extLst>
                    <a:ext uri="{9D8B030D-6E8A-4147-A177-3AD203B41FA5}">
                      <a16:colId xmlns:a16="http://schemas.microsoft.com/office/drawing/2014/main" val="2511344511"/>
                    </a:ext>
                  </a:extLst>
                </a:gridCol>
              </a:tblGrid>
              <a:tr h="361950">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交易状态</a:t>
                      </a:r>
                    </a:p>
                  </a:txBody>
                  <a:tcPr marL="9525" marR="9525" marT="9525" marB="0" anchor="ctr">
                    <a:lnL>
                      <a:noFill/>
                    </a:lnL>
                    <a:lnR>
                      <a:noFill/>
                    </a:lnR>
                    <a:lnT>
                      <a:noFill/>
                    </a:lnT>
                    <a:lnB>
                      <a:noFill/>
                    </a:lnB>
                    <a:solidFill>
                      <a:srgbClr val="D9E1F2"/>
                    </a:solidFill>
                  </a:tcPr>
                </a:tc>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数量</a:t>
                      </a:r>
                    </a:p>
                  </a:txBody>
                  <a:tcPr marL="9525" marR="9525" marT="9525" marB="0" anchor="ctr">
                    <a:lnL>
                      <a:noFill/>
                    </a:lnL>
                    <a:lnR>
                      <a:noFill/>
                    </a:lnR>
                    <a:lnT>
                      <a:noFill/>
                    </a:lnT>
                    <a:lnB>
                      <a:noFill/>
                    </a:lnB>
                    <a:solidFill>
                      <a:srgbClr val="D9E1F2"/>
                    </a:solidFill>
                  </a:tcPr>
                </a:tc>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金额总计</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91520281"/>
                  </a:ext>
                </a:extLst>
              </a:tr>
              <a:tr h="3619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董事会预案</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111</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499.81</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2357745777"/>
                  </a:ext>
                </a:extLst>
              </a:tr>
              <a:tr h="3619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进行中</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6</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5.85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57756994"/>
                  </a:ext>
                </a:extLst>
              </a:tr>
              <a:tr h="3619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达成转让意向</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10</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14.95</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4089241751"/>
                  </a:ext>
                </a:extLst>
              </a:tr>
              <a:tr h="3619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签署转让协议</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32</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148.72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184890946"/>
                  </a:ext>
                </a:extLst>
              </a:tr>
              <a:tr h="3619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股东大会通过</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29.89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22445786"/>
                  </a:ext>
                </a:extLst>
              </a:tr>
              <a:tr h="361950">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合计</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699.22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7680477"/>
                  </a:ext>
                </a:extLst>
              </a:tr>
            </a:tbl>
          </a:graphicData>
        </a:graphic>
      </p:graphicFrame>
    </p:spTree>
    <p:extLst>
      <p:ext uri="{BB962C8B-B14F-4D97-AF65-F5344CB8AC3E}">
        <p14:creationId xmlns:p14="http://schemas.microsoft.com/office/powerpoint/2010/main" val="16904399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A3B061A-F4CD-48FE-949B-A9F6089DE5E0}"/>
              </a:ext>
            </a:extLst>
          </p:cNvPr>
          <p:cNvSpPr/>
          <p:nvPr/>
        </p:nvSpPr>
        <p:spPr>
          <a:xfrm>
            <a:off x="180943" y="995448"/>
            <a:ext cx="3617333"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上市公司并购非上市公司金额前五</a:t>
            </a:r>
          </a:p>
        </p:txBody>
      </p:sp>
      <p:graphicFrame>
        <p:nvGraphicFramePr>
          <p:cNvPr id="3" name="表格 2">
            <a:extLst>
              <a:ext uri="{FF2B5EF4-FFF2-40B4-BE49-F238E27FC236}">
                <a16:creationId xmlns:a16="http://schemas.microsoft.com/office/drawing/2014/main" id="{F333DB54-BA43-4151-A49B-14A4AB9E4FE7}"/>
              </a:ext>
            </a:extLst>
          </p:cNvPr>
          <p:cNvGraphicFramePr>
            <a:graphicFrameLocks noGrp="1"/>
          </p:cNvGraphicFramePr>
          <p:nvPr>
            <p:extLst>
              <p:ext uri="{D42A27DB-BD31-4B8C-83A1-F6EECF244321}">
                <p14:modId xmlns:p14="http://schemas.microsoft.com/office/powerpoint/2010/main" val="1573659592"/>
              </p:ext>
            </p:extLst>
          </p:nvPr>
        </p:nvGraphicFramePr>
        <p:xfrm>
          <a:off x="628650" y="1721502"/>
          <a:ext cx="7886699" cy="3584958"/>
        </p:xfrm>
        <a:graphic>
          <a:graphicData uri="http://schemas.openxmlformats.org/drawingml/2006/table">
            <a:tbl>
              <a:tblPr/>
              <a:tblGrid>
                <a:gridCol w="1602658">
                  <a:extLst>
                    <a:ext uri="{9D8B030D-6E8A-4147-A177-3AD203B41FA5}">
                      <a16:colId xmlns:a16="http://schemas.microsoft.com/office/drawing/2014/main" val="2061014296"/>
                    </a:ext>
                  </a:extLst>
                </a:gridCol>
                <a:gridCol w="1721656">
                  <a:extLst>
                    <a:ext uri="{9D8B030D-6E8A-4147-A177-3AD203B41FA5}">
                      <a16:colId xmlns:a16="http://schemas.microsoft.com/office/drawing/2014/main" val="348103899"/>
                    </a:ext>
                  </a:extLst>
                </a:gridCol>
                <a:gridCol w="1602658">
                  <a:extLst>
                    <a:ext uri="{9D8B030D-6E8A-4147-A177-3AD203B41FA5}">
                      <a16:colId xmlns:a16="http://schemas.microsoft.com/office/drawing/2014/main" val="1158801536"/>
                    </a:ext>
                  </a:extLst>
                </a:gridCol>
                <a:gridCol w="1602658">
                  <a:extLst>
                    <a:ext uri="{9D8B030D-6E8A-4147-A177-3AD203B41FA5}">
                      <a16:colId xmlns:a16="http://schemas.microsoft.com/office/drawing/2014/main" val="502438447"/>
                    </a:ext>
                  </a:extLst>
                </a:gridCol>
                <a:gridCol w="1357069">
                  <a:extLst>
                    <a:ext uri="{9D8B030D-6E8A-4147-A177-3AD203B41FA5}">
                      <a16:colId xmlns:a16="http://schemas.microsoft.com/office/drawing/2014/main" val="706116473"/>
                    </a:ext>
                  </a:extLst>
                </a:gridCol>
              </a:tblGrid>
              <a:tr h="593023">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日期</a:t>
                      </a:r>
                    </a:p>
                  </a:txBody>
                  <a:tcPr marL="7603" marR="7603" marT="7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标的企业</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购买方</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金额</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进行状态</a:t>
                      </a:r>
                    </a:p>
                  </a:txBody>
                  <a:tcPr marL="7603" marR="7603" marT="7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extLst>
                  <a:ext uri="{0D108BD9-81ED-4DB2-BD59-A6C34878D82A}">
                    <a16:rowId xmlns:a16="http://schemas.microsoft.com/office/drawing/2014/main" val="4221316726"/>
                  </a:ext>
                </a:extLst>
              </a:tr>
              <a:tr h="593023">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2018-10-25</a:t>
                      </a:r>
                    </a:p>
                  </a:txBody>
                  <a:tcPr marL="7603" marR="7603" marT="7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合肥中闻金泰股权</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合肥广芯</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LP</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和合肥广讯</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LP</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等</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15</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家公司部分股权</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闻泰科技</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(600745.</a:t>
                      </a:r>
                      <a:r>
                        <a:rPr lang="en-US" sz="1300" b="0" i="0" u="none" strike="noStrike">
                          <a:solidFill>
                            <a:srgbClr val="000000"/>
                          </a:solidFill>
                          <a:effectLst/>
                          <a:latin typeface="华文新魏" panose="02010800040101010101" pitchFamily="2" charset="-122"/>
                          <a:ea typeface="华文新魏" panose="02010800040101010101" pitchFamily="2" charset="-122"/>
                        </a:rPr>
                        <a:t>SH)</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1,844,900.00</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7603" marR="7603" marT="7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564404"/>
                  </a:ext>
                </a:extLst>
              </a:tr>
              <a:tr h="593023">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2018-10-27</a:t>
                      </a:r>
                    </a:p>
                  </a:txBody>
                  <a:tcPr marL="7603" marR="7603" marT="7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敦豪供应链</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股权</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敦豪物流</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股权</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顺丰控股</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(002352.</a:t>
                      </a:r>
                      <a:r>
                        <a:rPr lang="en-US" sz="1300" b="0" i="0" u="none" strike="noStrike">
                          <a:solidFill>
                            <a:srgbClr val="000000"/>
                          </a:solidFill>
                          <a:effectLst/>
                          <a:latin typeface="华文新魏" panose="02010800040101010101" pitchFamily="2" charset="-122"/>
                          <a:ea typeface="华文新魏" panose="02010800040101010101" pitchFamily="2" charset="-122"/>
                        </a:rPr>
                        <a:t>SZ)</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550,000.00</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签署转让协议</a:t>
                      </a:r>
                    </a:p>
                  </a:txBody>
                  <a:tcPr marL="7603" marR="7603" marT="7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384967"/>
                  </a:ext>
                </a:extLst>
              </a:tr>
              <a:tr h="593023">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2018-10-31</a:t>
                      </a:r>
                    </a:p>
                  </a:txBody>
                  <a:tcPr marL="7603" marR="7603" marT="7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易视腾科技</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股权</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邦道科技</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50%</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股权</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朗新科技</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(300682.</a:t>
                      </a:r>
                      <a:r>
                        <a:rPr lang="en-US" sz="1300" b="0" i="0" u="none" strike="noStrike">
                          <a:solidFill>
                            <a:srgbClr val="000000"/>
                          </a:solidFill>
                          <a:effectLst/>
                          <a:latin typeface="华文新魏" panose="02010800040101010101" pitchFamily="2" charset="-122"/>
                          <a:ea typeface="华文新魏" panose="02010800040101010101" pitchFamily="2" charset="-122"/>
                        </a:rPr>
                        <a:t>SZ)</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387,600.00</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7603" marR="7603" marT="7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8696"/>
                  </a:ext>
                </a:extLst>
              </a:tr>
              <a:tr h="593023">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2018-10-28</a:t>
                      </a:r>
                    </a:p>
                  </a:txBody>
                  <a:tcPr marL="7603" marR="7603" marT="7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淮矿集团</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9.12%</a:t>
                      </a:r>
                      <a:r>
                        <a:rPr lang="zh-CN" altLang="en-US" sz="1300" b="0" i="0" u="none" strike="noStrike">
                          <a:solidFill>
                            <a:srgbClr val="000000"/>
                          </a:solidFill>
                          <a:effectLst/>
                          <a:latin typeface="华文新魏" panose="02010800040101010101" pitchFamily="2" charset="-122"/>
                          <a:ea typeface="华文新魏" panose="02010800040101010101" pitchFamily="2" charset="-122"/>
                        </a:rPr>
                        <a:t>股权</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中国信达</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(1359.HKS,4607.HK,1359.HK)</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300,000.00</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签署转让协议</a:t>
                      </a:r>
                    </a:p>
                  </a:txBody>
                  <a:tcPr marL="7603" marR="7603" marT="7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565933"/>
                  </a:ext>
                </a:extLst>
              </a:tr>
              <a:tr h="593023">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2018-10-19</a:t>
                      </a:r>
                    </a:p>
                  </a:txBody>
                  <a:tcPr marL="7603" marR="7603" marT="7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楚昌投资部分股权</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a:solidFill>
                            <a:srgbClr val="000000"/>
                          </a:solidFill>
                          <a:effectLst/>
                          <a:latin typeface="华文新魏" panose="02010800040101010101" pitchFamily="2" charset="-122"/>
                          <a:ea typeface="华文新魏" panose="02010800040101010101" pitchFamily="2" charset="-122"/>
                        </a:rPr>
                        <a:t>中国信达</a:t>
                      </a: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(1359.HKS,4607.HK,1359.HK)</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300" b="0" i="0" u="none" strike="noStrike">
                          <a:solidFill>
                            <a:srgbClr val="000000"/>
                          </a:solidFill>
                          <a:effectLst/>
                          <a:latin typeface="华文新魏" panose="02010800040101010101" pitchFamily="2" charset="-122"/>
                          <a:ea typeface="华文新魏" panose="02010800040101010101" pitchFamily="2" charset="-122"/>
                        </a:rPr>
                        <a:t>199,000.00</a:t>
                      </a:r>
                    </a:p>
                  </a:txBody>
                  <a:tcPr marL="7603" marR="7603" marT="7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300" b="0" i="0" u="none" strike="noStrike" dirty="0">
                          <a:solidFill>
                            <a:srgbClr val="000000"/>
                          </a:solidFill>
                          <a:effectLst/>
                          <a:latin typeface="华文新魏" panose="02010800040101010101" pitchFamily="2" charset="-122"/>
                          <a:ea typeface="华文新魏" panose="02010800040101010101" pitchFamily="2" charset="-122"/>
                        </a:rPr>
                        <a:t>签署转让协议</a:t>
                      </a:r>
                    </a:p>
                  </a:txBody>
                  <a:tcPr marL="7603" marR="7603" marT="7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909265"/>
                  </a:ext>
                </a:extLst>
              </a:tr>
            </a:tbl>
          </a:graphicData>
        </a:graphic>
      </p:graphicFrame>
    </p:spTree>
    <p:extLst>
      <p:ext uri="{BB962C8B-B14F-4D97-AF65-F5344CB8AC3E}">
        <p14:creationId xmlns:p14="http://schemas.microsoft.com/office/powerpoint/2010/main" val="333188165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192C6C-C867-4A40-BD67-F10C5AAB7ABD}"/>
              </a:ext>
            </a:extLst>
          </p:cNvPr>
          <p:cNvGrpSpPr/>
          <p:nvPr/>
        </p:nvGrpSpPr>
        <p:grpSpPr>
          <a:xfrm>
            <a:off x="1337607" y="958527"/>
            <a:ext cx="2482389" cy="369870"/>
            <a:chOff x="7155445" y="740531"/>
            <a:chExt cx="3098164" cy="369870"/>
          </a:xfrm>
        </p:grpSpPr>
        <p:sp>
          <p:nvSpPr>
            <p:cNvPr id="3" name="矩形 2">
              <a:extLst>
                <a:ext uri="{FF2B5EF4-FFF2-40B4-BE49-F238E27FC236}">
                  <a16:creationId xmlns:a16="http://schemas.microsoft.com/office/drawing/2014/main" id="{3D998EF2-C2E1-47F6-A49E-03E08AD1E6E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4" name="等腰三角形 3">
              <a:extLst>
                <a:ext uri="{FF2B5EF4-FFF2-40B4-BE49-F238E27FC236}">
                  <a16:creationId xmlns:a16="http://schemas.microsoft.com/office/drawing/2014/main" id="{3E45F51D-D3B3-4534-BF36-2EA891BD3E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A0CA3F26-CEE2-44B9-931A-95143DC64952}"/>
              </a:ext>
            </a:extLst>
          </p:cNvPr>
          <p:cNvGrpSpPr/>
          <p:nvPr/>
        </p:nvGrpSpPr>
        <p:grpSpPr>
          <a:xfrm>
            <a:off x="1317406" y="1484903"/>
            <a:ext cx="1193916" cy="940284"/>
            <a:chOff x="393862" y="1328632"/>
            <a:chExt cx="1193916" cy="838019"/>
          </a:xfrm>
        </p:grpSpPr>
        <p:grpSp>
          <p:nvGrpSpPr>
            <p:cNvPr id="6" name="组合 5">
              <a:extLst>
                <a:ext uri="{FF2B5EF4-FFF2-40B4-BE49-F238E27FC236}">
                  <a16:creationId xmlns:a16="http://schemas.microsoft.com/office/drawing/2014/main" id="{13478204-CE06-4728-AFC8-400537D2C8E5}"/>
                </a:ext>
              </a:extLst>
            </p:cNvPr>
            <p:cNvGrpSpPr/>
            <p:nvPr/>
          </p:nvGrpSpPr>
          <p:grpSpPr>
            <a:xfrm>
              <a:off x="393862" y="1328632"/>
              <a:ext cx="1193916" cy="667395"/>
              <a:chOff x="517989" y="1205342"/>
              <a:chExt cx="1193916" cy="667395"/>
            </a:xfrm>
          </p:grpSpPr>
          <p:sp>
            <p:nvSpPr>
              <p:cNvPr id="8" name="文本框 7">
                <a:extLst>
                  <a:ext uri="{FF2B5EF4-FFF2-40B4-BE49-F238E27FC236}">
                    <a16:creationId xmlns:a16="http://schemas.microsoft.com/office/drawing/2014/main" id="{EB61FB0A-0FCC-4961-92CC-07B45FE21899}"/>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9" name="文本框 8">
                <a:extLst>
                  <a:ext uri="{FF2B5EF4-FFF2-40B4-BE49-F238E27FC236}">
                    <a16:creationId xmlns:a16="http://schemas.microsoft.com/office/drawing/2014/main" id="{B201B6FA-510C-4E91-9D74-D6338F17BF33}"/>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10" name="文本框 9">
                <a:extLst>
                  <a:ext uri="{FF2B5EF4-FFF2-40B4-BE49-F238E27FC236}">
                    <a16:creationId xmlns:a16="http://schemas.microsoft.com/office/drawing/2014/main" id="{8BDC0793-0BF1-4BE1-8BD2-98B467366E0A}"/>
                  </a:ext>
                </a:extLst>
              </p:cNvPr>
              <p:cNvSpPr txBox="1"/>
              <p:nvPr/>
            </p:nvSpPr>
            <p:spPr>
              <a:xfrm>
                <a:off x="517989" y="1461282"/>
                <a:ext cx="954107" cy="411455"/>
              </a:xfrm>
              <a:prstGeom prst="rect">
                <a:avLst/>
              </a:prstGeom>
              <a:noFill/>
            </p:spPr>
            <p:txBody>
              <a:bodyPr wrap="none" rtlCol="0">
                <a:spAutoFit/>
              </a:bodyPr>
              <a:lstStyle/>
              <a:p>
                <a:r>
                  <a:rPr lang="en-US" altLang="zh-CN" sz="2400" dirty="0">
                    <a:solidFill>
                      <a:srgbClr val="FF0000"/>
                    </a:solidFill>
                  </a:rPr>
                  <a:t>10892</a:t>
                </a:r>
                <a:endParaRPr lang="zh-CN" altLang="en-US" sz="2400" dirty="0">
                  <a:solidFill>
                    <a:srgbClr val="FF0000"/>
                  </a:solidFill>
                </a:endParaRPr>
              </a:p>
            </p:txBody>
          </p:sp>
        </p:grpSp>
        <p:sp>
          <p:nvSpPr>
            <p:cNvPr id="7" name="文本框 6">
              <a:extLst>
                <a:ext uri="{FF2B5EF4-FFF2-40B4-BE49-F238E27FC236}">
                  <a16:creationId xmlns:a16="http://schemas.microsoft.com/office/drawing/2014/main" id="{E13DFBB9-9F73-4410-9816-C0F3E6124772}"/>
                </a:ext>
              </a:extLst>
            </p:cNvPr>
            <p:cNvSpPr txBox="1"/>
            <p:nvPr/>
          </p:nvSpPr>
          <p:spPr>
            <a:xfrm>
              <a:off x="930867" y="1892348"/>
              <a:ext cx="442750"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-54</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id="{E9322C8B-9E29-4006-A6BF-E2473C8BE5AA}"/>
              </a:ext>
            </a:extLst>
          </p:cNvPr>
          <p:cNvGrpSpPr/>
          <p:nvPr/>
        </p:nvGrpSpPr>
        <p:grpSpPr>
          <a:xfrm>
            <a:off x="2842503" y="1480603"/>
            <a:ext cx="1995494" cy="982143"/>
            <a:chOff x="1918959" y="1157696"/>
            <a:chExt cx="1995494" cy="982143"/>
          </a:xfrm>
        </p:grpSpPr>
        <p:sp>
          <p:nvSpPr>
            <p:cNvPr id="12" name="矩形: 对角圆角 11">
              <a:extLst>
                <a:ext uri="{FF2B5EF4-FFF2-40B4-BE49-F238E27FC236}">
                  <a16:creationId xmlns:a16="http://schemas.microsoft.com/office/drawing/2014/main" id="{2EA4BD2D-7BB0-44D6-BB4F-D686B1F19CD4}"/>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9967</a:t>
              </a:r>
              <a:endParaRPr lang="zh-CN" altLang="en-US" dirty="0">
                <a:latin typeface="Arial" panose="020B0604020202020204" pitchFamily="34" charset="0"/>
                <a:cs typeface="Arial" panose="020B0604020202020204" pitchFamily="34" charset="0"/>
              </a:endParaRPr>
            </a:p>
          </p:txBody>
        </p:sp>
        <p:sp>
          <p:nvSpPr>
            <p:cNvPr id="13" name="矩形: 对角圆角 12">
              <a:extLst>
                <a:ext uri="{FF2B5EF4-FFF2-40B4-BE49-F238E27FC236}">
                  <a16:creationId xmlns:a16="http://schemas.microsoft.com/office/drawing/2014/main" id="{E9BFC642-B02F-42CE-A0F3-81D4EB4EBB6A}"/>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925</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2DE025C8-D2B4-4351-A37A-480E4C6B5A8C}"/>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15" name="文本框 14">
              <a:extLst>
                <a:ext uri="{FF2B5EF4-FFF2-40B4-BE49-F238E27FC236}">
                  <a16:creationId xmlns:a16="http://schemas.microsoft.com/office/drawing/2014/main" id="{EEEA569F-67A2-498A-856B-0A5CE250ECD9}"/>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16" name="文本框 15">
              <a:extLst>
                <a:ext uri="{FF2B5EF4-FFF2-40B4-BE49-F238E27FC236}">
                  <a16:creationId xmlns:a16="http://schemas.microsoft.com/office/drawing/2014/main" id="{11FF2029-8C62-4408-85B5-64D88780B96D}"/>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17" name="组合 16">
            <a:extLst>
              <a:ext uri="{FF2B5EF4-FFF2-40B4-BE49-F238E27FC236}">
                <a16:creationId xmlns:a16="http://schemas.microsoft.com/office/drawing/2014/main" id="{71F8690C-DFC1-48B1-B5C9-0E1C5146E26A}"/>
              </a:ext>
            </a:extLst>
          </p:cNvPr>
          <p:cNvGrpSpPr/>
          <p:nvPr/>
        </p:nvGrpSpPr>
        <p:grpSpPr>
          <a:xfrm>
            <a:off x="4905833" y="1480603"/>
            <a:ext cx="2337227" cy="1147417"/>
            <a:chOff x="3982289" y="1324332"/>
            <a:chExt cx="2337227" cy="1147417"/>
          </a:xfrm>
        </p:grpSpPr>
        <p:pic>
          <p:nvPicPr>
            <p:cNvPr id="18" name="图片 17">
              <a:extLst>
                <a:ext uri="{FF2B5EF4-FFF2-40B4-BE49-F238E27FC236}">
                  <a16:creationId xmlns:a16="http://schemas.microsoft.com/office/drawing/2014/main" id="{82F2CDC7-694B-45B4-8DD1-03C4F3F11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19" name="文本框 18">
              <a:extLst>
                <a:ext uri="{FF2B5EF4-FFF2-40B4-BE49-F238E27FC236}">
                  <a16:creationId xmlns:a16="http://schemas.microsoft.com/office/drawing/2014/main" id="{53EF8AFA-2673-4F46-9D90-32E6F887CC3A}"/>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20" name="箭头: 五边形 19">
              <a:extLst>
                <a:ext uri="{FF2B5EF4-FFF2-40B4-BE49-F238E27FC236}">
                  <a16:creationId xmlns:a16="http://schemas.microsoft.com/office/drawing/2014/main" id="{8977503A-81E5-4EE0-BAD3-4FC57B6ABD46}"/>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五边形 20">
              <a:extLst>
                <a:ext uri="{FF2B5EF4-FFF2-40B4-BE49-F238E27FC236}">
                  <a16:creationId xmlns:a16="http://schemas.microsoft.com/office/drawing/2014/main" id="{B55E46EF-1D74-4D0E-9874-088BAE698402}"/>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93A9964-54BB-48DB-B87D-D0B7A10E58AE}"/>
                </a:ext>
              </a:extLst>
            </p:cNvPr>
            <p:cNvSpPr txBox="1"/>
            <p:nvPr/>
          </p:nvSpPr>
          <p:spPr>
            <a:xfrm>
              <a:off x="5375874" y="1948986"/>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集合竞价：</a:t>
              </a:r>
              <a:r>
                <a:rPr lang="en-US" altLang="zh-CN" sz="800" dirty="0">
                  <a:latin typeface="微软雅黑" panose="020B0503020204020204" pitchFamily="34" charset="-122"/>
                  <a:ea typeface="微软雅黑" panose="020B0503020204020204" pitchFamily="34" charset="-122"/>
                </a:rPr>
                <a:t>9762</a:t>
              </a:r>
              <a:endParaRPr lang="zh-CN" altLang="en-US" sz="8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2CA1821D-F91B-4631-A240-00FCA50082A3}"/>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1130</a:t>
              </a:r>
              <a:endParaRPr lang="zh-CN" altLang="en-US" sz="800" dirty="0">
                <a:latin typeface="微软雅黑" panose="020B0503020204020204" pitchFamily="34" charset="-122"/>
                <a:ea typeface="微软雅黑" panose="020B0503020204020204" pitchFamily="34" charset="-122"/>
              </a:endParaRPr>
            </a:p>
          </p:txBody>
        </p:sp>
      </p:grpSp>
      <p:sp>
        <p:nvSpPr>
          <p:cNvPr id="24" name="Rectangle 2">
            <a:extLst>
              <a:ext uri="{FF2B5EF4-FFF2-40B4-BE49-F238E27FC236}">
                <a16:creationId xmlns:a16="http://schemas.microsoft.com/office/drawing/2014/main" id="{FB4E71C6-B436-4442-9C65-9EE676C1FB7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
        <p:nvSpPr>
          <p:cNvPr id="28" name="文本框 27">
            <a:extLst>
              <a:ext uri="{FF2B5EF4-FFF2-40B4-BE49-F238E27FC236}">
                <a16:creationId xmlns:a16="http://schemas.microsoft.com/office/drawing/2014/main" id="{CDDCE5CB-BE7D-4CB2-9CC9-4CDD644C1426}"/>
              </a:ext>
            </a:extLst>
          </p:cNvPr>
          <p:cNvSpPr txBox="1"/>
          <p:nvPr/>
        </p:nvSpPr>
        <p:spPr>
          <a:xfrm>
            <a:off x="703972" y="5572050"/>
            <a:ext cx="7736055" cy="830997"/>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54</a:t>
            </a:r>
            <a:r>
              <a:rPr lang="zh-CN" altLang="en-US" sz="1400" dirty="0">
                <a:solidFill>
                  <a:prstClr val="black"/>
                </a:solidFill>
                <a:latin typeface="微软雅黑" panose="020B0503020204020204" pitchFamily="34" charset="-122"/>
                <a:ea typeface="微软雅黑" panose="020B0503020204020204" pitchFamily="34" charset="-122"/>
              </a:rPr>
              <a:t>家；按市场分布，基础层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9967</a:t>
            </a:r>
            <a:r>
              <a:rPr lang="zh-CN" altLang="en-US" sz="1400" dirty="0">
                <a:solidFill>
                  <a:prstClr val="black"/>
                </a:solidFill>
                <a:latin typeface="微软雅黑" panose="020B0503020204020204" pitchFamily="34" charset="-122"/>
                <a:ea typeface="微软雅黑" panose="020B0503020204020204" pitchFamily="34" charset="-122"/>
              </a:rPr>
              <a:t>家，创新层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925</a:t>
            </a:r>
            <a:r>
              <a:rPr lang="zh-CN" altLang="en-US" sz="1400" dirty="0">
                <a:solidFill>
                  <a:prstClr val="black"/>
                </a:solidFill>
                <a:latin typeface="微软雅黑" panose="020B0503020204020204" pitchFamily="34" charset="-122"/>
                <a:ea typeface="微软雅黑" panose="020B0503020204020204" pitchFamily="34" charset="-122"/>
              </a:rPr>
              <a:t>家；按转让方式分布，竞价交易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9762</a:t>
            </a:r>
            <a:r>
              <a:rPr lang="zh-CN" altLang="en-US" sz="1400" dirty="0">
                <a:solidFill>
                  <a:prstClr val="black"/>
                </a:solidFill>
                <a:latin typeface="微软雅黑" panose="020B0503020204020204" pitchFamily="34" charset="-122"/>
                <a:ea typeface="微软雅黑" panose="020B0503020204020204" pitchFamily="34" charset="-122"/>
              </a:rPr>
              <a:t>家，做市交易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1130</a:t>
            </a:r>
            <a:r>
              <a:rPr lang="zh-CN" altLang="en-US" sz="1400" dirty="0">
                <a:solidFill>
                  <a:prstClr val="black"/>
                </a:solidFill>
                <a:latin typeface="微软雅黑" panose="020B0503020204020204" pitchFamily="34" charset="-122"/>
                <a:ea typeface="微软雅黑" panose="020B0503020204020204" pitchFamily="34" charset="-122"/>
              </a:rPr>
              <a:t>家。</a:t>
            </a:r>
          </a:p>
        </p:txBody>
      </p:sp>
      <p:pic>
        <p:nvPicPr>
          <p:cNvPr id="26" name="图片 25">
            <a:extLst>
              <a:ext uri="{FF2B5EF4-FFF2-40B4-BE49-F238E27FC236}">
                <a16:creationId xmlns:a16="http://schemas.microsoft.com/office/drawing/2014/main" id="{69D3E790-4674-45F0-9620-9B1EC8719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270" y="2616474"/>
            <a:ext cx="5769261" cy="2926914"/>
          </a:xfrm>
          <a:prstGeom prst="rect">
            <a:avLst/>
          </a:prstGeom>
        </p:spPr>
      </p:pic>
    </p:spTree>
    <p:extLst>
      <p:ext uri="{BB962C8B-B14F-4D97-AF65-F5344CB8AC3E}">
        <p14:creationId xmlns:p14="http://schemas.microsoft.com/office/powerpoint/2010/main" val="355080844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1C21C4A-679A-41B3-8EB9-4C82392B6C2C}"/>
              </a:ext>
            </a:extLst>
          </p:cNvPr>
          <p:cNvGrpSpPr/>
          <p:nvPr/>
        </p:nvGrpSpPr>
        <p:grpSpPr>
          <a:xfrm>
            <a:off x="1337607" y="958527"/>
            <a:ext cx="2482389" cy="369870"/>
            <a:chOff x="7155445" y="740531"/>
            <a:chExt cx="3098164" cy="369870"/>
          </a:xfrm>
        </p:grpSpPr>
        <p:sp>
          <p:nvSpPr>
            <p:cNvPr id="4" name="矩形 3">
              <a:extLst>
                <a:ext uri="{FF2B5EF4-FFF2-40B4-BE49-F238E27FC236}">
                  <a16:creationId xmlns:a16="http://schemas.microsoft.com/office/drawing/2014/main" id="{1189DE31-5A7F-4E03-87C1-36039B7EFF3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新三板摘挂牌概况</a:t>
              </a:r>
            </a:p>
          </p:txBody>
        </p:sp>
        <p:sp>
          <p:nvSpPr>
            <p:cNvPr id="5" name="等腰三角形 4">
              <a:extLst>
                <a:ext uri="{FF2B5EF4-FFF2-40B4-BE49-F238E27FC236}">
                  <a16:creationId xmlns:a16="http://schemas.microsoft.com/office/drawing/2014/main" id="{CF3E3996-F9F9-48C2-8F1B-E5A05551C90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DC503CDB-B2D2-4BA3-A46B-E9F47464B1AE}"/>
              </a:ext>
            </a:extLst>
          </p:cNvPr>
          <p:cNvSpPr txBox="1"/>
          <p:nvPr/>
        </p:nvSpPr>
        <p:spPr>
          <a:xfrm>
            <a:off x="1337607" y="5153748"/>
            <a:ext cx="6086524" cy="104644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本月新三板挂牌企业总数继续减少，摘牌家数保持高位，截止</a:t>
            </a:r>
            <a:r>
              <a:rPr lang="en-US" altLang="zh-CN" sz="1400" dirty="0">
                <a:solidFill>
                  <a:prstClr val="black"/>
                </a:solidFill>
                <a:latin typeface="微软雅黑" panose="020B0503020204020204" pitchFamily="34" charset="-122"/>
                <a:ea typeface="微软雅黑" panose="020B0503020204020204" pitchFamily="34" charset="-122"/>
              </a:rPr>
              <a:t>10</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31</a:t>
            </a:r>
            <a:r>
              <a:rPr lang="zh-CN" altLang="en-US" sz="1400" dirty="0">
                <a:solidFill>
                  <a:prstClr val="black"/>
                </a:solidFill>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10892</a:t>
            </a:r>
            <a:r>
              <a:rPr lang="zh-CN" altLang="en-US" sz="1400" dirty="0">
                <a:solidFill>
                  <a:prstClr val="black"/>
                </a:solidFill>
                <a:latin typeface="微软雅黑" panose="020B0503020204020204" pitchFamily="34" charset="-122"/>
                <a:ea typeface="微软雅黑" panose="020B0503020204020204" pitchFamily="34" charset="-122"/>
              </a:rPr>
              <a:t>家，净减少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54</a:t>
            </a:r>
            <a:r>
              <a:rPr lang="zh-CN" altLang="en-US" sz="1400" dirty="0">
                <a:solidFill>
                  <a:prstClr val="black"/>
                </a:solidFill>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38</a:t>
            </a:r>
            <a:r>
              <a:rPr lang="zh-CN" altLang="en-US" sz="1400" dirty="0">
                <a:solidFill>
                  <a:prstClr val="black"/>
                </a:solidFill>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92</a:t>
            </a:r>
            <a:r>
              <a:rPr lang="zh-CN" altLang="en-US" sz="1400" dirty="0">
                <a:solidFill>
                  <a:prstClr val="black"/>
                </a:solidFill>
                <a:latin typeface="微软雅黑" panose="020B0503020204020204" pitchFamily="34" charset="-122"/>
                <a:ea typeface="微软雅黑" panose="020B0503020204020204" pitchFamily="34" charset="-122"/>
              </a:rPr>
              <a:t>家。其中，转板摘牌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a:t>
            </a:r>
            <a:r>
              <a:rPr lang="zh-CN" altLang="en-US" sz="1400" dirty="0">
                <a:solidFill>
                  <a:prstClr val="black"/>
                </a:solidFill>
                <a:latin typeface="微软雅黑" panose="020B0503020204020204" pitchFamily="34" charset="-122"/>
                <a:ea typeface="微软雅黑" panose="020B0503020204020204" pitchFamily="34" charset="-122"/>
              </a:rPr>
              <a:t>家。</a:t>
            </a:r>
          </a:p>
        </p:txBody>
      </p:sp>
      <p:sp>
        <p:nvSpPr>
          <p:cNvPr id="9" name="Rectangle 2">
            <a:extLst>
              <a:ext uri="{FF2B5EF4-FFF2-40B4-BE49-F238E27FC236}">
                <a16:creationId xmlns:a16="http://schemas.microsoft.com/office/drawing/2014/main" id="{26EE0B21-EBD8-4AD1-9859-EE8367586F6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1" name="图表 10">
            <a:extLst>
              <a:ext uri="{FF2B5EF4-FFF2-40B4-BE49-F238E27FC236}">
                <a16:creationId xmlns:a16="http://schemas.microsoft.com/office/drawing/2014/main" id="{3C484993-8DF3-4859-A5A1-A9B5EEA707FE}"/>
              </a:ext>
            </a:extLst>
          </p:cNvPr>
          <p:cNvGraphicFramePr>
            <a:graphicFrameLocks/>
          </p:cNvGraphicFramePr>
          <p:nvPr>
            <p:extLst>
              <p:ext uri="{D42A27DB-BD31-4B8C-83A1-F6EECF244321}">
                <p14:modId xmlns:p14="http://schemas.microsoft.com/office/powerpoint/2010/main" val="363558584"/>
              </p:ext>
            </p:extLst>
          </p:nvPr>
        </p:nvGraphicFramePr>
        <p:xfrm>
          <a:off x="1719869" y="1417219"/>
          <a:ext cx="5629274" cy="3867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32984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76AEDD-5A1C-45E5-801D-7E79DB6AF837}"/>
              </a:ext>
            </a:extLst>
          </p:cNvPr>
          <p:cNvSpPr txBox="1"/>
          <p:nvPr/>
        </p:nvSpPr>
        <p:spPr>
          <a:xfrm>
            <a:off x="215945" y="124690"/>
            <a:ext cx="1422184" cy="461665"/>
          </a:xfrm>
          <a:prstGeom prst="rect">
            <a:avLst/>
          </a:prstGeom>
          <a:noFill/>
        </p:spPr>
        <p:txBody>
          <a:bodyPr wrap="none" rtlCol="0">
            <a:spAutoFit/>
          </a:bodyPr>
          <a:lstStyle/>
          <a:p>
            <a:r>
              <a:rPr lang="zh-CN" altLang="en-US" sz="2400" dirty="0">
                <a:solidFill>
                  <a:srgbClr val="000798"/>
                </a:solidFill>
                <a:latin typeface="微软雅黑" panose="020B0503020204020204" pitchFamily="34" charset="-122"/>
                <a:ea typeface="微软雅黑" panose="020B0503020204020204" pitchFamily="34" charset="-122"/>
                <a:cs typeface="+mj-cs"/>
              </a:rPr>
              <a:t>本月小结</a:t>
            </a:r>
          </a:p>
        </p:txBody>
      </p:sp>
      <p:sp>
        <p:nvSpPr>
          <p:cNvPr id="3" name="文本框 2">
            <a:extLst>
              <a:ext uri="{FF2B5EF4-FFF2-40B4-BE49-F238E27FC236}">
                <a16:creationId xmlns:a16="http://schemas.microsoft.com/office/drawing/2014/main" id="{B1D5931A-7BD1-4077-A0C8-2A1351F278EF}"/>
              </a:ext>
            </a:extLst>
          </p:cNvPr>
          <p:cNvSpPr txBox="1"/>
          <p:nvPr/>
        </p:nvSpPr>
        <p:spPr>
          <a:xfrm>
            <a:off x="689628" y="1469073"/>
            <a:ext cx="7165403" cy="1011367"/>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  虽然本月经历了</a:t>
            </a:r>
            <a:r>
              <a:rPr lang="en-US" altLang="zh-CN" sz="1400" dirty="0">
                <a:latin typeface="黑体" panose="02010609060101010101" pitchFamily="49" charset="-122"/>
                <a:ea typeface="黑体" panose="02010609060101010101" pitchFamily="49" charset="-122"/>
              </a:rPr>
              <a:t>7</a:t>
            </a:r>
            <a:r>
              <a:rPr lang="zh-CN" altLang="en-US" sz="1400" dirty="0">
                <a:latin typeface="黑体" panose="02010609060101010101" pitchFamily="49" charset="-122"/>
                <a:ea typeface="黑体" panose="02010609060101010101" pitchFamily="49" charset="-122"/>
              </a:rPr>
              <a:t>天的小长假，但从募集情况的数据来看，下降趋势得到了一定的缓解，这或许与本月市场有一系列的资金面宽松消息传出有关，另外，退出渠道有望在未来更加丰富，这一定程度上给基金的募集上带来了一些利好。</a:t>
            </a:r>
            <a:endParaRPr lang="en-US" altLang="zh-CN" sz="1400" dirty="0">
              <a:latin typeface="黑体" panose="02010609060101010101" pitchFamily="49" charset="-122"/>
              <a:ea typeface="黑体" panose="02010609060101010101" pitchFamily="49" charset="-122"/>
            </a:endParaRPr>
          </a:p>
        </p:txBody>
      </p:sp>
      <p:grpSp>
        <p:nvGrpSpPr>
          <p:cNvPr id="4" name="组合 3">
            <a:extLst>
              <a:ext uri="{FF2B5EF4-FFF2-40B4-BE49-F238E27FC236}">
                <a16:creationId xmlns:a16="http://schemas.microsoft.com/office/drawing/2014/main" id="{23683D24-73C1-491E-8F46-039A91C5012C}"/>
              </a:ext>
            </a:extLst>
          </p:cNvPr>
          <p:cNvGrpSpPr/>
          <p:nvPr/>
        </p:nvGrpSpPr>
        <p:grpSpPr>
          <a:xfrm>
            <a:off x="215945" y="1099204"/>
            <a:ext cx="4205750" cy="369870"/>
            <a:chOff x="7155445" y="740531"/>
            <a:chExt cx="3098164" cy="369870"/>
          </a:xfrm>
        </p:grpSpPr>
        <p:sp>
          <p:nvSpPr>
            <p:cNvPr id="5" name="矩形 4">
              <a:extLst>
                <a:ext uri="{FF2B5EF4-FFF2-40B4-BE49-F238E27FC236}">
                  <a16:creationId xmlns:a16="http://schemas.microsoft.com/office/drawing/2014/main" id="{03BCF44F-8AF2-49C2-A6B7-6E090D9CD36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虽受长假影响，本月募集降势稍减</a:t>
              </a:r>
            </a:p>
          </p:txBody>
        </p:sp>
        <p:sp>
          <p:nvSpPr>
            <p:cNvPr id="6" name="等腰三角形 5">
              <a:extLst>
                <a:ext uri="{FF2B5EF4-FFF2-40B4-BE49-F238E27FC236}">
                  <a16:creationId xmlns:a16="http://schemas.microsoft.com/office/drawing/2014/main" id="{157AF9C2-79B1-49F0-94A4-B5428F014F3C}"/>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id="{D50DC76B-ABA5-4EB4-B3D9-E3256F090918}"/>
              </a:ext>
            </a:extLst>
          </p:cNvPr>
          <p:cNvGrpSpPr/>
          <p:nvPr/>
        </p:nvGrpSpPr>
        <p:grpSpPr>
          <a:xfrm>
            <a:off x="215945" y="2569916"/>
            <a:ext cx="4628617" cy="369870"/>
            <a:chOff x="7155445" y="740531"/>
            <a:chExt cx="3098164" cy="369870"/>
          </a:xfrm>
        </p:grpSpPr>
        <p:sp>
          <p:nvSpPr>
            <p:cNvPr id="8" name="矩形 7">
              <a:extLst>
                <a:ext uri="{FF2B5EF4-FFF2-40B4-BE49-F238E27FC236}">
                  <a16:creationId xmlns:a16="http://schemas.microsoft.com/office/drawing/2014/main" id="{13C76060-2502-40B5-B0B0-BEB987A8A05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各种消费模式，想办法让更多人掏钱</a:t>
              </a:r>
            </a:p>
          </p:txBody>
        </p:sp>
        <p:sp>
          <p:nvSpPr>
            <p:cNvPr id="9" name="等腰三角形 8">
              <a:extLst>
                <a:ext uri="{FF2B5EF4-FFF2-40B4-BE49-F238E27FC236}">
                  <a16:creationId xmlns:a16="http://schemas.microsoft.com/office/drawing/2014/main" id="{F234CBA6-896A-4DBC-807A-D8A07E018EF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195A0C80-6DDC-431C-AB86-24836CDDFE16}"/>
              </a:ext>
            </a:extLst>
          </p:cNvPr>
          <p:cNvSpPr txBox="1"/>
          <p:nvPr/>
        </p:nvSpPr>
        <p:spPr>
          <a:xfrm>
            <a:off x="689626" y="3014593"/>
            <a:ext cx="7165403" cy="1657698"/>
          </a:xfrm>
          <a:prstGeom prst="rect">
            <a:avLst/>
          </a:prstGeom>
          <a:noFill/>
        </p:spPr>
        <p:txBody>
          <a:bodyPr wrap="square" rtlCol="0">
            <a:spAutoFit/>
          </a:bodyPr>
          <a:lstStyle/>
          <a:p>
            <a:pPr>
              <a:lnSpc>
                <a:spcPct val="150000"/>
              </a:lnSpc>
            </a:pPr>
            <a:r>
              <a:rPr lang="zh-CN" altLang="en-US" sz="1400" dirty="0">
                <a:latin typeface="黑体" panose="02010609060101010101" pitchFamily="49" charset="-122"/>
                <a:ea typeface="黑体" panose="02010609060101010101" pitchFamily="49" charset="-122"/>
              </a:rPr>
              <a:t>  虽然初创公司分布在各种不同的行业中，但是仔细看来，各种消费模式依旧占据主导。网购、海外购、卖车、卖房租房依旧是各类互联网、汽车等初创公司的主要方向，并且有着进一步向三四五线城市下沉的势头。可以大致的判断，目前大城市的消费能力已经饱和，市场基本已被成熟巨头垄断，新的消费点创造能力不足，因此只能向开发程度较低的城市发展。</a:t>
            </a:r>
            <a:endParaRPr lang="en-US" altLang="zh-CN" sz="1400" dirty="0">
              <a:latin typeface="黑体" panose="02010609060101010101" pitchFamily="49" charset="-122"/>
              <a:ea typeface="黑体" panose="02010609060101010101" pitchFamily="49" charset="-122"/>
            </a:endParaRPr>
          </a:p>
        </p:txBody>
      </p:sp>
      <p:grpSp>
        <p:nvGrpSpPr>
          <p:cNvPr id="11" name="组合 10">
            <a:extLst>
              <a:ext uri="{FF2B5EF4-FFF2-40B4-BE49-F238E27FC236}">
                <a16:creationId xmlns:a16="http://schemas.microsoft.com/office/drawing/2014/main" id="{427D183A-DF88-4C69-891F-D8356423CF90}"/>
              </a:ext>
            </a:extLst>
          </p:cNvPr>
          <p:cNvGrpSpPr/>
          <p:nvPr/>
        </p:nvGrpSpPr>
        <p:grpSpPr>
          <a:xfrm>
            <a:off x="215945" y="4672291"/>
            <a:ext cx="4017388" cy="369870"/>
            <a:chOff x="7155445" y="740531"/>
            <a:chExt cx="3098164" cy="369870"/>
          </a:xfrm>
        </p:grpSpPr>
        <p:sp>
          <p:nvSpPr>
            <p:cNvPr id="12" name="矩形 11">
              <a:extLst>
                <a:ext uri="{FF2B5EF4-FFF2-40B4-BE49-F238E27FC236}">
                  <a16:creationId xmlns:a16="http://schemas.microsoft.com/office/drawing/2014/main" id="{114CBDA8-2C45-4B01-9BF2-E3377D73ADF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科创板创立在即，退出难有望缓解</a:t>
              </a:r>
            </a:p>
          </p:txBody>
        </p:sp>
        <p:sp>
          <p:nvSpPr>
            <p:cNvPr id="13" name="等腰三角形 12">
              <a:extLst>
                <a:ext uri="{FF2B5EF4-FFF2-40B4-BE49-F238E27FC236}">
                  <a16:creationId xmlns:a16="http://schemas.microsoft.com/office/drawing/2014/main" id="{9A2D5C29-420A-4D4A-97D9-523722E20181}"/>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a:extLst>
              <a:ext uri="{FF2B5EF4-FFF2-40B4-BE49-F238E27FC236}">
                <a16:creationId xmlns:a16="http://schemas.microsoft.com/office/drawing/2014/main" id="{8F4BE202-175E-462B-98C6-ED4FB726FB0B}"/>
              </a:ext>
            </a:extLst>
          </p:cNvPr>
          <p:cNvSpPr txBox="1"/>
          <p:nvPr/>
        </p:nvSpPr>
        <p:spPr>
          <a:xfrm>
            <a:off x="689625" y="5058537"/>
            <a:ext cx="7165403" cy="1011367"/>
          </a:xfrm>
          <a:prstGeom prst="rect">
            <a:avLst/>
          </a:prstGeom>
          <a:noFill/>
        </p:spPr>
        <p:txBody>
          <a:bodyPr wrap="square" rtlCol="0">
            <a:spAutoFit/>
          </a:bodyPr>
          <a:lstStyle/>
          <a:p>
            <a:pPr>
              <a:lnSpc>
                <a:spcPct val="150000"/>
              </a:lnSpc>
            </a:pPr>
            <a:r>
              <a:rPr lang="zh-CN" altLang="en-US" sz="1400"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11</a:t>
            </a:r>
            <a:r>
              <a:rPr lang="zh-CN" altLang="en-US" sz="1400" dirty="0">
                <a:latin typeface="黑体" panose="02010609060101010101" pitchFamily="49" charset="-122"/>
                <a:ea typeface="黑体" panose="02010609060101010101" pitchFamily="49" charset="-122"/>
              </a:rPr>
              <a:t>月上海进口博览会的讲话中明确了科创板的创立，这对于目前广受退出渠道困扰的投资机构来说算是一项较大的利好了。尤其是注册制的试行，在目前</a:t>
            </a:r>
            <a:r>
              <a:rPr lang="en-US" altLang="zh-CN" sz="1400" dirty="0">
                <a:latin typeface="黑体" panose="02010609060101010101" pitchFamily="49" charset="-122"/>
                <a:ea typeface="黑体" panose="02010609060101010101" pitchFamily="49" charset="-122"/>
              </a:rPr>
              <a:t>A</a:t>
            </a:r>
            <a:r>
              <a:rPr lang="zh-CN" altLang="en-US" sz="1400" dirty="0">
                <a:latin typeface="黑体" panose="02010609060101010101" pitchFamily="49" charset="-122"/>
                <a:ea typeface="黑体" panose="02010609060101010101" pitchFamily="49" charset="-122"/>
              </a:rPr>
              <a:t>股挤牙膏式</a:t>
            </a:r>
            <a:r>
              <a:rPr lang="en-US" altLang="zh-CN" sz="1400" dirty="0">
                <a:latin typeface="黑体" panose="02010609060101010101" pitchFamily="49" charset="-122"/>
                <a:ea typeface="黑体" panose="02010609060101010101" pitchFamily="49" charset="-122"/>
              </a:rPr>
              <a:t>IPO</a:t>
            </a:r>
            <a:r>
              <a:rPr lang="zh-CN" altLang="en-US" sz="1400" dirty="0">
                <a:latin typeface="黑体" panose="02010609060101010101" pitchFamily="49" charset="-122"/>
                <a:ea typeface="黑体" panose="02010609060101010101" pitchFamily="49" charset="-122"/>
              </a:rPr>
              <a:t>的环境下，将大大增加上市速度，疏导股权投资机构退出的堰塞湖。</a:t>
            </a:r>
            <a:endParaRPr lang="en-US"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8057925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197D0F-18D0-4CCA-8F4C-912B60F9BAC5}"/>
              </a:ext>
            </a:extLst>
          </p:cNvPr>
          <p:cNvSpPr>
            <a:spLocks noChangeArrowheads="1"/>
          </p:cNvSpPr>
          <p:nvPr/>
        </p:nvSpPr>
        <p:spPr bwMode="auto">
          <a:xfrm>
            <a:off x="202889" y="998191"/>
            <a:ext cx="78501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zh-CN" altLang="en-US" sz="2200" dirty="0">
                <a:solidFill>
                  <a:srgbClr val="000066"/>
                </a:solidFill>
                <a:latin typeface="Times New Roman" panose="02020603050405020304" pitchFamily="18" charset="0"/>
                <a:ea typeface="幼圆" panose="02010509060101010101" pitchFamily="49" charset="-122"/>
              </a:rPr>
              <a:t>财务顾问及财务投资</a:t>
            </a:r>
            <a:endParaRPr lang="zh-CN" altLang="en-US" sz="2200" b="0" dirty="0">
              <a:solidFill>
                <a:srgbClr val="000000"/>
              </a:solidFill>
            </a:endParaRPr>
          </a:p>
        </p:txBody>
      </p:sp>
      <p:sp>
        <p:nvSpPr>
          <p:cNvPr id="3" name="内容占位符 2">
            <a:extLst>
              <a:ext uri="{FF2B5EF4-FFF2-40B4-BE49-F238E27FC236}">
                <a16:creationId xmlns:a16="http://schemas.microsoft.com/office/drawing/2014/main" id="{2365A770-5DA3-4955-87CB-7CFCD8EFE1CA}"/>
              </a:ext>
            </a:extLst>
          </p:cNvPr>
          <p:cNvSpPr txBox="1">
            <a:spLocks noChangeArrowheads="1"/>
          </p:cNvSpPr>
          <p:nvPr/>
        </p:nvSpPr>
        <p:spPr bwMode="auto">
          <a:xfrm>
            <a:off x="533400" y="15107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spcBef>
                <a:spcPct val="20000"/>
              </a:spcBef>
            </a:pPr>
            <a:r>
              <a:rPr lang="zh-CN" altLang="en-US" sz="1600" b="0" dirty="0">
                <a:solidFill>
                  <a:srgbClr val="0058B0"/>
                </a:solidFill>
                <a:ea typeface="幼圆" panose="02010509060101010101" pitchFamily="49" charset="-122"/>
              </a:rPr>
              <a:t>上市对于企业和股东仅是发展的一个里程碑</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对接资本市场后</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企业和股东需要适应更高的监管要求、更完善的公司治理、更复杂的资本运作。我们针对此类需求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整合了服务资源</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将财务顾问和财务投资作为载体</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致力为客户提供定制化的市值管理服务。</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我们的财务顾问团队依托自身专业背景及资源整合优势</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根据上市公司及其股东的需要</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提供投融资、资本运作、资产及债务重组、财务管理、发展战略等活动提供的咨询、分析、方案设计等服务。包括的服务有：上市公司再融资、股权激励、并购、股权融资、市值维护、战略投资等。</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我们的投资团队依托自身专业背景和独特判断</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根据市值管理的各项需求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设计投资结构</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进行各种形式的市值管理投资。其中包括：并购投资、再融资投资、战略投资、固定收益投资等。</a:t>
            </a:r>
          </a:p>
        </p:txBody>
      </p:sp>
      <p:sp>
        <p:nvSpPr>
          <p:cNvPr id="4" name="矩形 2">
            <a:extLst>
              <a:ext uri="{FF2B5EF4-FFF2-40B4-BE49-F238E27FC236}">
                <a16:creationId xmlns:a16="http://schemas.microsoft.com/office/drawing/2014/main" id="{88FF1F1B-7DA4-47DA-BEB6-6DD22F3D4188}"/>
              </a:ext>
            </a:extLst>
          </p:cNvPr>
          <p:cNvSpPr>
            <a:spLocks noChangeArrowheads="1"/>
          </p:cNvSpPr>
          <p:nvPr/>
        </p:nvSpPr>
        <p:spPr bwMode="auto">
          <a:xfrm>
            <a:off x="166255" y="99752"/>
            <a:ext cx="203132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r>
              <a:rPr lang="zh-CN" altLang="en-US" sz="2400" b="0" dirty="0">
                <a:solidFill>
                  <a:srgbClr val="000798"/>
                </a:solidFill>
                <a:latin typeface="微软雅黑" panose="020B0503020204020204" pitchFamily="34" charset="-122"/>
                <a:ea typeface="微软雅黑" panose="020B0503020204020204" pitchFamily="34" charset="-122"/>
                <a:cs typeface="+mj-cs"/>
              </a:rPr>
              <a:t>公司主要业务</a:t>
            </a:r>
          </a:p>
        </p:txBody>
      </p:sp>
    </p:spTree>
    <p:extLst>
      <p:ext uri="{BB962C8B-B14F-4D97-AF65-F5344CB8AC3E}">
        <p14:creationId xmlns:p14="http://schemas.microsoft.com/office/powerpoint/2010/main" val="17510770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rongkeLogo.jpg">
            <a:extLst>
              <a:ext uri="{FF2B5EF4-FFF2-40B4-BE49-F238E27FC236}">
                <a16:creationId xmlns:a16="http://schemas.microsoft.com/office/drawing/2014/main" id="{D4B2D0EA-E803-43AE-93CB-E2A73BCD9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0687"/>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B319BC0F-AF1B-4053-AD77-0E509670F4A5}"/>
              </a:ext>
            </a:extLst>
          </p:cNvPr>
          <p:cNvSpPr>
            <a:spLocks noChangeArrowheads="1"/>
          </p:cNvSpPr>
          <p:nvPr/>
        </p:nvSpPr>
        <p:spPr bwMode="auto">
          <a:xfrm>
            <a:off x="397803" y="1370459"/>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4" name="文本框 3">
            <a:extLst>
              <a:ext uri="{FF2B5EF4-FFF2-40B4-BE49-F238E27FC236}">
                <a16:creationId xmlns:a16="http://schemas.microsoft.com/office/drawing/2014/main" id="{67BC1C1A-FD48-4C65-B424-7BD6ED2A496D}"/>
              </a:ext>
            </a:extLst>
          </p:cNvPr>
          <p:cNvSpPr txBox="1"/>
          <p:nvPr/>
        </p:nvSpPr>
        <p:spPr>
          <a:xfrm>
            <a:off x="397803" y="908794"/>
            <a:ext cx="1415772"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defPPr>
              <a:defRPr lang="en-US"/>
            </a:defPPr>
            <a:lvl1pPr>
              <a:buFont typeface="Arial" panose="020B0604020202020204" pitchFamily="34" charset="0"/>
              <a:defRPr sz="2400" b="0">
                <a:solidFill>
                  <a:srgbClr val="000798"/>
                </a:solidFill>
                <a:latin typeface="微软雅黑" panose="020B0503020204020204" pitchFamily="34" charset="-122"/>
                <a:ea typeface="微软雅黑" panose="020B0503020204020204" pitchFamily="34" charset="-122"/>
                <a:cs typeface="+mj-cs"/>
              </a:defRPr>
            </a:lvl1pPr>
            <a:lvl2pPr marL="742950" indent="-285750">
              <a:buFont typeface="Arial" panose="020B0604020202020204" pitchFamily="34" charset="0"/>
              <a:defRPr b="1">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9pPr>
          </a:lstStyle>
          <a:p>
            <a:r>
              <a:rPr lang="zh-CN" altLang="en-US" dirty="0"/>
              <a:t>联系我们</a:t>
            </a:r>
          </a:p>
        </p:txBody>
      </p:sp>
      <p:sp>
        <p:nvSpPr>
          <p:cNvPr id="5" name="文本框 4">
            <a:extLst>
              <a:ext uri="{FF2B5EF4-FFF2-40B4-BE49-F238E27FC236}">
                <a16:creationId xmlns:a16="http://schemas.microsoft.com/office/drawing/2014/main" id="{AADC0165-AA59-4EA8-A0B2-2BE9880E2CB3}"/>
              </a:ext>
            </a:extLst>
          </p:cNvPr>
          <p:cNvSpPr txBox="1"/>
          <p:nvPr/>
        </p:nvSpPr>
        <p:spPr>
          <a:xfrm flipH="1">
            <a:off x="4749204" y="2315570"/>
            <a:ext cx="800219" cy="461665"/>
          </a:xfrm>
          <a:prstGeom prst="rect">
            <a:avLst/>
          </a:prstGeom>
          <a:noFill/>
        </p:spPr>
        <p:txBody>
          <a:bodyPr wrap="square" rtlCol="0">
            <a:spAutoFit/>
          </a:bodyPr>
          <a:lstStyle>
            <a:defPPr>
              <a:defRPr lang="zh-CN"/>
            </a:defPPr>
            <a:lvl1pPr>
              <a:defRPr sz="2400">
                <a:solidFill>
                  <a:schemeClr val="accent5">
                    <a:lumMod val="75000"/>
                  </a:schemeClr>
                </a:solidFill>
              </a:defRPr>
            </a:lvl1pPr>
          </a:lstStyle>
          <a:p>
            <a:r>
              <a:rPr lang="zh-CN" altLang="en-US" b="1" dirty="0">
                <a:solidFill>
                  <a:srgbClr val="FF0000"/>
                </a:solidFill>
                <a:latin typeface="微软雅黑" panose="020B0503020204020204" pitchFamily="34" charset="-122"/>
                <a:ea typeface="微软雅黑" panose="020B0503020204020204" pitchFamily="34" charset="-122"/>
              </a:rPr>
              <a:t>声明：</a:t>
            </a:r>
          </a:p>
        </p:txBody>
      </p:sp>
      <p:sp>
        <p:nvSpPr>
          <p:cNvPr id="6" name="文本框 5">
            <a:extLst>
              <a:ext uri="{FF2B5EF4-FFF2-40B4-BE49-F238E27FC236}">
                <a16:creationId xmlns:a16="http://schemas.microsoft.com/office/drawing/2014/main" id="{A18F4CC5-AC8A-4AFF-97D1-235619546D00}"/>
              </a:ext>
            </a:extLst>
          </p:cNvPr>
          <p:cNvSpPr txBox="1"/>
          <p:nvPr/>
        </p:nvSpPr>
        <p:spPr>
          <a:xfrm>
            <a:off x="4749204" y="3005250"/>
            <a:ext cx="3745572" cy="646331"/>
          </a:xfrm>
          <a:prstGeom prst="rect">
            <a:avLst/>
          </a:prstGeom>
          <a:noFill/>
        </p:spPr>
        <p:txBody>
          <a:bodyPr wrap="square" rtlCol="0">
            <a:spAutoFit/>
          </a:bodyPr>
          <a:lstStyle/>
          <a:p>
            <a:r>
              <a:rPr lang="zh-CN" altLang="en-US" b="1" dirty="0"/>
              <a:t>   本</a:t>
            </a:r>
            <a:r>
              <a:rPr lang="en-US" altLang="zh-CN" b="1" dirty="0"/>
              <a:t>PPT</a:t>
            </a:r>
            <a:r>
              <a:rPr lang="zh-CN" altLang="en-US" b="1" dirty="0"/>
              <a:t>内所有数据均来源于万得</a:t>
            </a:r>
            <a:r>
              <a:rPr lang="en-US" altLang="zh-CN" b="1" dirty="0"/>
              <a:t>wind</a:t>
            </a:r>
            <a:r>
              <a:rPr lang="zh-CN" altLang="en-US" b="1" dirty="0"/>
              <a:t>金融数据客户端。</a:t>
            </a:r>
          </a:p>
        </p:txBody>
      </p:sp>
    </p:spTree>
    <p:extLst>
      <p:ext uri="{BB962C8B-B14F-4D97-AF65-F5344CB8AC3E}">
        <p14:creationId xmlns:p14="http://schemas.microsoft.com/office/powerpoint/2010/main" val="10780686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7D6EE1C6-7EBC-465B-AE94-30DF34FFF258}"/>
              </a:ext>
            </a:extLst>
          </p:cNvPr>
          <p:cNvSpPr/>
          <p:nvPr/>
        </p:nvSpPr>
        <p:spPr>
          <a:xfrm>
            <a:off x="2822452" y="1199917"/>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3" name="椭圆 2">
            <a:extLst>
              <a:ext uri="{FF2B5EF4-FFF2-40B4-BE49-F238E27FC236}">
                <a16:creationId xmlns:a16="http://schemas.microsoft.com/office/drawing/2014/main" id="{B6C0594D-E4DC-4867-ACD9-AC9FDDBDF537}"/>
              </a:ext>
            </a:extLst>
          </p:cNvPr>
          <p:cNvSpPr/>
          <p:nvPr/>
        </p:nvSpPr>
        <p:spPr>
          <a:xfrm>
            <a:off x="2822451" y="2229942"/>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4" name="椭圆 3">
            <a:extLst>
              <a:ext uri="{FF2B5EF4-FFF2-40B4-BE49-F238E27FC236}">
                <a16:creationId xmlns:a16="http://schemas.microsoft.com/office/drawing/2014/main" id="{8948C89F-0E6D-4C5D-81C4-2E3CCB640C2C}"/>
              </a:ext>
            </a:extLst>
          </p:cNvPr>
          <p:cNvSpPr/>
          <p:nvPr/>
        </p:nvSpPr>
        <p:spPr>
          <a:xfrm>
            <a:off x="2822449" y="3302018"/>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sz="1600"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5" name="文本框 4">
            <a:extLst>
              <a:ext uri="{FF2B5EF4-FFF2-40B4-BE49-F238E27FC236}">
                <a16:creationId xmlns:a16="http://schemas.microsoft.com/office/drawing/2014/main" id="{25CD12AA-A70E-45E0-A09D-6EFF5BE33BA7}"/>
              </a:ext>
            </a:extLst>
          </p:cNvPr>
          <p:cNvSpPr txBox="1"/>
          <p:nvPr/>
        </p:nvSpPr>
        <p:spPr>
          <a:xfrm>
            <a:off x="3891820" y="1199917"/>
            <a:ext cx="2195327" cy="646331"/>
          </a:xfrm>
          <a:prstGeom prst="rect">
            <a:avLst/>
          </a:prstGeom>
          <a:noFill/>
        </p:spPr>
        <p:txBody>
          <a:bodyPr wrap="square" rtlCol="0">
            <a:spAutoFit/>
          </a:bodyPr>
          <a:lstStyle/>
          <a:p>
            <a:pPr algn="just"/>
            <a:r>
              <a:rPr lang="zh-CN" altLang="en-US" dirty="0">
                <a:solidFill>
                  <a:srgbClr val="002060"/>
                </a:solidFill>
                <a:latin typeface="微软雅黑" panose="020B0503020204020204" pitchFamily="34" charset="-122"/>
                <a:ea typeface="微软雅黑" panose="020B0503020204020204" pitchFamily="34" charset="-122"/>
              </a:rPr>
              <a:t>募集市场降速稍减，同比降幅依旧明显。</a:t>
            </a:r>
          </a:p>
        </p:txBody>
      </p:sp>
      <p:sp>
        <p:nvSpPr>
          <p:cNvPr id="6" name="文本框 5">
            <a:extLst>
              <a:ext uri="{FF2B5EF4-FFF2-40B4-BE49-F238E27FC236}">
                <a16:creationId xmlns:a16="http://schemas.microsoft.com/office/drawing/2014/main" id="{B09E7999-5DE9-4E62-8354-AD157F094374}"/>
              </a:ext>
            </a:extLst>
          </p:cNvPr>
          <p:cNvSpPr txBox="1"/>
          <p:nvPr/>
        </p:nvSpPr>
        <p:spPr>
          <a:xfrm>
            <a:off x="3891820" y="2328016"/>
            <a:ext cx="2106171"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投资市场明显降温，规模数量均有减少。</a:t>
            </a:r>
          </a:p>
        </p:txBody>
      </p:sp>
      <p:sp>
        <p:nvSpPr>
          <p:cNvPr id="7" name="文本框 6">
            <a:extLst>
              <a:ext uri="{FF2B5EF4-FFF2-40B4-BE49-F238E27FC236}">
                <a16:creationId xmlns:a16="http://schemas.microsoft.com/office/drawing/2014/main" id="{49DF9CBF-44CD-45B6-9CBD-19FBCACC7ADD}"/>
              </a:ext>
            </a:extLst>
          </p:cNvPr>
          <p:cNvSpPr txBox="1"/>
          <p:nvPr/>
        </p:nvSpPr>
        <p:spPr>
          <a:xfrm>
            <a:off x="3891820" y="3336135"/>
            <a:ext cx="2271588"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en-US" altLang="zh-CN" dirty="0"/>
              <a:t>IPO</a:t>
            </a:r>
            <a:r>
              <a:rPr lang="zh-CN" altLang="en-US" dirty="0"/>
              <a:t>保持缓慢节奏，巨头上市退出增加。</a:t>
            </a:r>
          </a:p>
        </p:txBody>
      </p:sp>
      <p:sp>
        <p:nvSpPr>
          <p:cNvPr id="8" name="椭圆 7">
            <a:extLst>
              <a:ext uri="{FF2B5EF4-FFF2-40B4-BE49-F238E27FC236}">
                <a16:creationId xmlns:a16="http://schemas.microsoft.com/office/drawing/2014/main" id="{285E841F-3602-4AB6-8EF8-7C91753DB5A6}"/>
              </a:ext>
            </a:extLst>
          </p:cNvPr>
          <p:cNvSpPr/>
          <p:nvPr/>
        </p:nvSpPr>
        <p:spPr>
          <a:xfrm>
            <a:off x="2822449" y="5404119"/>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9" name="文本框 8">
            <a:extLst>
              <a:ext uri="{FF2B5EF4-FFF2-40B4-BE49-F238E27FC236}">
                <a16:creationId xmlns:a16="http://schemas.microsoft.com/office/drawing/2014/main" id="{1FB283D0-622D-415F-8F2B-161011CA3B59}"/>
              </a:ext>
            </a:extLst>
          </p:cNvPr>
          <p:cNvSpPr txBox="1"/>
          <p:nvPr/>
        </p:nvSpPr>
        <p:spPr>
          <a:xfrm>
            <a:off x="3891820" y="5502193"/>
            <a:ext cx="2271588"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科创板诞生在即，新三板地位岌岌可危。</a:t>
            </a:r>
          </a:p>
        </p:txBody>
      </p:sp>
      <p:sp>
        <p:nvSpPr>
          <p:cNvPr id="10" name="椭圆 9">
            <a:extLst>
              <a:ext uri="{FF2B5EF4-FFF2-40B4-BE49-F238E27FC236}">
                <a16:creationId xmlns:a16="http://schemas.microsoft.com/office/drawing/2014/main" id="{1593A9DB-4FD5-4307-BA88-82CDCDF7B570}"/>
              </a:ext>
            </a:extLst>
          </p:cNvPr>
          <p:cNvSpPr/>
          <p:nvPr/>
        </p:nvSpPr>
        <p:spPr>
          <a:xfrm>
            <a:off x="2822449" y="4349570"/>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并</a:t>
            </a:r>
          </a:p>
        </p:txBody>
      </p:sp>
      <p:sp>
        <p:nvSpPr>
          <p:cNvPr id="11" name="文本框 10">
            <a:extLst>
              <a:ext uri="{FF2B5EF4-FFF2-40B4-BE49-F238E27FC236}">
                <a16:creationId xmlns:a16="http://schemas.microsoft.com/office/drawing/2014/main" id="{5856A96F-9A4B-4F78-9446-BEC44CA32557}"/>
              </a:ext>
            </a:extLst>
          </p:cNvPr>
          <p:cNvSpPr txBox="1"/>
          <p:nvPr/>
        </p:nvSpPr>
        <p:spPr>
          <a:xfrm>
            <a:off x="3865443" y="4409555"/>
            <a:ext cx="2394072"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并购市场保持较为稳定的活跃程度。</a:t>
            </a:r>
          </a:p>
        </p:txBody>
      </p:sp>
    </p:spTree>
    <p:extLst>
      <p:ext uri="{BB962C8B-B14F-4D97-AF65-F5344CB8AC3E}">
        <p14:creationId xmlns:p14="http://schemas.microsoft.com/office/powerpoint/2010/main" val="35147392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箭头: 下 2">
            <a:extLst>
              <a:ext uri="{FF2B5EF4-FFF2-40B4-BE49-F238E27FC236}">
                <a16:creationId xmlns:a16="http://schemas.microsoft.com/office/drawing/2014/main" id="{CFB6DA05-94BA-443E-A6FE-4462F654B786}"/>
              </a:ext>
            </a:extLst>
          </p:cNvPr>
          <p:cNvSpPr/>
          <p:nvPr/>
        </p:nvSpPr>
        <p:spPr>
          <a:xfrm>
            <a:off x="1461323" y="4649369"/>
            <a:ext cx="702923" cy="1509372"/>
          </a:xfrm>
          <a:prstGeom prst="downArrow">
            <a:avLst/>
          </a:prstGeom>
          <a:solidFill>
            <a:srgbClr val="FF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E990AC4D-A159-44AF-8FF0-7AB2982D65C6}"/>
              </a:ext>
            </a:extLst>
          </p:cNvPr>
          <p:cNvSpPr txBox="1"/>
          <p:nvPr/>
        </p:nvSpPr>
        <p:spPr>
          <a:xfrm>
            <a:off x="3571437" y="4541886"/>
            <a:ext cx="4288885" cy="1415772"/>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21</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132.1</a:t>
            </a:r>
            <a:r>
              <a:rPr lang="zh-CN" altLang="en-US" sz="1400" dirty="0">
                <a:latin typeface="微软雅黑" panose="020B0503020204020204" pitchFamily="34" charset="-122"/>
                <a:ea typeface="微软雅黑" panose="020B0503020204020204" pitchFamily="34" charset="-122"/>
              </a:rPr>
              <a:t>亿，本月环比降幅有所减缓，规模较上月上升，但同比数据依旧不佳，具体数据方面，事件数量同比减少</a:t>
            </a:r>
            <a:r>
              <a:rPr lang="en-US" altLang="zh-CN" sz="2400" dirty="0">
                <a:solidFill>
                  <a:srgbClr val="0070C0"/>
                </a:solidFill>
                <a:latin typeface="微软雅黑" panose="020B0503020204020204" pitchFamily="34" charset="-122"/>
                <a:ea typeface="微软雅黑" panose="020B0503020204020204" pitchFamily="34" charset="-122"/>
              </a:rPr>
              <a:t>25.0%</a:t>
            </a:r>
            <a:r>
              <a:rPr lang="zh-CN" altLang="en-US" sz="1400" dirty="0">
                <a:latin typeface="微软雅黑" panose="020B0503020204020204" pitchFamily="34" charset="-122"/>
                <a:ea typeface="微软雅黑" panose="020B0503020204020204" pitchFamily="34" charset="-122"/>
              </a:rPr>
              <a:t>，规模同比减少</a:t>
            </a:r>
            <a:r>
              <a:rPr lang="en-US" altLang="zh-CN" sz="2400" dirty="0">
                <a:solidFill>
                  <a:srgbClr val="0070C0"/>
                </a:solidFill>
                <a:latin typeface="微软雅黑" panose="020B0503020204020204" pitchFamily="34" charset="-122"/>
                <a:ea typeface="微软雅黑" panose="020B0503020204020204" pitchFamily="34" charset="-122"/>
              </a:rPr>
              <a:t>67.5%</a:t>
            </a:r>
            <a:r>
              <a:rPr lang="zh-CN" altLang="en-US" sz="1400" dirty="0">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id="{95B9FC9D-2ADF-4502-A883-7037D5F85BE4}"/>
              </a:ext>
            </a:extLst>
          </p:cNvPr>
          <p:cNvSpPr txBox="1"/>
          <p:nvPr/>
        </p:nvSpPr>
        <p:spPr>
          <a:xfrm>
            <a:off x="2244749" y="4771693"/>
            <a:ext cx="1620273" cy="461665"/>
          </a:xfrm>
          <a:prstGeom prst="rect">
            <a:avLst/>
          </a:prstGeom>
          <a:noFill/>
        </p:spPr>
        <p:txBody>
          <a:bodyPr wrap="square" rtlCol="0">
            <a:spAutoFit/>
          </a:bodyPr>
          <a:lstStyle/>
          <a:p>
            <a:r>
              <a:rPr lang="en-US" altLang="zh-CN" sz="2400" dirty="0">
                <a:solidFill>
                  <a:srgbClr val="FF0000"/>
                </a:solidFill>
                <a:latin typeface="Arial" panose="020B0604020202020204" pitchFamily="34" charset="0"/>
                <a:cs typeface="Arial" panose="020B0604020202020204" pitchFamily="34" charset="0"/>
              </a:rPr>
              <a:t>-8.7%</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0BFB81D4-2433-4C0C-AFE0-0DDF8F9F3751}"/>
              </a:ext>
            </a:extLst>
          </p:cNvPr>
          <p:cNvSpPr txBox="1"/>
          <p:nvPr/>
        </p:nvSpPr>
        <p:spPr>
          <a:xfrm>
            <a:off x="2265235" y="5465217"/>
            <a:ext cx="1237839"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+58.0%</a:t>
            </a:r>
            <a:endParaRPr lang="zh-CN" altLang="en-US" sz="2400" dirty="0">
              <a:solidFill>
                <a:srgbClr val="FF0000"/>
              </a:solidFill>
            </a:endParaRPr>
          </a:p>
        </p:txBody>
      </p:sp>
      <p:sp>
        <p:nvSpPr>
          <p:cNvPr id="7" name="文本框 6">
            <a:extLst>
              <a:ext uri="{FF2B5EF4-FFF2-40B4-BE49-F238E27FC236}">
                <a16:creationId xmlns:a16="http://schemas.microsoft.com/office/drawing/2014/main" id="{5A8AA4E6-CA6C-40CC-B35F-26F7BD7EE4FB}"/>
              </a:ext>
            </a:extLst>
          </p:cNvPr>
          <p:cNvSpPr txBox="1"/>
          <p:nvPr/>
        </p:nvSpPr>
        <p:spPr>
          <a:xfrm>
            <a:off x="2244749" y="5157440"/>
            <a:ext cx="1261884" cy="307777"/>
          </a:xfrm>
          <a:prstGeom prst="rect">
            <a:avLst/>
          </a:prstGeom>
          <a:noFill/>
        </p:spPr>
        <p:txBody>
          <a:bodyPr wrap="none" rtlCol="0">
            <a:spAutoFit/>
          </a:bodyPr>
          <a:lstStyle/>
          <a:p>
            <a:r>
              <a:rPr lang="zh-CN" altLang="en-US" sz="1400" dirty="0"/>
              <a:t>募集事件数量</a:t>
            </a:r>
          </a:p>
        </p:txBody>
      </p:sp>
      <p:sp>
        <p:nvSpPr>
          <p:cNvPr id="8" name="文本框 7">
            <a:extLst>
              <a:ext uri="{FF2B5EF4-FFF2-40B4-BE49-F238E27FC236}">
                <a16:creationId xmlns:a16="http://schemas.microsoft.com/office/drawing/2014/main" id="{64EED94C-C403-45E4-A2E1-C79F760161C9}"/>
              </a:ext>
            </a:extLst>
          </p:cNvPr>
          <p:cNvSpPr txBox="1"/>
          <p:nvPr/>
        </p:nvSpPr>
        <p:spPr>
          <a:xfrm>
            <a:off x="2244749" y="5850964"/>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9" name="组合 8">
            <a:extLst>
              <a:ext uri="{FF2B5EF4-FFF2-40B4-BE49-F238E27FC236}">
                <a16:creationId xmlns:a16="http://schemas.microsoft.com/office/drawing/2014/main" id="{2164D974-02B7-4EC6-9273-2669A403EFC0}"/>
              </a:ext>
            </a:extLst>
          </p:cNvPr>
          <p:cNvGrpSpPr/>
          <p:nvPr/>
        </p:nvGrpSpPr>
        <p:grpSpPr>
          <a:xfrm>
            <a:off x="1477021" y="4107073"/>
            <a:ext cx="4009380" cy="369870"/>
            <a:chOff x="7155445" y="740531"/>
            <a:chExt cx="3098164" cy="369870"/>
          </a:xfrm>
        </p:grpSpPr>
        <p:sp>
          <p:nvSpPr>
            <p:cNvPr id="10" name="矩形 9">
              <a:extLst>
                <a:ext uri="{FF2B5EF4-FFF2-40B4-BE49-F238E27FC236}">
                  <a16:creationId xmlns:a16="http://schemas.microsoft.com/office/drawing/2014/main" id="{3A5F7518-96B5-44A9-9034-E179CA8C275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环比降幅收减，同比降幅依旧较大</a:t>
              </a:r>
            </a:p>
          </p:txBody>
        </p:sp>
        <p:sp>
          <p:nvSpPr>
            <p:cNvPr id="11" name="等腰三角形 10">
              <a:extLst>
                <a:ext uri="{FF2B5EF4-FFF2-40B4-BE49-F238E27FC236}">
                  <a16:creationId xmlns:a16="http://schemas.microsoft.com/office/drawing/2014/main" id="{9B32B8FC-BE3D-4717-A775-63EE15789B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2">
            <a:extLst>
              <a:ext uri="{FF2B5EF4-FFF2-40B4-BE49-F238E27FC236}">
                <a16:creationId xmlns:a16="http://schemas.microsoft.com/office/drawing/2014/main" id="{E432048B-F459-4924-BB64-1CFE8924D7F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4" name="图表 13">
            <a:extLst>
              <a:ext uri="{FF2B5EF4-FFF2-40B4-BE49-F238E27FC236}">
                <a16:creationId xmlns:a16="http://schemas.microsoft.com/office/drawing/2014/main" id="{F3ABA38B-CF81-487E-AEA6-7F34BF1A3A9E}"/>
              </a:ext>
            </a:extLst>
          </p:cNvPr>
          <p:cNvGraphicFramePr>
            <a:graphicFrameLocks/>
          </p:cNvGraphicFramePr>
          <p:nvPr>
            <p:extLst>
              <p:ext uri="{D42A27DB-BD31-4B8C-83A1-F6EECF244321}">
                <p14:modId xmlns:p14="http://schemas.microsoft.com/office/powerpoint/2010/main" val="2869563378"/>
              </p:ext>
            </p:extLst>
          </p:nvPr>
        </p:nvGraphicFramePr>
        <p:xfrm>
          <a:off x="1390650" y="931118"/>
          <a:ext cx="6362700" cy="314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47834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5515EE7-682F-4655-97CD-B141671A78B9}"/>
              </a:ext>
            </a:extLst>
          </p:cNvPr>
          <p:cNvSpPr txBox="1"/>
          <p:nvPr/>
        </p:nvSpPr>
        <p:spPr>
          <a:xfrm>
            <a:off x="765894" y="4626284"/>
            <a:ext cx="7436274" cy="830997"/>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4.50</a:t>
            </a:r>
            <a:r>
              <a:rPr lang="zh-CN" altLang="en-US" sz="1400" dirty="0">
                <a:latin typeface="微软雅黑" panose="020B0503020204020204" pitchFamily="34" charset="-122"/>
                <a:ea typeface="微软雅黑" panose="020B0503020204020204" pitchFamily="34" charset="-122"/>
              </a:rPr>
              <a:t>亿；成长基金募集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20</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127.60</a:t>
            </a:r>
            <a:r>
              <a:rPr lang="zh-CN" altLang="en-US" sz="1400" dirty="0">
                <a:latin typeface="微软雅黑" panose="020B0503020204020204" pitchFamily="34" charset="-122"/>
                <a:ea typeface="微软雅黑" panose="020B0503020204020204" pitchFamily="34" charset="-122"/>
              </a:rPr>
              <a:t>亿；市场稍有企稳，但依旧保持对风投的谨慎态度。</a:t>
            </a:r>
            <a:endParaRPr lang="en-US" altLang="zh-CN" sz="1400"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3CCC65A3-FE33-4B9D-8BDE-ED554235274C}"/>
              </a:ext>
            </a:extLst>
          </p:cNvPr>
          <p:cNvGrpSpPr/>
          <p:nvPr/>
        </p:nvGrpSpPr>
        <p:grpSpPr>
          <a:xfrm>
            <a:off x="765893" y="4110314"/>
            <a:ext cx="5045821" cy="369870"/>
            <a:chOff x="7155445" y="740531"/>
            <a:chExt cx="3098164" cy="369870"/>
          </a:xfrm>
        </p:grpSpPr>
        <p:sp>
          <p:nvSpPr>
            <p:cNvPr id="7" name="矩形 6">
              <a:extLst>
                <a:ext uri="{FF2B5EF4-FFF2-40B4-BE49-F238E27FC236}">
                  <a16:creationId xmlns:a16="http://schemas.microsoft.com/office/drawing/2014/main" id="{FEF3E50B-A09D-4AFB-AD3D-8476E584A61D}"/>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募集种类集中化，本月并购类基金再次挂零</a:t>
              </a:r>
            </a:p>
          </p:txBody>
        </p:sp>
        <p:sp>
          <p:nvSpPr>
            <p:cNvPr id="8" name="等腰三角形 7">
              <a:extLst>
                <a:ext uri="{FF2B5EF4-FFF2-40B4-BE49-F238E27FC236}">
                  <a16:creationId xmlns:a16="http://schemas.microsoft.com/office/drawing/2014/main" id="{33FA0AF2-434F-42C7-AEC3-25E2BC72B83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Rectangle 2">
            <a:extLst>
              <a:ext uri="{FF2B5EF4-FFF2-40B4-BE49-F238E27FC236}">
                <a16:creationId xmlns:a16="http://schemas.microsoft.com/office/drawing/2014/main" id="{7AA7E87C-C50C-4D12-8A6B-10A141B694F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4" name="表格 3">
            <a:extLst>
              <a:ext uri="{FF2B5EF4-FFF2-40B4-BE49-F238E27FC236}">
                <a16:creationId xmlns:a16="http://schemas.microsoft.com/office/drawing/2014/main" id="{C8F30BB0-B66F-4355-88B5-13535EB2EE56}"/>
              </a:ext>
            </a:extLst>
          </p:cNvPr>
          <p:cNvGraphicFramePr>
            <a:graphicFrameLocks noGrp="1"/>
          </p:cNvGraphicFramePr>
          <p:nvPr>
            <p:extLst>
              <p:ext uri="{D42A27DB-BD31-4B8C-83A1-F6EECF244321}">
                <p14:modId xmlns:p14="http://schemas.microsoft.com/office/powerpoint/2010/main" val="3223220593"/>
              </p:ext>
            </p:extLst>
          </p:nvPr>
        </p:nvGraphicFramePr>
        <p:xfrm>
          <a:off x="1625433" y="1535890"/>
          <a:ext cx="5893134" cy="2019440"/>
        </p:xfrm>
        <a:graphic>
          <a:graphicData uri="http://schemas.openxmlformats.org/drawingml/2006/table">
            <a:tbl>
              <a:tblPr/>
              <a:tblGrid>
                <a:gridCol w="2061096">
                  <a:extLst>
                    <a:ext uri="{9D8B030D-6E8A-4147-A177-3AD203B41FA5}">
                      <a16:colId xmlns:a16="http://schemas.microsoft.com/office/drawing/2014/main" val="1901102643"/>
                    </a:ext>
                  </a:extLst>
                </a:gridCol>
                <a:gridCol w="1650878">
                  <a:extLst>
                    <a:ext uri="{9D8B030D-6E8A-4147-A177-3AD203B41FA5}">
                      <a16:colId xmlns:a16="http://schemas.microsoft.com/office/drawing/2014/main" val="1092747006"/>
                    </a:ext>
                  </a:extLst>
                </a:gridCol>
                <a:gridCol w="2181160">
                  <a:extLst>
                    <a:ext uri="{9D8B030D-6E8A-4147-A177-3AD203B41FA5}">
                      <a16:colId xmlns:a16="http://schemas.microsoft.com/office/drawing/2014/main" val="3363240523"/>
                    </a:ext>
                  </a:extLst>
                </a:gridCol>
              </a:tblGrid>
              <a:tr h="403888">
                <a:tc gridSpan="3">
                  <a:txBody>
                    <a:bodyPr/>
                    <a:lstStyle/>
                    <a:p>
                      <a:pPr algn="ctr" fontAlgn="ctr"/>
                      <a:r>
                        <a:rPr lang="en-US" altLang="zh-CN" sz="1600" b="0" i="0" u="none" strike="noStrike">
                          <a:solidFill>
                            <a:srgbClr val="000000"/>
                          </a:solidFill>
                          <a:effectLst/>
                          <a:latin typeface="华文新魏" panose="02010800040101010101" pitchFamily="2" charset="-122"/>
                          <a:ea typeface="华文新魏" panose="02010800040101010101" pitchFamily="2" charset="-122"/>
                        </a:rPr>
                        <a:t>2018</a:t>
                      </a:r>
                      <a:r>
                        <a:rPr lang="zh-CN" altLang="en-US" sz="16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1600" b="0" i="0" u="none" strike="noStrike">
                          <a:solidFill>
                            <a:srgbClr val="000000"/>
                          </a:solidFill>
                          <a:effectLst/>
                          <a:latin typeface="华文新魏" panose="02010800040101010101" pitchFamily="2" charset="-122"/>
                          <a:ea typeface="华文新魏" panose="02010800040101010101" pitchFamily="2" charset="-122"/>
                        </a:rPr>
                        <a:t>10</a:t>
                      </a:r>
                      <a:r>
                        <a:rPr lang="zh-CN" altLang="en-US" sz="1600" b="0" i="0" u="none" strike="noStrike">
                          <a:solidFill>
                            <a:srgbClr val="000000"/>
                          </a:solidFill>
                          <a:effectLst/>
                          <a:latin typeface="华文新魏" panose="02010800040101010101" pitchFamily="2" charset="-122"/>
                          <a:ea typeface="华文新魏" panose="02010800040101010101" pitchFamily="2" charset="-122"/>
                        </a:rPr>
                        <a:t>月募集基金的数量及规模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76972069"/>
                  </a:ext>
                </a:extLst>
              </a:tr>
              <a:tr h="403888">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类型</a:t>
                      </a:r>
                    </a:p>
                  </a:txBody>
                  <a:tcPr marL="9525" marR="9525" marT="9525" marB="0" anchor="ctr">
                    <a:lnL>
                      <a:noFill/>
                    </a:lnL>
                    <a:lnR>
                      <a:noFill/>
                    </a:lnR>
                    <a:lnT>
                      <a:noFill/>
                    </a:lnT>
                    <a:lnB>
                      <a:noFill/>
                    </a:lnB>
                    <a:solidFill>
                      <a:srgbClr val="5B9BD5"/>
                    </a:solidFill>
                  </a:tcPr>
                </a:tc>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募资金额（人民币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val="222353133"/>
                  </a:ext>
                </a:extLst>
              </a:tr>
              <a:tr h="403888">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Venture</a:t>
                      </a:r>
                    </a:p>
                  </a:txBody>
                  <a:tcPr marL="9525" marR="9525" marT="9525"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1</a:t>
                      </a:r>
                    </a:p>
                  </a:txBody>
                  <a:tcPr marL="9525" marR="9525" marT="9525"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4.50</a:t>
                      </a:r>
                    </a:p>
                  </a:txBody>
                  <a:tcPr marL="9525" marR="9525" marT="9525" marB="0" anchor="ctr">
                    <a:lnL>
                      <a:noFill/>
                    </a:lnL>
                    <a:lnR>
                      <a:noFill/>
                    </a:lnR>
                    <a:lnT>
                      <a:noFill/>
                    </a:lnT>
                    <a:lnB>
                      <a:noFill/>
                    </a:lnB>
                  </a:tcPr>
                </a:tc>
                <a:extLst>
                  <a:ext uri="{0D108BD9-81ED-4DB2-BD59-A6C34878D82A}">
                    <a16:rowId xmlns:a16="http://schemas.microsoft.com/office/drawing/2014/main" val="2131603371"/>
                  </a:ext>
                </a:extLst>
              </a:tr>
              <a:tr h="403888">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Growth</a:t>
                      </a:r>
                    </a:p>
                  </a:txBody>
                  <a:tcPr marL="9525" marR="9525" marT="9525" marB="0" anchor="ctr">
                    <a:lnL>
                      <a:noFill/>
                    </a:lnL>
                    <a:lnR>
                      <a:noFill/>
                    </a:lnR>
                    <a:lnT>
                      <a:noFill/>
                    </a:lnT>
                    <a:lnB>
                      <a:noFill/>
                    </a:lnB>
                    <a:solidFill>
                      <a:srgbClr val="F2F2F2"/>
                    </a:solidFill>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20</a:t>
                      </a:r>
                    </a:p>
                  </a:txBody>
                  <a:tcPr marL="9525" marR="9525" marT="9525" marB="0" anchor="ctr">
                    <a:lnL>
                      <a:noFill/>
                    </a:lnL>
                    <a:lnR>
                      <a:noFill/>
                    </a:lnR>
                    <a:lnT>
                      <a:noFill/>
                    </a:lnT>
                    <a:lnB>
                      <a:noFill/>
                    </a:lnB>
                    <a:solidFill>
                      <a:srgbClr val="F2F2F2"/>
                    </a:solidFill>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127.60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6259230"/>
                  </a:ext>
                </a:extLst>
              </a:tr>
              <a:tr h="403888">
                <a:tc>
                  <a:txBody>
                    <a:bodyPr/>
                    <a:lstStyle/>
                    <a:p>
                      <a:pPr algn="ctr" fontAlgn="ctr"/>
                      <a:r>
                        <a:rPr lang="en-US" sz="1600" b="0" i="0" u="none" strike="noStrike">
                          <a:solidFill>
                            <a:srgbClr val="000000"/>
                          </a:solidFill>
                          <a:effectLst/>
                          <a:latin typeface="Arial" panose="020B0604020202020204" pitchFamily="34" charset="0"/>
                          <a:ea typeface="宋体" panose="02010600030101010101" pitchFamily="2" charset="-122"/>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Arial" panose="020B0604020202020204" pitchFamily="34" charset="0"/>
                          <a:ea typeface="宋体" panose="02010600030101010101" pitchFamily="2" charset="-122"/>
                        </a:rPr>
                        <a:t>21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000000"/>
                          </a:solidFill>
                          <a:effectLst/>
                          <a:latin typeface="Arial" panose="020B0604020202020204" pitchFamily="34" charset="0"/>
                          <a:ea typeface="宋体" panose="02010600030101010101" pitchFamily="2" charset="-122"/>
                        </a:rPr>
                        <a:t>132.10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841591"/>
                  </a:ext>
                </a:extLst>
              </a:tr>
            </a:tbl>
          </a:graphicData>
        </a:graphic>
      </p:graphicFrame>
    </p:spTree>
    <p:extLst>
      <p:ext uri="{BB962C8B-B14F-4D97-AF65-F5344CB8AC3E}">
        <p14:creationId xmlns:p14="http://schemas.microsoft.com/office/powerpoint/2010/main" val="2288416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C4144B8-337F-4075-990E-BCE74012F915}"/>
              </a:ext>
            </a:extLst>
          </p:cNvPr>
          <p:cNvGrpSpPr/>
          <p:nvPr/>
        </p:nvGrpSpPr>
        <p:grpSpPr>
          <a:xfrm>
            <a:off x="95588" y="976571"/>
            <a:ext cx="3984043" cy="369870"/>
            <a:chOff x="7155445" y="740531"/>
            <a:chExt cx="3098164" cy="369870"/>
          </a:xfrm>
        </p:grpSpPr>
        <p:sp>
          <p:nvSpPr>
            <p:cNvPr id="5" name="矩形 4">
              <a:extLst>
                <a:ext uri="{FF2B5EF4-FFF2-40B4-BE49-F238E27FC236}">
                  <a16:creationId xmlns:a16="http://schemas.microsoft.com/office/drawing/2014/main" id="{862EE2C6-44B4-4AC0-989C-D718BD3E9F3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投资市场数量稍减，规模下降较大</a:t>
              </a:r>
            </a:p>
          </p:txBody>
        </p:sp>
        <p:sp>
          <p:nvSpPr>
            <p:cNvPr id="6" name="等腰三角形 5">
              <a:extLst>
                <a:ext uri="{FF2B5EF4-FFF2-40B4-BE49-F238E27FC236}">
                  <a16:creationId xmlns:a16="http://schemas.microsoft.com/office/drawing/2014/main" id="{B6C65461-38AC-4007-BA6B-E44D2815E8A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C5A32A79-8EC2-4F3E-A80A-0357DD5EFB53}"/>
              </a:ext>
            </a:extLst>
          </p:cNvPr>
          <p:cNvSpPr txBox="1"/>
          <p:nvPr/>
        </p:nvSpPr>
        <p:spPr>
          <a:xfrm>
            <a:off x="1039376" y="5140239"/>
            <a:ext cx="7065248" cy="1200329"/>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a:t>
            </a:r>
            <a:r>
              <a:rPr lang="en-US" altLang="zh-CN" sz="1400" dirty="0">
                <a:solidFill>
                  <a:prstClr val="black"/>
                </a:solidFill>
                <a:latin typeface="微软雅黑" panose="020B0503020204020204" pitchFamily="34" charset="-122"/>
                <a:ea typeface="微软雅黑" panose="020B0503020204020204" pitchFamily="34" charset="-122"/>
              </a:rPr>
              <a:t>PEVC</a:t>
            </a:r>
            <a:r>
              <a:rPr lang="zh-CN" altLang="en-US" sz="1400" dirty="0">
                <a:solidFill>
                  <a:prstClr val="black"/>
                </a:solidFill>
                <a:latin typeface="微软雅黑" panose="020B0503020204020204" pitchFamily="34" charset="-122"/>
                <a:ea typeface="微软雅黑" panose="020B0503020204020204" pitchFamily="34" charset="-122"/>
              </a:rPr>
              <a:t>市场共发生投资案例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276</a:t>
            </a:r>
            <a:r>
              <a:rPr lang="zh-CN" altLang="en-US" sz="1400" dirty="0">
                <a:solidFill>
                  <a:prstClr val="black"/>
                </a:solidFill>
                <a:latin typeface="微软雅黑" panose="020B0503020204020204" pitchFamily="34" charset="-122"/>
                <a:ea typeface="微软雅黑" panose="020B0503020204020204" pitchFamily="34" charset="-122"/>
              </a:rPr>
              <a:t>起，融资总额达到人民币</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673.72</a:t>
            </a:r>
            <a:r>
              <a:rPr lang="zh-CN" altLang="en-US" sz="1400" dirty="0">
                <a:solidFill>
                  <a:prstClr val="black"/>
                </a:solidFill>
                <a:latin typeface="微软雅黑" panose="020B0503020204020204" pitchFamily="34" charset="-122"/>
                <a:ea typeface="微软雅黑" panose="020B0503020204020204" pitchFamily="34" charset="-122"/>
              </a:rPr>
              <a:t>亿元。分行业来看，本月依旧集中在互联网及</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，互联网发生案例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85</a:t>
            </a:r>
            <a:r>
              <a:rPr lang="zh-CN" altLang="en-US" sz="1400" dirty="0">
                <a:solidFill>
                  <a:prstClr val="black"/>
                </a:solidFill>
                <a:latin typeface="微软雅黑" panose="020B0503020204020204" pitchFamily="34" charset="-122"/>
                <a:ea typeface="微软雅黑" panose="020B0503020204020204" pitchFamily="34" charset="-122"/>
              </a:rPr>
              <a:t>起，</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发生案例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74</a:t>
            </a:r>
            <a:r>
              <a:rPr lang="zh-CN" altLang="en-US" sz="1400" dirty="0">
                <a:solidFill>
                  <a:prstClr val="black"/>
                </a:solidFill>
                <a:latin typeface="微软雅黑" panose="020B0503020204020204" pitchFamily="34" charset="-122"/>
                <a:ea typeface="微软雅黑" panose="020B0503020204020204" pitchFamily="34" charset="-122"/>
              </a:rPr>
              <a:t>起，分别融资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355.29</a:t>
            </a:r>
            <a:r>
              <a:rPr lang="zh-CN" altLang="en-US" sz="1400" dirty="0">
                <a:solidFill>
                  <a:prstClr val="black"/>
                </a:solidFill>
                <a:latin typeface="微软雅黑" panose="020B0503020204020204" pitchFamily="34" charset="-122"/>
                <a:ea typeface="微软雅黑" panose="020B0503020204020204" pitchFamily="34" charset="-122"/>
              </a:rPr>
              <a:t>亿元及</a:t>
            </a:r>
            <a:r>
              <a:rPr lang="en-US" altLang="zh-CN" sz="2400">
                <a:solidFill>
                  <a:srgbClr val="0070C0"/>
                </a:solidFill>
                <a:latin typeface="微软雅黑" panose="020B0503020204020204" pitchFamily="34" charset="-122"/>
                <a:ea typeface="微软雅黑" panose="020B0503020204020204" pitchFamily="34" charset="-122"/>
                <a:cs typeface="Arial" panose="020B0604020202020204" pitchFamily="34" charset="0"/>
              </a:rPr>
              <a:t>129.15</a:t>
            </a:r>
            <a:r>
              <a:rPr lang="zh-CN" altLang="en-US" sz="1400" dirty="0">
                <a:solidFill>
                  <a:prstClr val="black"/>
                </a:solidFill>
                <a:latin typeface="微软雅黑" panose="020B0503020204020204" pitchFamily="34" charset="-122"/>
                <a:ea typeface="微软雅黑" panose="020B0503020204020204" pitchFamily="34" charset="-122"/>
              </a:rPr>
              <a:t>亿元，其余行业分散较广，个别行业合并统计。</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1" name="Rectangle 2">
            <a:extLst>
              <a:ext uri="{FF2B5EF4-FFF2-40B4-BE49-F238E27FC236}">
                <a16:creationId xmlns:a16="http://schemas.microsoft.com/office/drawing/2014/main" id="{E0DD5F40-C236-44D4-9C81-7B16717EE77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graphicFrame>
        <p:nvGraphicFramePr>
          <p:cNvPr id="3" name="表格 2">
            <a:extLst>
              <a:ext uri="{FF2B5EF4-FFF2-40B4-BE49-F238E27FC236}">
                <a16:creationId xmlns:a16="http://schemas.microsoft.com/office/drawing/2014/main" id="{E7ABE161-14FF-4C26-930B-B541757F0759}"/>
              </a:ext>
            </a:extLst>
          </p:cNvPr>
          <p:cNvGraphicFramePr>
            <a:graphicFrameLocks noGrp="1"/>
          </p:cNvGraphicFramePr>
          <p:nvPr>
            <p:extLst>
              <p:ext uri="{D42A27DB-BD31-4B8C-83A1-F6EECF244321}">
                <p14:modId xmlns:p14="http://schemas.microsoft.com/office/powerpoint/2010/main" val="4290408848"/>
              </p:ext>
            </p:extLst>
          </p:nvPr>
        </p:nvGraphicFramePr>
        <p:xfrm>
          <a:off x="2345823" y="1442161"/>
          <a:ext cx="4584700" cy="3602355"/>
        </p:xfrm>
        <a:graphic>
          <a:graphicData uri="http://schemas.openxmlformats.org/drawingml/2006/table">
            <a:tbl>
              <a:tblPr/>
              <a:tblGrid>
                <a:gridCol w="1791941">
                  <a:extLst>
                    <a:ext uri="{9D8B030D-6E8A-4147-A177-3AD203B41FA5}">
                      <a16:colId xmlns:a16="http://schemas.microsoft.com/office/drawing/2014/main" val="422813023"/>
                    </a:ext>
                  </a:extLst>
                </a:gridCol>
                <a:gridCol w="1000818">
                  <a:extLst>
                    <a:ext uri="{9D8B030D-6E8A-4147-A177-3AD203B41FA5}">
                      <a16:colId xmlns:a16="http://schemas.microsoft.com/office/drawing/2014/main" val="2578223667"/>
                    </a:ext>
                  </a:extLst>
                </a:gridCol>
                <a:gridCol w="1791941">
                  <a:extLst>
                    <a:ext uri="{9D8B030D-6E8A-4147-A177-3AD203B41FA5}">
                      <a16:colId xmlns:a16="http://schemas.microsoft.com/office/drawing/2014/main" val="1203648366"/>
                    </a:ext>
                  </a:extLst>
                </a:gridCol>
              </a:tblGrid>
              <a:tr h="238125">
                <a:tc gridSpan="3">
                  <a:txBody>
                    <a:bodyPr/>
                    <a:lstStyle/>
                    <a:p>
                      <a:pPr algn="ctr" fontAlgn="ctr"/>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2018</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10</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月中国</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PEVC</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案例行业分布及规模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0701452"/>
                  </a:ext>
                </a:extLst>
              </a:tr>
              <a:tr h="228600">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行业</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案例数量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融资金额（人民币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val="822024722"/>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信息科技咨询与其它服务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85</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355.29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798207790"/>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互联网软件与服务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74</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129.15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001057038"/>
                  </a:ext>
                </a:extLst>
              </a:tr>
              <a:tr h="190500">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26</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36.35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019128373"/>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消费零售</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22</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45.19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43439705"/>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医疗保健</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9.91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594374655"/>
                  </a:ext>
                </a:extLst>
              </a:tr>
              <a:tr h="21907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生物制药</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13</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11.34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809887140"/>
                  </a:ext>
                </a:extLst>
              </a:tr>
              <a:tr h="219075">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现代服务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11</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10.23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643295362"/>
                  </a:ext>
                </a:extLst>
              </a:tr>
              <a:tr h="238125">
                <a:tc>
                  <a:txBody>
                    <a:bodyPr/>
                    <a:lstStyle/>
                    <a:p>
                      <a:pPr algn="ctr" fontAlgn="ct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金融</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8</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32.13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811555414"/>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电子</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7</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15.20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833553708"/>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食品饮料</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6</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25.94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446429382"/>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汽车</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5</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0.00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902631360"/>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应用软件</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617320111"/>
                  </a:ext>
                </a:extLst>
              </a:tr>
              <a:tr h="23812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现代物流</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0704465"/>
                  </a:ext>
                </a:extLst>
              </a:tr>
              <a:tr h="200025">
                <a:tc>
                  <a:txBody>
                    <a:bodyPr/>
                    <a:lstStyle/>
                    <a:p>
                      <a:pPr algn="ctr" fontAlgn="ctr"/>
                      <a:r>
                        <a:rPr lang="zh-CN" altLang="en-US" sz="1200" b="1" i="0" u="none" strike="noStrike">
                          <a:solidFill>
                            <a:srgbClr val="000000"/>
                          </a:solidFill>
                          <a:effectLst/>
                          <a:latin typeface="Arial" panose="020B0604020202020204" pitchFamily="34" charset="0"/>
                          <a:ea typeface="宋体" panose="02010600030101010101" pitchFamily="2" charset="-122"/>
                        </a:rPr>
                        <a:t>合计</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200" b="1" i="0" u="none" strike="noStrike">
                          <a:solidFill>
                            <a:srgbClr val="000000"/>
                          </a:solidFill>
                          <a:effectLst/>
                          <a:latin typeface="Arial" panose="020B0604020202020204" pitchFamily="34" charset="0"/>
                          <a:ea typeface="宋体" panose="02010600030101010101" pitchFamily="2" charset="-122"/>
                        </a:rPr>
                        <a:t>276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673.72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78078380"/>
                  </a:ext>
                </a:extLst>
              </a:tr>
            </a:tbl>
          </a:graphicData>
        </a:graphic>
      </p:graphicFrame>
    </p:spTree>
    <p:extLst>
      <p:ext uri="{BB962C8B-B14F-4D97-AF65-F5344CB8AC3E}">
        <p14:creationId xmlns:p14="http://schemas.microsoft.com/office/powerpoint/2010/main" val="5981141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21CA58C-DF27-4274-9D2A-74F19E1FE0D1}"/>
              </a:ext>
            </a:extLst>
          </p:cNvPr>
          <p:cNvSpPr txBox="1"/>
          <p:nvPr/>
        </p:nvSpPr>
        <p:spPr>
          <a:xfrm>
            <a:off x="931462" y="4938973"/>
            <a:ext cx="7281075" cy="104644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按融资轮次来看，本月融资事件数量最多的是</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1400" dirty="0">
                <a:solidFill>
                  <a:prstClr val="black"/>
                </a:solidFill>
                <a:latin typeface="微软雅黑" panose="020B0503020204020204" pitchFamily="34" charset="-122"/>
                <a:ea typeface="微软雅黑" panose="020B0503020204020204" pitchFamily="34" charset="-122"/>
              </a:rPr>
              <a:t>轮，共发生</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68</a:t>
            </a:r>
            <a:r>
              <a:rPr lang="zh-CN" altLang="en-US" sz="1400" dirty="0">
                <a:solidFill>
                  <a:prstClr val="black"/>
                </a:solidFill>
                <a:latin typeface="微软雅黑" panose="020B0503020204020204" pitchFamily="34" charset="-122"/>
                <a:ea typeface="微软雅黑" panose="020B0503020204020204" pitchFamily="34" charset="-122"/>
              </a:rPr>
              <a:t>起案例，共融资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28.69</a:t>
            </a:r>
            <a:r>
              <a:rPr lang="zh-CN" altLang="en-US" sz="1400" dirty="0">
                <a:solidFill>
                  <a:prstClr val="black"/>
                </a:solidFill>
                <a:latin typeface="微软雅黑" panose="020B0503020204020204" pitchFamily="34" charset="-122"/>
                <a:ea typeface="微软雅黑" panose="020B0503020204020204" pitchFamily="34" charset="-122"/>
              </a:rPr>
              <a:t>亿元。同时，本月战略投资规模比重减小，单月共发生</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40</a:t>
            </a:r>
            <a:r>
              <a:rPr lang="zh-CN" altLang="en-US" sz="1400" dirty="0">
                <a:solidFill>
                  <a:prstClr val="black"/>
                </a:solidFill>
                <a:latin typeface="微软雅黑" panose="020B0503020204020204" pitchFamily="34" charset="-122"/>
                <a:ea typeface="微软雅黑" panose="020B0503020204020204" pitchFamily="34" charset="-122"/>
              </a:rPr>
              <a:t>起，融资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137.02</a:t>
            </a:r>
            <a:r>
              <a:rPr lang="zh-CN" altLang="en-US" sz="1400" dirty="0">
                <a:solidFill>
                  <a:prstClr val="black"/>
                </a:solidFill>
                <a:latin typeface="微软雅黑" panose="020B0503020204020204" pitchFamily="34" charset="-122"/>
                <a:ea typeface="微软雅黑" panose="020B0503020204020204" pitchFamily="34" charset="-122"/>
              </a:rPr>
              <a:t>亿元。本月案例总数受国庆假期影响，维持在较低水平，早期轮次持续低迷。</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5" name="Rectangle 2">
            <a:extLst>
              <a:ext uri="{FF2B5EF4-FFF2-40B4-BE49-F238E27FC236}">
                <a16:creationId xmlns:a16="http://schemas.microsoft.com/office/drawing/2014/main" id="{1AD30A20-2836-4CB6-B121-89724D9F8A61}"/>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48" name="图片 47">
            <a:extLst>
              <a:ext uri="{FF2B5EF4-FFF2-40B4-BE49-F238E27FC236}">
                <a16:creationId xmlns:a16="http://schemas.microsoft.com/office/drawing/2014/main" id="{E5B2D87B-B343-4805-AFB5-93F3812A5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450" y="1122877"/>
            <a:ext cx="6278880" cy="3816096"/>
          </a:xfrm>
          <a:prstGeom prst="rect">
            <a:avLst/>
          </a:prstGeom>
        </p:spPr>
      </p:pic>
    </p:spTree>
    <p:extLst>
      <p:ext uri="{BB962C8B-B14F-4D97-AF65-F5344CB8AC3E}">
        <p14:creationId xmlns:p14="http://schemas.microsoft.com/office/powerpoint/2010/main" val="24323602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EA317F1-5CB3-4E34-8C48-F711D7F2C54E}"/>
              </a:ext>
            </a:extLst>
          </p:cNvPr>
          <p:cNvGrpSpPr/>
          <p:nvPr/>
        </p:nvGrpSpPr>
        <p:grpSpPr>
          <a:xfrm>
            <a:off x="280227" y="1066804"/>
            <a:ext cx="3797998" cy="369870"/>
            <a:chOff x="7155445" y="740531"/>
            <a:chExt cx="3098164" cy="369870"/>
          </a:xfrm>
        </p:grpSpPr>
        <p:sp>
          <p:nvSpPr>
            <p:cNvPr id="5" name="矩形 4">
              <a:extLst>
                <a:ext uri="{FF2B5EF4-FFF2-40B4-BE49-F238E27FC236}">
                  <a16:creationId xmlns:a16="http://schemas.microsoft.com/office/drawing/2014/main" id="{3FCD023E-E4ED-4152-844D-911868C59CD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分行业融资案例及金额分布情况</a:t>
              </a:r>
            </a:p>
          </p:txBody>
        </p:sp>
        <p:sp>
          <p:nvSpPr>
            <p:cNvPr id="6" name="等腰三角形 5">
              <a:extLst>
                <a:ext uri="{FF2B5EF4-FFF2-40B4-BE49-F238E27FC236}">
                  <a16:creationId xmlns:a16="http://schemas.microsoft.com/office/drawing/2014/main" id="{69BF597C-0FA5-40E4-B397-8AEAE5EC31F9}"/>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id="{D15B6156-81F7-4969-8DDF-A1A35307588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sp>
        <p:nvSpPr>
          <p:cNvPr id="8" name="文本框 7">
            <a:extLst>
              <a:ext uri="{FF2B5EF4-FFF2-40B4-BE49-F238E27FC236}">
                <a16:creationId xmlns:a16="http://schemas.microsoft.com/office/drawing/2014/main" id="{2354B483-32BA-4670-86E3-855F0969B3A6}"/>
              </a:ext>
            </a:extLst>
          </p:cNvPr>
          <p:cNvSpPr txBox="1"/>
          <p:nvPr/>
        </p:nvSpPr>
        <p:spPr>
          <a:xfrm>
            <a:off x="495757" y="5189215"/>
            <a:ext cx="8068933" cy="52322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本月的融资结构及规模结构来看，本月投资金额超过</a:t>
            </a:r>
            <a:r>
              <a:rPr lang="en-US" altLang="zh-CN" sz="1400" dirty="0">
                <a:solidFill>
                  <a:prstClr val="black"/>
                </a:solidFill>
                <a:latin typeface="微软雅黑" panose="020B0503020204020204" pitchFamily="34" charset="-122"/>
                <a:ea typeface="微软雅黑" panose="020B0503020204020204" pitchFamily="34" charset="-122"/>
              </a:rPr>
              <a:t>50%</a:t>
            </a:r>
            <a:r>
              <a:rPr lang="zh-CN" altLang="en-US" sz="1400" dirty="0">
                <a:solidFill>
                  <a:prstClr val="black"/>
                </a:solidFill>
                <a:latin typeface="微软雅黑" panose="020B0503020204020204" pitchFamily="34" charset="-122"/>
                <a:ea typeface="微软雅黑" panose="020B0503020204020204" pitchFamily="34" charset="-122"/>
              </a:rPr>
              <a:t>集中在</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服务业，案例数量依旧保持着过往的平均分布方式。</a:t>
            </a:r>
          </a:p>
        </p:txBody>
      </p:sp>
      <p:pic>
        <p:nvPicPr>
          <p:cNvPr id="11" name="图片 10">
            <a:extLst>
              <a:ext uri="{FF2B5EF4-FFF2-40B4-BE49-F238E27FC236}">
                <a16:creationId xmlns:a16="http://schemas.microsoft.com/office/drawing/2014/main" id="{735B6E85-28BA-4E4C-B47E-DBDED9D64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571" y="1980446"/>
            <a:ext cx="4095614" cy="2897108"/>
          </a:xfrm>
          <a:prstGeom prst="rect">
            <a:avLst/>
          </a:prstGeom>
        </p:spPr>
      </p:pic>
      <p:pic>
        <p:nvPicPr>
          <p:cNvPr id="3" name="图片 2">
            <a:extLst>
              <a:ext uri="{FF2B5EF4-FFF2-40B4-BE49-F238E27FC236}">
                <a16:creationId xmlns:a16="http://schemas.microsoft.com/office/drawing/2014/main" id="{DDAE43BD-ED7E-4E6D-9B57-BA8CF4D36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08" y="1830768"/>
            <a:ext cx="4328892" cy="2964350"/>
          </a:xfrm>
          <a:prstGeom prst="rect">
            <a:avLst/>
          </a:prstGeom>
        </p:spPr>
      </p:pic>
    </p:spTree>
    <p:extLst>
      <p:ext uri="{BB962C8B-B14F-4D97-AF65-F5344CB8AC3E}">
        <p14:creationId xmlns:p14="http://schemas.microsoft.com/office/powerpoint/2010/main" val="25992143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5B7CC29-2E8C-4A43-9311-BD4B993B79FB}"/>
              </a:ext>
            </a:extLst>
          </p:cNvPr>
          <p:cNvGrpSpPr/>
          <p:nvPr/>
        </p:nvGrpSpPr>
        <p:grpSpPr>
          <a:xfrm>
            <a:off x="741451" y="947054"/>
            <a:ext cx="2338550" cy="369870"/>
            <a:chOff x="7155445" y="740531"/>
            <a:chExt cx="3098164" cy="369870"/>
          </a:xfrm>
        </p:grpSpPr>
        <p:sp>
          <p:nvSpPr>
            <p:cNvPr id="3" name="矩形 2">
              <a:extLst>
                <a:ext uri="{FF2B5EF4-FFF2-40B4-BE49-F238E27FC236}">
                  <a16:creationId xmlns:a16="http://schemas.microsoft.com/office/drawing/2014/main" id="{050F3980-F90D-49E0-BEF0-BDF3A88D47F6}"/>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4" name="等腰三角形 3">
              <a:extLst>
                <a:ext uri="{FF2B5EF4-FFF2-40B4-BE49-F238E27FC236}">
                  <a16:creationId xmlns:a16="http://schemas.microsoft.com/office/drawing/2014/main" id="{A6E43E9C-9EE8-4DD6-81DA-BBC14A3B77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DB9CD423-53FE-455A-8317-B0B0782ACAB2}"/>
              </a:ext>
            </a:extLst>
          </p:cNvPr>
          <p:cNvGrpSpPr/>
          <p:nvPr/>
        </p:nvGrpSpPr>
        <p:grpSpPr>
          <a:xfrm>
            <a:off x="727494" y="1377868"/>
            <a:ext cx="2784296" cy="318498"/>
            <a:chOff x="5691883" y="1387012"/>
            <a:chExt cx="2784296" cy="318498"/>
          </a:xfrm>
        </p:grpSpPr>
        <p:sp>
          <p:nvSpPr>
            <p:cNvPr id="6" name="平行四边形 5">
              <a:extLst>
                <a:ext uri="{FF2B5EF4-FFF2-40B4-BE49-F238E27FC236}">
                  <a16:creationId xmlns:a16="http://schemas.microsoft.com/office/drawing/2014/main" id="{2CEB7EC8-9631-4BD3-9714-B509A437E1D3}"/>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id="{8A4277F2-AF71-4F8C-B0C2-56BEA718FE0E}"/>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8" name="组合 7">
            <a:extLst>
              <a:ext uri="{FF2B5EF4-FFF2-40B4-BE49-F238E27FC236}">
                <a16:creationId xmlns:a16="http://schemas.microsoft.com/office/drawing/2014/main" id="{02F60303-130F-4064-8514-6D13E03A8590}"/>
              </a:ext>
            </a:extLst>
          </p:cNvPr>
          <p:cNvGrpSpPr/>
          <p:nvPr/>
        </p:nvGrpSpPr>
        <p:grpSpPr>
          <a:xfrm>
            <a:off x="719079" y="4637988"/>
            <a:ext cx="2532102" cy="318498"/>
            <a:chOff x="5691883" y="1387012"/>
            <a:chExt cx="2784298" cy="318498"/>
          </a:xfrm>
        </p:grpSpPr>
        <p:sp>
          <p:nvSpPr>
            <p:cNvPr id="9" name="平行四边形 8">
              <a:extLst>
                <a:ext uri="{FF2B5EF4-FFF2-40B4-BE49-F238E27FC236}">
                  <a16:creationId xmlns:a16="http://schemas.microsoft.com/office/drawing/2014/main" id="{B74CB736-31E5-4A61-8A0C-FAAE0B5BE94E}"/>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a:extLst>
                <a:ext uri="{FF2B5EF4-FFF2-40B4-BE49-F238E27FC236}">
                  <a16:creationId xmlns:a16="http://schemas.microsoft.com/office/drawing/2014/main" id="{2F4E75E6-ED9C-4DDC-9F00-BF924BACA7A9}"/>
                </a:ext>
              </a:extLst>
            </p:cNvPr>
            <p:cNvSpPr/>
            <p:nvPr/>
          </p:nvSpPr>
          <p:spPr>
            <a:xfrm>
              <a:off x="6249271" y="1387012"/>
              <a:ext cx="2226910"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11" name="文本框 10">
            <a:extLst>
              <a:ext uri="{FF2B5EF4-FFF2-40B4-BE49-F238E27FC236}">
                <a16:creationId xmlns:a16="http://schemas.microsoft.com/office/drawing/2014/main" id="{C16A60F6-287C-42D1-BA0F-B5F9701EFDA3}"/>
              </a:ext>
            </a:extLst>
          </p:cNvPr>
          <p:cNvSpPr txBox="1"/>
          <p:nvPr/>
        </p:nvSpPr>
        <p:spPr>
          <a:xfrm>
            <a:off x="1198864" y="3738860"/>
            <a:ext cx="4986978" cy="800219"/>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盘石股份：</a:t>
            </a:r>
            <a:r>
              <a:rPr lang="zh-CN" altLang="en-US" sz="1400" dirty="0">
                <a:latin typeface="微软雅黑" panose="020B0503020204020204" pitchFamily="34" charset="-122"/>
                <a:ea typeface="微软雅黑" panose="020B0503020204020204" pitchFamily="34" charset="-122"/>
              </a:rPr>
              <a:t>全球最大的中文网站联盟，全球首个专注于中小企业网络广告服务的中文网站联盟，是全球提供中文网盟广告服务最专注、最专业的行业领袖公司。</a:t>
            </a:r>
            <a:endParaRPr lang="zh-CN" altLang="en-US" dirty="0">
              <a:latin typeface="微软雅黑" panose="020B0503020204020204" pitchFamily="34" charset="-122"/>
              <a:ea typeface="微软雅黑" panose="020B0503020204020204" pitchFamily="34" charset="-122"/>
            </a:endParaRPr>
          </a:p>
        </p:txBody>
      </p:sp>
      <p:sp>
        <p:nvSpPr>
          <p:cNvPr id="12" name="箭头: 五边形 11">
            <a:extLst>
              <a:ext uri="{FF2B5EF4-FFF2-40B4-BE49-F238E27FC236}">
                <a16:creationId xmlns:a16="http://schemas.microsoft.com/office/drawing/2014/main" id="{02D91159-3D3A-4827-A64F-A1C4D2E0AD24}"/>
              </a:ext>
            </a:extLst>
          </p:cNvPr>
          <p:cNvSpPr/>
          <p:nvPr/>
        </p:nvSpPr>
        <p:spPr>
          <a:xfrm>
            <a:off x="725862" y="182638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3" name="箭头: 五边形 12">
            <a:extLst>
              <a:ext uri="{FF2B5EF4-FFF2-40B4-BE49-F238E27FC236}">
                <a16:creationId xmlns:a16="http://schemas.microsoft.com/office/drawing/2014/main" id="{77CC2351-4474-4416-9A6E-7A7A0B6FCCEF}"/>
              </a:ext>
            </a:extLst>
          </p:cNvPr>
          <p:cNvSpPr/>
          <p:nvPr/>
        </p:nvSpPr>
        <p:spPr>
          <a:xfrm>
            <a:off x="727494" y="284497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14" name="箭头: 五边形 13">
            <a:extLst>
              <a:ext uri="{FF2B5EF4-FFF2-40B4-BE49-F238E27FC236}">
                <a16:creationId xmlns:a16="http://schemas.microsoft.com/office/drawing/2014/main" id="{D08E505E-E13D-4DDA-81CB-F54E54D5273B}"/>
              </a:ext>
            </a:extLst>
          </p:cNvPr>
          <p:cNvSpPr/>
          <p:nvPr/>
        </p:nvSpPr>
        <p:spPr>
          <a:xfrm>
            <a:off x="719914" y="3814203"/>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15" name="箭头: 五边形 14">
            <a:extLst>
              <a:ext uri="{FF2B5EF4-FFF2-40B4-BE49-F238E27FC236}">
                <a16:creationId xmlns:a16="http://schemas.microsoft.com/office/drawing/2014/main" id="{93CDE78F-AFAC-4D3D-AA70-0D3F47C3E01B}"/>
              </a:ext>
            </a:extLst>
          </p:cNvPr>
          <p:cNvSpPr/>
          <p:nvPr/>
        </p:nvSpPr>
        <p:spPr>
          <a:xfrm>
            <a:off x="746253" y="5179265"/>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709D03E4-BA1D-4C4B-BE5A-9D4D63B3E482}"/>
              </a:ext>
            </a:extLst>
          </p:cNvPr>
          <p:cNvSpPr txBox="1"/>
          <p:nvPr/>
        </p:nvSpPr>
        <p:spPr>
          <a:xfrm>
            <a:off x="1256221" y="5110801"/>
            <a:ext cx="5093613" cy="1231106"/>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cs typeface="Arial" panose="020B0604020202020204" pitchFamily="34" charset="0"/>
              </a:rPr>
              <a:t>联易融金融</a:t>
            </a:r>
            <a:r>
              <a:rPr lang="zh-CN" altLang="en-US" dirty="0"/>
              <a:t>：</a:t>
            </a:r>
            <a:r>
              <a:rPr lang="zh-CN" altLang="en-US" sz="1400" dirty="0">
                <a:latin typeface="微软雅黑" panose="020B0503020204020204" pitchFamily="34" charset="-122"/>
                <a:ea typeface="微软雅黑" panose="020B0503020204020204" pitchFamily="34" charset="-122"/>
              </a:rPr>
              <a:t>是一家由腾讯、贝塔斯曼、招商局、中信资本等多家大牌投资人参投的基于区块链及供应链金融的金融服务企业。其业务聚焦于场景化供应链金融业务资产的</a:t>
            </a:r>
            <a:r>
              <a:rPr lang="en-US" altLang="zh-CN" sz="1400" dirty="0">
                <a:latin typeface="微软雅黑" panose="020B0503020204020204" pitchFamily="34" charset="-122"/>
                <a:ea typeface="微软雅黑" panose="020B0503020204020204" pitchFamily="34" charset="-122"/>
              </a:rPr>
              <a:t>O2O</a:t>
            </a:r>
            <a:r>
              <a:rPr lang="zh-CN" altLang="en-US" sz="1400" dirty="0">
                <a:latin typeface="微软雅黑" panose="020B0503020204020204" pitchFamily="34" charset="-122"/>
                <a:ea typeface="微软雅黑" panose="020B0503020204020204" pitchFamily="34" charset="-122"/>
              </a:rPr>
              <a:t>获取及流转，场景聚焦于民生行业优质核心企业的上下游产业链及生态圈。</a:t>
            </a:r>
          </a:p>
        </p:txBody>
      </p:sp>
      <p:sp>
        <p:nvSpPr>
          <p:cNvPr id="17" name="文本框 16">
            <a:extLst>
              <a:ext uri="{FF2B5EF4-FFF2-40B4-BE49-F238E27FC236}">
                <a16:creationId xmlns:a16="http://schemas.microsoft.com/office/drawing/2014/main" id="{9D83896C-AA62-4F2F-BEDA-8CE95DF5C9A4}"/>
              </a:ext>
            </a:extLst>
          </p:cNvPr>
          <p:cNvSpPr txBox="1"/>
          <p:nvPr/>
        </p:nvSpPr>
        <p:spPr>
          <a:xfrm>
            <a:off x="1208577" y="1763633"/>
            <a:ext cx="5034623" cy="1015663"/>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花生好车：</a:t>
            </a:r>
            <a:r>
              <a:rPr lang="zh-CN" altLang="en-US" sz="1400" dirty="0">
                <a:latin typeface="微软雅黑" panose="020B0503020204020204" pitchFamily="34" charset="-122"/>
                <a:ea typeface="微软雅黑" panose="020B0503020204020204" pitchFamily="34" charset="-122"/>
              </a:rPr>
              <a:t>是一家</a:t>
            </a:r>
            <a:r>
              <a:rPr lang="en-US" altLang="zh-CN" sz="1400" dirty="0">
                <a:latin typeface="微软雅黑" panose="020B0503020204020204" pitchFamily="34" charset="-122"/>
                <a:ea typeface="微软雅黑" panose="020B0503020204020204" pitchFamily="34" charset="-122"/>
              </a:rPr>
              <a:t>2015</a:t>
            </a:r>
            <a:r>
              <a:rPr lang="zh-CN" altLang="en-US" sz="1400" dirty="0">
                <a:latin typeface="微软雅黑" panose="020B0503020204020204" pitchFamily="34" charset="-122"/>
                <a:ea typeface="微软雅黑" panose="020B0503020204020204" pitchFamily="34" charset="-122"/>
              </a:rPr>
              <a:t>年成立的汽车新零售公司，是行业最早展开汽车直租业务的公司，也是线下直营店规模最大的一家公司，目前已经拥有</a:t>
            </a:r>
            <a:r>
              <a:rPr lang="en-US" altLang="zh-CN" sz="1400" dirty="0">
                <a:latin typeface="微软雅黑" panose="020B0503020204020204" pitchFamily="34" charset="-122"/>
                <a:ea typeface="微软雅黑" panose="020B0503020204020204" pitchFamily="34" charset="-122"/>
              </a:rPr>
              <a:t>400</a:t>
            </a:r>
            <a:r>
              <a:rPr lang="zh-CN" altLang="en-US" sz="1400" dirty="0">
                <a:latin typeface="微软雅黑" panose="020B0503020204020204" pitchFamily="34" charset="-122"/>
                <a:ea typeface="微软雅黑" panose="020B0503020204020204" pitchFamily="34" charset="-122"/>
              </a:rPr>
              <a:t>家多直营店，去年已经实现全面盈利。</a:t>
            </a:r>
            <a:endParaRPr lang="zh-CN" altLang="en-US"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DBA78919-6D7C-4E76-99FA-D8B676660160}"/>
              </a:ext>
            </a:extLst>
          </p:cNvPr>
          <p:cNvSpPr txBox="1"/>
          <p:nvPr/>
        </p:nvSpPr>
        <p:spPr>
          <a:xfrm>
            <a:off x="1172966" y="2779296"/>
            <a:ext cx="5075158" cy="1015663"/>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坚果投影：</a:t>
            </a:r>
            <a:r>
              <a:rPr lang="zh-CN" altLang="en-US" sz="1400" dirty="0">
                <a:latin typeface="微软雅黑" panose="020B0503020204020204" pitchFamily="34" charset="-122"/>
                <a:ea typeface="微软雅黑" panose="020B0503020204020204" pitchFamily="34" charset="-122"/>
              </a:rPr>
              <a:t>坚果智能影院是智能投影仪</a:t>
            </a:r>
            <a:r>
              <a:rPr lang="en-US" altLang="zh-CN" sz="1400" dirty="0" err="1">
                <a:latin typeface="微软雅黑" panose="020B0503020204020204" pitchFamily="34" charset="-122"/>
                <a:ea typeface="微软雅黑" panose="020B0503020204020204" pitchFamily="34" charset="-122"/>
              </a:rPr>
              <a:t>JmGO</a:t>
            </a:r>
            <a:r>
              <a:rPr lang="zh-CN" altLang="en-US" sz="1400" dirty="0">
                <a:latin typeface="微软雅黑" panose="020B0503020204020204" pitchFamily="34" charset="-122"/>
                <a:ea typeface="微软雅黑" panose="020B0503020204020204" pitchFamily="34" charset="-122"/>
              </a:rPr>
              <a:t>深圳市火乐科技发展有限公司的简称，深圳市火乐科技发展有限公司成立于</a:t>
            </a:r>
            <a:r>
              <a:rPr lang="en-US" altLang="zh-CN" sz="1400" dirty="0">
                <a:latin typeface="微软雅黑" panose="020B0503020204020204" pitchFamily="34" charset="-122"/>
                <a:ea typeface="微软雅黑" panose="020B0503020204020204" pitchFamily="34" charset="-122"/>
              </a:rPr>
              <a:t>2011</a:t>
            </a:r>
            <a:r>
              <a:rPr lang="zh-CN" altLang="en-US" sz="1400" dirty="0">
                <a:latin typeface="微软雅黑" panose="020B0503020204020204" pitchFamily="34" charset="-122"/>
                <a:ea typeface="微软雅黑" panose="020B0503020204020204" pitchFamily="34" charset="-122"/>
              </a:rPr>
              <a:t>年，从事智能投影设备研发及生产，发展至今，已成为微投行业独角兽，用户总量</a:t>
            </a:r>
            <a:r>
              <a:rPr lang="zh-CN" altLang="en-US" sz="1400" u="sng" dirty="0">
                <a:latin typeface="微软雅黑" panose="020B0503020204020204" pitchFamily="34" charset="-122"/>
                <a:ea typeface="微软雅黑" panose="020B0503020204020204" pitchFamily="34" charset="-122"/>
              </a:rPr>
              <a:t>全球第一</a:t>
            </a:r>
            <a:r>
              <a:rPr lang="zh-CN" altLang="en-US" sz="1400" dirty="0">
                <a:latin typeface="微软雅黑" panose="020B0503020204020204" pitchFamily="34" charset="-122"/>
                <a:ea typeface="微软雅黑" panose="020B0503020204020204" pitchFamily="34" charset="-122"/>
              </a:rPr>
              <a:t>。</a:t>
            </a:r>
          </a:p>
        </p:txBody>
      </p:sp>
      <p:sp>
        <p:nvSpPr>
          <p:cNvPr id="19" name="文本框 18">
            <a:extLst>
              <a:ext uri="{FF2B5EF4-FFF2-40B4-BE49-F238E27FC236}">
                <a16:creationId xmlns:a16="http://schemas.microsoft.com/office/drawing/2014/main" id="{CA460B12-C4AF-4840-9B98-9F369DDCC9AC}"/>
              </a:ext>
            </a:extLst>
          </p:cNvPr>
          <p:cNvSpPr txBox="1"/>
          <p:nvPr/>
        </p:nvSpPr>
        <p:spPr>
          <a:xfrm>
            <a:off x="6264841"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20" name="文本框 19">
            <a:extLst>
              <a:ext uri="{FF2B5EF4-FFF2-40B4-BE49-F238E27FC236}">
                <a16:creationId xmlns:a16="http://schemas.microsoft.com/office/drawing/2014/main" id="{4C0864F6-C388-4FF3-B753-5EF9AD00DCA5}"/>
              </a:ext>
            </a:extLst>
          </p:cNvPr>
          <p:cNvSpPr txBox="1"/>
          <p:nvPr/>
        </p:nvSpPr>
        <p:spPr>
          <a:xfrm>
            <a:off x="6350601" y="1953397"/>
            <a:ext cx="1236236"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2.1</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6AF2ED2C-C0CC-4863-96F5-96F8D7138B67}"/>
              </a:ext>
            </a:extLst>
          </p:cNvPr>
          <p:cNvSpPr txBox="1"/>
          <p:nvPr/>
        </p:nvSpPr>
        <p:spPr>
          <a:xfrm>
            <a:off x="6349836" y="2967334"/>
            <a:ext cx="1338828"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6</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亿人民币元</a:t>
            </a:r>
            <a:endParaRPr lang="zh-CN" altLang="en-US" sz="14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E1DAC58A-D651-43D4-9896-9B484679BCC5}"/>
              </a:ext>
            </a:extLst>
          </p:cNvPr>
          <p:cNvSpPr txBox="1"/>
          <p:nvPr/>
        </p:nvSpPr>
        <p:spPr>
          <a:xfrm>
            <a:off x="6349835" y="3927341"/>
            <a:ext cx="176683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22.5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亿人民币元</a:t>
            </a:r>
            <a:endParaRPr lang="zh-CN" altLang="en-US" sz="14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AD1099B5-67DA-4F97-904E-73E63AE94C83}"/>
              </a:ext>
            </a:extLst>
          </p:cNvPr>
          <p:cNvSpPr txBox="1"/>
          <p:nvPr/>
        </p:nvSpPr>
        <p:spPr>
          <a:xfrm>
            <a:off x="6349834" y="5401434"/>
            <a:ext cx="1236236"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2.2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p>
        </p:txBody>
      </p:sp>
      <p:sp>
        <p:nvSpPr>
          <p:cNvPr id="24" name="文本框 23">
            <a:extLst>
              <a:ext uri="{FF2B5EF4-FFF2-40B4-BE49-F238E27FC236}">
                <a16:creationId xmlns:a16="http://schemas.microsoft.com/office/drawing/2014/main" id="{69DBDD66-7B8E-47A7-970C-7B36A625FE9A}"/>
              </a:ext>
            </a:extLst>
          </p:cNvPr>
          <p:cNvSpPr txBox="1"/>
          <p:nvPr/>
        </p:nvSpPr>
        <p:spPr>
          <a:xfrm>
            <a:off x="8096128" y="1969103"/>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B</a:t>
            </a:r>
          </a:p>
        </p:txBody>
      </p:sp>
      <p:sp>
        <p:nvSpPr>
          <p:cNvPr id="25" name="文本框 24">
            <a:extLst>
              <a:ext uri="{FF2B5EF4-FFF2-40B4-BE49-F238E27FC236}">
                <a16:creationId xmlns:a16="http://schemas.microsoft.com/office/drawing/2014/main" id="{41832E6A-3D87-46D3-B658-81FAB633494C}"/>
              </a:ext>
            </a:extLst>
          </p:cNvPr>
          <p:cNvSpPr txBox="1"/>
          <p:nvPr/>
        </p:nvSpPr>
        <p:spPr>
          <a:xfrm>
            <a:off x="8093598" y="5401434"/>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C</a:t>
            </a:r>
          </a:p>
        </p:txBody>
      </p:sp>
      <p:sp>
        <p:nvSpPr>
          <p:cNvPr id="26" name="文本框 25">
            <a:extLst>
              <a:ext uri="{FF2B5EF4-FFF2-40B4-BE49-F238E27FC236}">
                <a16:creationId xmlns:a16="http://schemas.microsoft.com/office/drawing/2014/main" id="{07990EBC-AC2D-40D2-A26A-6953C72EC25C}"/>
              </a:ext>
            </a:extLst>
          </p:cNvPr>
          <p:cNvSpPr txBox="1"/>
          <p:nvPr/>
        </p:nvSpPr>
        <p:spPr>
          <a:xfrm>
            <a:off x="8112457" y="3956924"/>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C</a:t>
            </a:r>
            <a:endParaRPr lang="zh-CN" altLang="en-US" sz="14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5401FAD4-9E0F-47D2-9484-47C7DA808EB3}"/>
              </a:ext>
            </a:extLst>
          </p:cNvPr>
          <p:cNvSpPr txBox="1"/>
          <p:nvPr/>
        </p:nvSpPr>
        <p:spPr>
          <a:xfrm>
            <a:off x="7859119"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融资轮次</a:t>
            </a:r>
          </a:p>
        </p:txBody>
      </p:sp>
      <p:sp>
        <p:nvSpPr>
          <p:cNvPr id="28" name="文本框 27">
            <a:extLst>
              <a:ext uri="{FF2B5EF4-FFF2-40B4-BE49-F238E27FC236}">
                <a16:creationId xmlns:a16="http://schemas.microsoft.com/office/drawing/2014/main" id="{45388FC1-D4B3-4D0B-BBF7-57384EC21CF5}"/>
              </a:ext>
            </a:extLst>
          </p:cNvPr>
          <p:cNvSpPr txBox="1"/>
          <p:nvPr/>
        </p:nvSpPr>
        <p:spPr>
          <a:xfrm>
            <a:off x="8112457" y="2967335"/>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22406075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878C99D2-FFBC-48AE-84EF-AF85720C6635}"/>
              </a:ext>
            </a:extLst>
          </p:cNvPr>
          <p:cNvGrpSpPr/>
          <p:nvPr/>
        </p:nvGrpSpPr>
        <p:grpSpPr>
          <a:xfrm>
            <a:off x="72882" y="1001730"/>
            <a:ext cx="2269542" cy="369870"/>
            <a:chOff x="7155445" y="740531"/>
            <a:chExt cx="3098164" cy="369870"/>
          </a:xfrm>
        </p:grpSpPr>
        <p:sp>
          <p:nvSpPr>
            <p:cNvPr id="7" name="矩形 6">
              <a:extLst>
                <a:ext uri="{FF2B5EF4-FFF2-40B4-BE49-F238E27FC236}">
                  <a16:creationId xmlns:a16="http://schemas.microsoft.com/office/drawing/2014/main" id="{A3D53F5C-9178-42FB-A022-6124C7C0E142}"/>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其他主要融资事件</a:t>
              </a:r>
            </a:p>
          </p:txBody>
        </p:sp>
        <p:sp>
          <p:nvSpPr>
            <p:cNvPr id="8" name="等腰三角形 7">
              <a:extLst>
                <a:ext uri="{FF2B5EF4-FFF2-40B4-BE49-F238E27FC236}">
                  <a16:creationId xmlns:a16="http://schemas.microsoft.com/office/drawing/2014/main" id="{043A4E8A-2EB6-4C89-A3A1-54314289207A}"/>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A084E83B-710C-430E-86B2-3542B663AA44}"/>
              </a:ext>
            </a:extLst>
          </p:cNvPr>
          <p:cNvGrpSpPr/>
          <p:nvPr/>
        </p:nvGrpSpPr>
        <p:grpSpPr>
          <a:xfrm>
            <a:off x="824166" y="3970638"/>
            <a:ext cx="2064551" cy="369332"/>
            <a:chOff x="1017179" y="3921764"/>
            <a:chExt cx="1573347" cy="369332"/>
          </a:xfrm>
        </p:grpSpPr>
        <p:sp>
          <p:nvSpPr>
            <p:cNvPr id="26" name="文本框 25">
              <a:extLst>
                <a:ext uri="{FF2B5EF4-FFF2-40B4-BE49-F238E27FC236}">
                  <a16:creationId xmlns:a16="http://schemas.microsoft.com/office/drawing/2014/main" id="{2461582D-A139-4C11-8ABC-611A3806690C}"/>
                </a:ext>
              </a:extLst>
            </p:cNvPr>
            <p:cNvSpPr txBox="1"/>
            <p:nvPr/>
          </p:nvSpPr>
          <p:spPr>
            <a:xfrm>
              <a:off x="1017179" y="3921764"/>
              <a:ext cx="1157031" cy="369332"/>
            </a:xfrm>
            <a:prstGeom prst="rect">
              <a:avLst/>
            </a:prstGeom>
            <a:noFill/>
          </p:spPr>
          <p:txBody>
            <a:bodyPr wrap="square" rtlCol="0">
              <a:spAutoFit/>
            </a:bodyPr>
            <a:lstStyle/>
            <a:p>
              <a:r>
                <a:rPr lang="zh-CN" altLang="en-US" b="1" dirty="0">
                  <a:solidFill>
                    <a:srgbClr val="FF0000"/>
                  </a:solidFill>
                  <a:latin typeface="楷体" panose="02010609060101010101" pitchFamily="49" charset="-122"/>
                  <a:ea typeface="楷体" panose="02010609060101010101" pitchFamily="49" charset="-122"/>
                </a:rPr>
                <a:t>代购手机</a:t>
              </a:r>
              <a:r>
                <a:rPr lang="en-US" altLang="zh-CN" b="1" dirty="0">
                  <a:solidFill>
                    <a:srgbClr val="FF0000"/>
                  </a:solidFill>
                  <a:latin typeface="楷体" panose="02010609060101010101" pitchFamily="49" charset="-122"/>
                  <a:ea typeface="楷体" panose="02010609060101010101" pitchFamily="49" charset="-122"/>
                </a:rPr>
                <a:t>APP</a:t>
              </a:r>
              <a:endParaRPr lang="zh-CN" altLang="en-US" b="1" dirty="0">
                <a:solidFill>
                  <a:srgbClr val="FF0000"/>
                </a:solidFill>
                <a:latin typeface="楷体" panose="02010609060101010101" pitchFamily="49" charset="-122"/>
                <a:ea typeface="楷体" panose="02010609060101010101" pitchFamily="49" charset="-122"/>
              </a:endParaRPr>
            </a:p>
          </p:txBody>
        </p:sp>
        <p:cxnSp>
          <p:nvCxnSpPr>
            <p:cNvPr id="27" name="直接箭头连接符 26">
              <a:extLst>
                <a:ext uri="{FF2B5EF4-FFF2-40B4-BE49-F238E27FC236}">
                  <a16:creationId xmlns:a16="http://schemas.microsoft.com/office/drawing/2014/main" id="{B96BF390-57F7-41B9-9FD2-098D02D4509F}"/>
                </a:ext>
              </a:extLst>
            </p:cNvPr>
            <p:cNvCxnSpPr>
              <a:cxnSpLocks/>
              <a:stCxn id="26" idx="3"/>
            </p:cNvCxnSpPr>
            <p:nvPr/>
          </p:nvCxnSpPr>
          <p:spPr bwMode="auto">
            <a:xfrm flipV="1">
              <a:off x="2174210" y="4105838"/>
              <a:ext cx="416316" cy="59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sp>
        <p:nvSpPr>
          <p:cNvPr id="29" name="文本框 28">
            <a:extLst>
              <a:ext uri="{FF2B5EF4-FFF2-40B4-BE49-F238E27FC236}">
                <a16:creationId xmlns:a16="http://schemas.microsoft.com/office/drawing/2014/main" id="{16E571B2-73F5-49CA-9645-672CD509108D}"/>
              </a:ext>
            </a:extLst>
          </p:cNvPr>
          <p:cNvSpPr txBox="1"/>
          <p:nvPr/>
        </p:nvSpPr>
        <p:spPr>
          <a:xfrm>
            <a:off x="824164" y="5482897"/>
            <a:ext cx="1639467"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自动驾驶研发公司</a:t>
            </a:r>
          </a:p>
        </p:txBody>
      </p:sp>
      <p:grpSp>
        <p:nvGrpSpPr>
          <p:cNvPr id="34" name="组合 33">
            <a:extLst>
              <a:ext uri="{FF2B5EF4-FFF2-40B4-BE49-F238E27FC236}">
                <a16:creationId xmlns:a16="http://schemas.microsoft.com/office/drawing/2014/main" id="{53CE0C11-458A-4E34-88B5-4823B906C20E}"/>
              </a:ext>
            </a:extLst>
          </p:cNvPr>
          <p:cNvGrpSpPr/>
          <p:nvPr/>
        </p:nvGrpSpPr>
        <p:grpSpPr>
          <a:xfrm>
            <a:off x="824165" y="4781695"/>
            <a:ext cx="2123312" cy="523220"/>
            <a:chOff x="667798" y="3899210"/>
            <a:chExt cx="1660506" cy="523220"/>
          </a:xfrm>
        </p:grpSpPr>
        <p:sp>
          <p:nvSpPr>
            <p:cNvPr id="35" name="文本框 34">
              <a:extLst>
                <a:ext uri="{FF2B5EF4-FFF2-40B4-BE49-F238E27FC236}">
                  <a16:creationId xmlns:a16="http://schemas.microsoft.com/office/drawing/2014/main" id="{D02C42BE-AE6C-47BB-A4EB-AAA85420BB39}"/>
                </a:ext>
              </a:extLst>
            </p:cNvPr>
            <p:cNvSpPr txBox="1"/>
            <p:nvPr/>
          </p:nvSpPr>
          <p:spPr>
            <a:xfrm>
              <a:off x="667798" y="3899210"/>
              <a:ext cx="1149215" cy="523220"/>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人力资源解决方案提供商</a:t>
              </a:r>
            </a:p>
          </p:txBody>
        </p:sp>
        <p:cxnSp>
          <p:nvCxnSpPr>
            <p:cNvPr id="36" name="直接箭头连接符 35">
              <a:extLst>
                <a:ext uri="{FF2B5EF4-FFF2-40B4-BE49-F238E27FC236}">
                  <a16:creationId xmlns:a16="http://schemas.microsoft.com/office/drawing/2014/main" id="{3EBF6817-093B-4FB2-A65A-0403C6C35532}"/>
                </a:ext>
              </a:extLst>
            </p:cNvPr>
            <p:cNvCxnSpPr>
              <a:cxnSpLocks/>
              <a:stCxn id="35" idx="3"/>
            </p:cNvCxnSpPr>
            <p:nvPr/>
          </p:nvCxnSpPr>
          <p:spPr bwMode="auto">
            <a:xfrm>
              <a:off x="1817013" y="4160820"/>
              <a:ext cx="511291" cy="1626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49" name="组合 48">
            <a:extLst>
              <a:ext uri="{FF2B5EF4-FFF2-40B4-BE49-F238E27FC236}">
                <a16:creationId xmlns:a16="http://schemas.microsoft.com/office/drawing/2014/main" id="{914DB9CC-E9DC-4F93-8A05-43E06D3FFBE0}"/>
              </a:ext>
            </a:extLst>
          </p:cNvPr>
          <p:cNvGrpSpPr/>
          <p:nvPr/>
        </p:nvGrpSpPr>
        <p:grpSpPr>
          <a:xfrm>
            <a:off x="619720" y="2029868"/>
            <a:ext cx="2366521" cy="430887"/>
            <a:chOff x="341211" y="3886764"/>
            <a:chExt cx="1945187" cy="430887"/>
          </a:xfrm>
        </p:grpSpPr>
        <p:sp>
          <p:nvSpPr>
            <p:cNvPr id="50" name="文本框 49">
              <a:extLst>
                <a:ext uri="{FF2B5EF4-FFF2-40B4-BE49-F238E27FC236}">
                  <a16:creationId xmlns:a16="http://schemas.microsoft.com/office/drawing/2014/main" id="{7170C0F0-C433-4058-9BFE-27C8C2ACD692}"/>
                </a:ext>
              </a:extLst>
            </p:cNvPr>
            <p:cNvSpPr txBox="1"/>
            <p:nvPr/>
          </p:nvSpPr>
          <p:spPr>
            <a:xfrm>
              <a:off x="341211" y="3886764"/>
              <a:ext cx="1527800" cy="430887"/>
            </a:xfrm>
            <a:prstGeom prst="rect">
              <a:avLst/>
            </a:prstGeom>
            <a:noFill/>
          </p:spPr>
          <p:txBody>
            <a:bodyPr wrap="square" rtlCol="0">
              <a:spAutoFit/>
            </a:bodyPr>
            <a:lstStyle/>
            <a:p>
              <a:r>
                <a:rPr lang="zh-CN" altLang="en-US" sz="1100" b="1" dirty="0">
                  <a:solidFill>
                    <a:srgbClr val="FF0000"/>
                  </a:solidFill>
                  <a:latin typeface="楷体" panose="02010609060101010101" pitchFamily="49" charset="-122"/>
                  <a:ea typeface="楷体" panose="02010609060101010101" pitchFamily="49" charset="-122"/>
                </a:rPr>
                <a:t>致力于安防、机器人等</a:t>
              </a:r>
              <a:r>
                <a:rPr lang="en-US" altLang="zh-CN" sz="1100" b="1" dirty="0">
                  <a:solidFill>
                    <a:srgbClr val="FF0000"/>
                  </a:solidFill>
                  <a:latin typeface="楷体" panose="02010609060101010101" pitchFamily="49" charset="-122"/>
                  <a:ea typeface="楷体" panose="02010609060101010101" pitchFamily="49" charset="-122"/>
                </a:rPr>
                <a:t>AI</a:t>
              </a:r>
              <a:r>
                <a:rPr lang="zh-CN" altLang="en-US" sz="1100" b="1" dirty="0">
                  <a:solidFill>
                    <a:srgbClr val="FF0000"/>
                  </a:solidFill>
                  <a:latin typeface="楷体" panose="02010609060101010101" pitchFamily="49" charset="-122"/>
                  <a:ea typeface="楷体" panose="02010609060101010101" pitchFamily="49" charset="-122"/>
                </a:rPr>
                <a:t>领域的初创企业</a:t>
              </a:r>
            </a:p>
          </p:txBody>
        </p:sp>
        <p:cxnSp>
          <p:nvCxnSpPr>
            <p:cNvPr id="51" name="直接箭头连接符 50">
              <a:extLst>
                <a:ext uri="{FF2B5EF4-FFF2-40B4-BE49-F238E27FC236}">
                  <a16:creationId xmlns:a16="http://schemas.microsoft.com/office/drawing/2014/main" id="{90C5D4D4-405F-46CB-877D-EEA7BDF8E913}"/>
                </a:ext>
              </a:extLst>
            </p:cNvPr>
            <p:cNvCxnSpPr>
              <a:cxnSpLocks/>
              <a:stCxn id="50" idx="3"/>
            </p:cNvCxnSpPr>
            <p:nvPr/>
          </p:nvCxnSpPr>
          <p:spPr bwMode="auto">
            <a:xfrm flipV="1">
              <a:off x="1869011" y="4102207"/>
              <a:ext cx="417387" cy="1"/>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64" name="组合 63">
            <a:extLst>
              <a:ext uri="{FF2B5EF4-FFF2-40B4-BE49-F238E27FC236}">
                <a16:creationId xmlns:a16="http://schemas.microsoft.com/office/drawing/2014/main" id="{A4A01CDF-9D9B-438C-BC56-793FAA97EDAF}"/>
              </a:ext>
            </a:extLst>
          </p:cNvPr>
          <p:cNvGrpSpPr/>
          <p:nvPr/>
        </p:nvGrpSpPr>
        <p:grpSpPr>
          <a:xfrm>
            <a:off x="652261" y="3157566"/>
            <a:ext cx="2386817" cy="523220"/>
            <a:chOff x="774312" y="3886764"/>
            <a:chExt cx="1535346" cy="523220"/>
          </a:xfrm>
        </p:grpSpPr>
        <p:sp>
          <p:nvSpPr>
            <p:cNvPr id="65" name="文本框 64">
              <a:extLst>
                <a:ext uri="{FF2B5EF4-FFF2-40B4-BE49-F238E27FC236}">
                  <a16:creationId xmlns:a16="http://schemas.microsoft.com/office/drawing/2014/main" id="{A9B0C143-D638-4D05-A6EE-70D9EB4D4028}"/>
                </a:ext>
              </a:extLst>
            </p:cNvPr>
            <p:cNvSpPr txBox="1"/>
            <p:nvPr/>
          </p:nvSpPr>
          <p:spPr>
            <a:xfrm>
              <a:off x="774312" y="3886764"/>
              <a:ext cx="1073687" cy="523220"/>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激光雷达开发商，蔚来资本参投</a:t>
              </a:r>
            </a:p>
          </p:txBody>
        </p:sp>
        <p:cxnSp>
          <p:nvCxnSpPr>
            <p:cNvPr id="66" name="直接箭头连接符 65">
              <a:extLst>
                <a:ext uri="{FF2B5EF4-FFF2-40B4-BE49-F238E27FC236}">
                  <a16:creationId xmlns:a16="http://schemas.microsoft.com/office/drawing/2014/main" id="{4FAA6D95-250C-4687-80FD-CFF909F4863F}"/>
                </a:ext>
              </a:extLst>
            </p:cNvPr>
            <p:cNvCxnSpPr>
              <a:cxnSpLocks/>
              <a:stCxn id="65" idx="3"/>
            </p:cNvCxnSpPr>
            <p:nvPr/>
          </p:nvCxnSpPr>
          <p:spPr bwMode="auto">
            <a:xfrm>
              <a:off x="1847999" y="4148374"/>
              <a:ext cx="461659" cy="55749"/>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77" name="组合 76">
            <a:extLst>
              <a:ext uri="{FF2B5EF4-FFF2-40B4-BE49-F238E27FC236}">
                <a16:creationId xmlns:a16="http://schemas.microsoft.com/office/drawing/2014/main" id="{F88D4E4A-EAA7-4B4C-8F36-A384E1FE05D5}"/>
              </a:ext>
            </a:extLst>
          </p:cNvPr>
          <p:cNvGrpSpPr/>
          <p:nvPr/>
        </p:nvGrpSpPr>
        <p:grpSpPr>
          <a:xfrm>
            <a:off x="1166923" y="4473918"/>
            <a:ext cx="1813878" cy="307777"/>
            <a:chOff x="1279952" y="3920273"/>
            <a:chExt cx="1001801" cy="307777"/>
          </a:xfrm>
        </p:grpSpPr>
        <p:sp>
          <p:nvSpPr>
            <p:cNvPr id="78" name="文本框 77">
              <a:extLst>
                <a:ext uri="{FF2B5EF4-FFF2-40B4-BE49-F238E27FC236}">
                  <a16:creationId xmlns:a16="http://schemas.microsoft.com/office/drawing/2014/main" id="{03D7F36C-70CB-4117-8CA5-E67722CD3987}"/>
                </a:ext>
              </a:extLst>
            </p:cNvPr>
            <p:cNvSpPr txBox="1"/>
            <p:nvPr/>
          </p:nvSpPr>
          <p:spPr>
            <a:xfrm>
              <a:off x="1279952" y="3920273"/>
              <a:ext cx="668050"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二手车电商</a:t>
              </a:r>
            </a:p>
          </p:txBody>
        </p:sp>
        <p:cxnSp>
          <p:nvCxnSpPr>
            <p:cNvPr id="79" name="直接箭头连接符 78">
              <a:extLst>
                <a:ext uri="{FF2B5EF4-FFF2-40B4-BE49-F238E27FC236}">
                  <a16:creationId xmlns:a16="http://schemas.microsoft.com/office/drawing/2014/main" id="{B4E16C77-E152-4FE2-820E-4A1D6D5BAF8E}"/>
                </a:ext>
              </a:extLst>
            </p:cNvPr>
            <p:cNvCxnSpPr>
              <a:cxnSpLocks/>
              <a:stCxn id="78" idx="3"/>
            </p:cNvCxnSpPr>
            <p:nvPr/>
          </p:nvCxnSpPr>
          <p:spPr bwMode="auto">
            <a:xfrm>
              <a:off x="1948002" y="4074162"/>
              <a:ext cx="333751" cy="94223"/>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cxnSp>
        <p:nvCxnSpPr>
          <p:cNvPr id="60" name="直接箭头连接符 59">
            <a:extLst>
              <a:ext uri="{FF2B5EF4-FFF2-40B4-BE49-F238E27FC236}">
                <a16:creationId xmlns:a16="http://schemas.microsoft.com/office/drawing/2014/main" id="{850DE0ED-85BB-4401-B06A-635293744116}"/>
              </a:ext>
            </a:extLst>
          </p:cNvPr>
          <p:cNvCxnSpPr>
            <a:cxnSpLocks/>
            <a:stCxn id="29" idx="3"/>
          </p:cNvCxnSpPr>
          <p:nvPr/>
        </p:nvCxnSpPr>
        <p:spPr bwMode="auto">
          <a:xfrm>
            <a:off x="2463631" y="5636786"/>
            <a:ext cx="517171" cy="107721"/>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nvGrpSpPr>
          <p:cNvPr id="71" name="组合 70">
            <a:extLst>
              <a:ext uri="{FF2B5EF4-FFF2-40B4-BE49-F238E27FC236}">
                <a16:creationId xmlns:a16="http://schemas.microsoft.com/office/drawing/2014/main" id="{63B0B125-AE54-47B1-A079-6F5D891E9239}"/>
              </a:ext>
            </a:extLst>
          </p:cNvPr>
          <p:cNvGrpSpPr/>
          <p:nvPr/>
        </p:nvGrpSpPr>
        <p:grpSpPr>
          <a:xfrm>
            <a:off x="619721" y="3664959"/>
            <a:ext cx="2250793" cy="307777"/>
            <a:chOff x="565071" y="3886764"/>
            <a:chExt cx="1649555" cy="307777"/>
          </a:xfrm>
        </p:grpSpPr>
        <p:sp>
          <p:nvSpPr>
            <p:cNvPr id="72" name="文本框 71">
              <a:extLst>
                <a:ext uri="{FF2B5EF4-FFF2-40B4-BE49-F238E27FC236}">
                  <a16:creationId xmlns:a16="http://schemas.microsoft.com/office/drawing/2014/main" id="{CB0CA9B8-4EF2-4732-B7A8-83EA7B51C214}"/>
                </a:ext>
              </a:extLst>
            </p:cNvPr>
            <p:cNvSpPr txBox="1"/>
            <p:nvPr/>
          </p:nvSpPr>
          <p:spPr>
            <a:xfrm>
              <a:off x="565071" y="3886764"/>
              <a:ext cx="1366746"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移动物联网生态平台</a:t>
              </a:r>
            </a:p>
          </p:txBody>
        </p:sp>
        <p:cxnSp>
          <p:nvCxnSpPr>
            <p:cNvPr id="73" name="直接箭头连接符 72">
              <a:extLst>
                <a:ext uri="{FF2B5EF4-FFF2-40B4-BE49-F238E27FC236}">
                  <a16:creationId xmlns:a16="http://schemas.microsoft.com/office/drawing/2014/main" id="{05E5154E-0FC9-4245-876B-897F02C2BC1E}"/>
                </a:ext>
              </a:extLst>
            </p:cNvPr>
            <p:cNvCxnSpPr>
              <a:cxnSpLocks/>
              <a:stCxn id="72" idx="3"/>
            </p:cNvCxnSpPr>
            <p:nvPr/>
          </p:nvCxnSpPr>
          <p:spPr bwMode="auto">
            <a:xfrm flipV="1">
              <a:off x="1931817" y="4039375"/>
              <a:ext cx="282809" cy="1278"/>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80" name="组合 79">
            <a:extLst>
              <a:ext uri="{FF2B5EF4-FFF2-40B4-BE49-F238E27FC236}">
                <a16:creationId xmlns:a16="http://schemas.microsoft.com/office/drawing/2014/main" id="{4E39DEE1-60F5-4002-9DCC-9440AE05CB97}"/>
              </a:ext>
            </a:extLst>
          </p:cNvPr>
          <p:cNvGrpSpPr/>
          <p:nvPr/>
        </p:nvGrpSpPr>
        <p:grpSpPr>
          <a:xfrm>
            <a:off x="573593" y="1724743"/>
            <a:ext cx="2446863" cy="307777"/>
            <a:chOff x="946246" y="3886764"/>
            <a:chExt cx="1753226" cy="307777"/>
          </a:xfrm>
        </p:grpSpPr>
        <p:sp>
          <p:nvSpPr>
            <p:cNvPr id="81" name="文本框 80">
              <a:extLst>
                <a:ext uri="{FF2B5EF4-FFF2-40B4-BE49-F238E27FC236}">
                  <a16:creationId xmlns:a16="http://schemas.microsoft.com/office/drawing/2014/main" id="{6A1A5715-F2A6-41A1-B7EC-4AD90134C0A7}"/>
                </a:ext>
              </a:extLst>
            </p:cNvPr>
            <p:cNvSpPr txBox="1"/>
            <p:nvPr/>
          </p:nvSpPr>
          <p:spPr>
            <a:xfrm>
              <a:off x="946246" y="3886764"/>
              <a:ext cx="1402916"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著名电子芯片经销商</a:t>
              </a:r>
            </a:p>
          </p:txBody>
        </p:sp>
        <p:cxnSp>
          <p:nvCxnSpPr>
            <p:cNvPr id="85" name="直接箭头连接符 84">
              <a:extLst>
                <a:ext uri="{FF2B5EF4-FFF2-40B4-BE49-F238E27FC236}">
                  <a16:creationId xmlns:a16="http://schemas.microsoft.com/office/drawing/2014/main" id="{B241A961-21C0-4071-9393-FC24386D3462}"/>
                </a:ext>
              </a:extLst>
            </p:cNvPr>
            <p:cNvCxnSpPr>
              <a:cxnSpLocks/>
              <a:stCxn id="81" idx="3"/>
            </p:cNvCxnSpPr>
            <p:nvPr/>
          </p:nvCxnSpPr>
          <p:spPr bwMode="auto">
            <a:xfrm>
              <a:off x="2349162" y="4040653"/>
              <a:ext cx="350310" cy="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aphicFrame>
        <p:nvGraphicFramePr>
          <p:cNvPr id="4" name="表格 3">
            <a:extLst>
              <a:ext uri="{FF2B5EF4-FFF2-40B4-BE49-F238E27FC236}">
                <a16:creationId xmlns:a16="http://schemas.microsoft.com/office/drawing/2014/main" id="{81D621AC-9F95-48EC-9F01-3D0D2B8E5815}"/>
              </a:ext>
            </a:extLst>
          </p:cNvPr>
          <p:cNvGraphicFramePr>
            <a:graphicFrameLocks noGrp="1"/>
          </p:cNvGraphicFramePr>
          <p:nvPr>
            <p:extLst>
              <p:ext uri="{D42A27DB-BD31-4B8C-83A1-F6EECF244321}">
                <p14:modId xmlns:p14="http://schemas.microsoft.com/office/powerpoint/2010/main" val="36059611"/>
              </p:ext>
            </p:extLst>
          </p:nvPr>
        </p:nvGraphicFramePr>
        <p:xfrm>
          <a:off x="3060111" y="1253328"/>
          <a:ext cx="5556623" cy="5205605"/>
        </p:xfrm>
        <a:graphic>
          <a:graphicData uri="http://schemas.openxmlformats.org/drawingml/2006/table">
            <a:tbl>
              <a:tblPr/>
              <a:tblGrid>
                <a:gridCol w="1228969">
                  <a:extLst>
                    <a:ext uri="{9D8B030D-6E8A-4147-A177-3AD203B41FA5}">
                      <a16:colId xmlns:a16="http://schemas.microsoft.com/office/drawing/2014/main" val="283393736"/>
                    </a:ext>
                  </a:extLst>
                </a:gridCol>
                <a:gridCol w="1554593">
                  <a:extLst>
                    <a:ext uri="{9D8B030D-6E8A-4147-A177-3AD203B41FA5}">
                      <a16:colId xmlns:a16="http://schemas.microsoft.com/office/drawing/2014/main" val="3700767323"/>
                    </a:ext>
                  </a:extLst>
                </a:gridCol>
                <a:gridCol w="857128">
                  <a:extLst>
                    <a:ext uri="{9D8B030D-6E8A-4147-A177-3AD203B41FA5}">
                      <a16:colId xmlns:a16="http://schemas.microsoft.com/office/drawing/2014/main" val="1301903367"/>
                    </a:ext>
                  </a:extLst>
                </a:gridCol>
                <a:gridCol w="789902">
                  <a:extLst>
                    <a:ext uri="{9D8B030D-6E8A-4147-A177-3AD203B41FA5}">
                      <a16:colId xmlns:a16="http://schemas.microsoft.com/office/drawing/2014/main" val="677767419"/>
                    </a:ext>
                  </a:extLst>
                </a:gridCol>
                <a:gridCol w="1126031">
                  <a:extLst>
                    <a:ext uri="{9D8B030D-6E8A-4147-A177-3AD203B41FA5}">
                      <a16:colId xmlns:a16="http://schemas.microsoft.com/office/drawing/2014/main" val="2417601051"/>
                    </a:ext>
                  </a:extLst>
                </a:gridCol>
              </a:tblGrid>
              <a:tr h="153155">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融资企业</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行业</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投资金额</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币种</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轮次</a:t>
                      </a:r>
                    </a:p>
                  </a:txBody>
                  <a:tcPr marL="4745" marR="4745" marT="4745" marB="0" anchor="ctr">
                    <a:lnL>
                      <a:noFill/>
                    </a:lnL>
                    <a:lnR>
                      <a:noFill/>
                    </a:lnR>
                    <a:lnT>
                      <a:noFill/>
                    </a:lnT>
                    <a:lnB>
                      <a:noFill/>
                    </a:lnB>
                    <a:solidFill>
                      <a:srgbClr val="B4C6E7"/>
                    </a:solidFill>
                  </a:tcPr>
                </a:tc>
                <a:extLst>
                  <a:ext uri="{0D108BD9-81ED-4DB2-BD59-A6C34878D82A}">
                    <a16:rowId xmlns:a16="http://schemas.microsoft.com/office/drawing/2014/main" val="4112172838"/>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安徽中商便利店</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消费零售</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6000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Angel</a:t>
                      </a:r>
                    </a:p>
                  </a:txBody>
                  <a:tcPr marL="4745" marR="4745" marT="4745" marB="0" anchor="ctr">
                    <a:lnL>
                      <a:noFill/>
                    </a:lnL>
                    <a:lnR>
                      <a:noFill/>
                    </a:lnR>
                    <a:lnT>
                      <a:noFill/>
                    </a:lnT>
                    <a:lnB>
                      <a:noFill/>
                    </a:lnB>
                  </a:tcPr>
                </a:tc>
                <a:extLst>
                  <a:ext uri="{0D108BD9-81ED-4DB2-BD59-A6C34878D82A}">
                    <a16:rowId xmlns:a16="http://schemas.microsoft.com/office/drawing/2014/main" val="53594175"/>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记忆电子</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金融</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510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Angel</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1765293883"/>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银河水滴</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10000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Pre-A</a:t>
                      </a:r>
                    </a:p>
                  </a:txBody>
                  <a:tcPr marL="4745" marR="4745" marT="4745" marB="0" anchor="ctr">
                    <a:lnL>
                      <a:noFill/>
                    </a:lnL>
                    <a:lnR>
                      <a:noFill/>
                    </a:lnR>
                    <a:lnT>
                      <a:noFill/>
                    </a:lnT>
                    <a:lnB>
                      <a:noFill/>
                    </a:lnB>
                  </a:tcPr>
                </a:tc>
                <a:extLst>
                  <a:ext uri="{0D108BD9-81ED-4DB2-BD59-A6C34878D82A}">
                    <a16:rowId xmlns:a16="http://schemas.microsoft.com/office/drawing/2014/main" val="1860427057"/>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考拉精选</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3000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Pre-A</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2022631440"/>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视联智造</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5000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a:t>
                      </a:r>
                    </a:p>
                  </a:txBody>
                  <a:tcPr marL="4745" marR="4745" marT="4745" marB="0" anchor="ctr">
                    <a:lnL>
                      <a:noFill/>
                    </a:lnL>
                    <a:lnR>
                      <a:noFill/>
                    </a:lnR>
                    <a:lnT>
                      <a:noFill/>
                    </a:lnT>
                    <a:lnB>
                      <a:noFill/>
                    </a:lnB>
                  </a:tcPr>
                </a:tc>
                <a:extLst>
                  <a:ext uri="{0D108BD9-81ED-4DB2-BD59-A6C34878D82A}">
                    <a16:rowId xmlns:a16="http://schemas.microsoft.com/office/drawing/2014/main" val="994191414"/>
                  </a:ext>
                </a:extLst>
              </a:tr>
              <a:tr h="317656">
                <a:tc>
                  <a:txBody>
                    <a:bodyPr/>
                    <a:lstStyle/>
                    <a:p>
                      <a:pPr algn="ctr" fontAlgn="ctr"/>
                      <a:r>
                        <a:rPr lang="zh-CN" altLang="en-US" sz="900" b="0" i="0" u="none" strike="noStrike" dirty="0">
                          <a:solidFill>
                            <a:srgbClr val="000000"/>
                          </a:solidFill>
                          <a:effectLst/>
                          <a:latin typeface="黑体" panose="02010609060101010101" pitchFamily="49" charset="-122"/>
                          <a:ea typeface="黑体" panose="02010609060101010101" pitchFamily="49" charset="-122"/>
                        </a:rPr>
                        <a:t>肇观电子</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消费零售</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30000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523157619"/>
                  </a:ext>
                </a:extLst>
              </a:tr>
              <a:tr h="317656">
                <a:tc>
                  <a:txBody>
                    <a:bodyPr/>
                    <a:lstStyle/>
                    <a:p>
                      <a:pPr algn="ctr" fontAlgn="ctr"/>
                      <a:r>
                        <a:rPr lang="en-US" sz="900" b="0" i="0" u="none" strike="noStrike" dirty="0" err="1">
                          <a:solidFill>
                            <a:srgbClr val="000000"/>
                          </a:solidFill>
                          <a:effectLst/>
                          <a:latin typeface="黑体" panose="02010609060101010101" pitchFamily="49" charset="-122"/>
                          <a:ea typeface="黑体" panose="02010609060101010101" pitchFamily="49" charset="-122"/>
                        </a:rPr>
                        <a:t>Innovusion</a:t>
                      </a:r>
                      <a:endParaRPr lang="en-US" sz="900" b="0" i="0" u="none" strike="noStrike" dirty="0">
                        <a:solidFill>
                          <a:srgbClr val="000000"/>
                        </a:solidFill>
                        <a:effectLst/>
                        <a:latin typeface="黑体" panose="02010609060101010101" pitchFamily="49" charset="-122"/>
                        <a:ea typeface="黑体" panose="02010609060101010101" pitchFamily="49" charset="-122"/>
                      </a:endParaRP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电子</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3000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a:t>
                      </a:r>
                    </a:p>
                  </a:txBody>
                  <a:tcPr marL="4745" marR="4745" marT="4745" marB="0" anchor="ctr">
                    <a:lnL>
                      <a:noFill/>
                    </a:lnL>
                    <a:lnR>
                      <a:noFill/>
                    </a:lnR>
                    <a:lnT>
                      <a:noFill/>
                    </a:lnT>
                    <a:lnB>
                      <a:noFill/>
                    </a:lnB>
                  </a:tcPr>
                </a:tc>
                <a:extLst>
                  <a:ext uri="{0D108BD9-81ED-4DB2-BD59-A6C34878D82A}">
                    <a16:rowId xmlns:a16="http://schemas.microsoft.com/office/drawing/2014/main" val="269347687"/>
                  </a:ext>
                </a:extLst>
              </a:tr>
              <a:tr h="317656">
                <a:tc>
                  <a:txBody>
                    <a:bodyPr/>
                    <a:lstStyle/>
                    <a:p>
                      <a:pPr algn="ctr" fontAlgn="ctr"/>
                      <a:r>
                        <a:rPr lang="zh-CN" altLang="en-US" sz="900" b="0" i="0" u="none" strike="noStrike" dirty="0">
                          <a:solidFill>
                            <a:srgbClr val="000000"/>
                          </a:solidFill>
                          <a:effectLst/>
                          <a:latin typeface="黑体" panose="02010609060101010101" pitchFamily="49" charset="-122"/>
                          <a:ea typeface="黑体" panose="02010609060101010101" pitchFamily="49" charset="-122"/>
                        </a:rPr>
                        <a:t>特斯联科技</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120000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B</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69602607"/>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爱库存</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11000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B</a:t>
                      </a:r>
                    </a:p>
                  </a:txBody>
                  <a:tcPr marL="4745" marR="4745" marT="4745" marB="0" anchor="ctr">
                    <a:lnL>
                      <a:noFill/>
                    </a:lnL>
                    <a:lnR>
                      <a:noFill/>
                    </a:lnR>
                    <a:lnT>
                      <a:noFill/>
                    </a:lnT>
                    <a:lnB>
                      <a:noFill/>
                    </a:lnB>
                  </a:tcPr>
                </a:tc>
                <a:extLst>
                  <a:ext uri="{0D108BD9-81ED-4DB2-BD59-A6C34878D82A}">
                    <a16:rowId xmlns:a16="http://schemas.microsoft.com/office/drawing/2014/main" val="2344659013"/>
                  </a:ext>
                </a:extLst>
              </a:tr>
              <a:tr h="317656">
                <a:tc>
                  <a:txBody>
                    <a:bodyPr/>
                    <a:lstStyle/>
                    <a:p>
                      <a:pPr algn="ctr" fontAlgn="ctr"/>
                      <a:r>
                        <a:rPr lang="zh-CN" altLang="en-US" sz="900" b="0" i="0" u="none" strike="noStrike" dirty="0">
                          <a:solidFill>
                            <a:srgbClr val="000000"/>
                          </a:solidFill>
                          <a:effectLst/>
                          <a:latin typeface="黑体" panose="02010609060101010101" pitchFamily="49" charset="-122"/>
                          <a:ea typeface="黑体" panose="02010609060101010101" pitchFamily="49" charset="-122"/>
                        </a:rPr>
                        <a:t>易跋科技</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其他</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9000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B</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2413501631"/>
                  </a:ext>
                </a:extLst>
              </a:tr>
              <a:tr h="317656">
                <a:tc>
                  <a:txBody>
                    <a:bodyPr/>
                    <a:lstStyle/>
                    <a:p>
                      <a:pPr algn="ctr" fontAlgn="ctr"/>
                      <a:r>
                        <a:rPr lang="zh-CN" altLang="en-US" sz="900" b="0" i="0" u="none" strike="noStrike" dirty="0">
                          <a:solidFill>
                            <a:srgbClr val="000000"/>
                          </a:solidFill>
                          <a:effectLst/>
                          <a:latin typeface="黑体" panose="02010609060101010101" pitchFamily="49" charset="-122"/>
                          <a:ea typeface="黑体" panose="02010609060101010101" pitchFamily="49" charset="-122"/>
                        </a:rPr>
                        <a:t>车好多</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16200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C+</a:t>
                      </a:r>
                    </a:p>
                  </a:txBody>
                  <a:tcPr marL="4745" marR="4745" marT="4745" marB="0" anchor="ctr">
                    <a:lnL>
                      <a:noFill/>
                    </a:lnL>
                    <a:lnR>
                      <a:noFill/>
                    </a:lnR>
                    <a:lnT>
                      <a:noFill/>
                    </a:lnT>
                    <a:lnB>
                      <a:noFill/>
                    </a:lnB>
                  </a:tcPr>
                </a:tc>
                <a:extLst>
                  <a:ext uri="{0D108BD9-81ED-4DB2-BD59-A6C34878D82A}">
                    <a16:rowId xmlns:a16="http://schemas.microsoft.com/office/drawing/2014/main" val="2265952687"/>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北森云</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现代服务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E</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3151198225"/>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今日头条</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400000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F</a:t>
                      </a:r>
                    </a:p>
                  </a:txBody>
                  <a:tcPr marL="4745" marR="4745" marT="4745" marB="0" anchor="ctr">
                    <a:lnL>
                      <a:noFill/>
                    </a:lnL>
                    <a:lnR>
                      <a:noFill/>
                    </a:lnR>
                    <a:lnT>
                      <a:noFill/>
                    </a:lnT>
                    <a:lnB>
                      <a:noFill/>
                    </a:lnB>
                  </a:tcPr>
                </a:tc>
                <a:extLst>
                  <a:ext uri="{0D108BD9-81ED-4DB2-BD59-A6C34878D82A}">
                    <a16:rowId xmlns:a16="http://schemas.microsoft.com/office/drawing/2014/main" val="473768640"/>
                  </a:ext>
                </a:extLst>
              </a:tr>
              <a:tr h="317656">
                <a:tc>
                  <a:txBody>
                    <a:bodyPr/>
                    <a:lstStyle/>
                    <a:p>
                      <a:pPr algn="ctr" fontAlgn="ctr"/>
                      <a:r>
                        <a:rPr lang="en-US" sz="900" b="0" i="0" u="none" strike="noStrike">
                          <a:solidFill>
                            <a:srgbClr val="000000"/>
                          </a:solidFill>
                          <a:effectLst/>
                          <a:latin typeface="黑体" panose="02010609060101010101" pitchFamily="49" charset="-122"/>
                          <a:ea typeface="黑体" panose="02010609060101010101" pitchFamily="49" charset="-122"/>
                        </a:rPr>
                        <a:t>Momenta</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20000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Strategy</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val="3200845996"/>
                  </a:ext>
                </a:extLst>
              </a:tr>
              <a:tr h="317656">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哔哩哔哩</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31760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Strategy</a:t>
                      </a:r>
                    </a:p>
                  </a:txBody>
                  <a:tcPr marL="4745" marR="4745" marT="4745" marB="0" anchor="ctr">
                    <a:lnL>
                      <a:noFill/>
                    </a:lnL>
                    <a:lnR>
                      <a:noFill/>
                    </a:lnR>
                    <a:lnT>
                      <a:noFill/>
                    </a:lnT>
                    <a:lnB>
                      <a:noFill/>
                    </a:lnB>
                  </a:tcPr>
                </a:tc>
                <a:extLst>
                  <a:ext uri="{0D108BD9-81ED-4DB2-BD59-A6C34878D82A}">
                    <a16:rowId xmlns:a16="http://schemas.microsoft.com/office/drawing/2014/main" val="1498823615"/>
                  </a:ext>
                </a:extLst>
              </a:tr>
              <a:tr h="283620">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ctr" fontAlgn="ctr"/>
                      <a:r>
                        <a:rPr lang="zh-CN" altLang="en-US" sz="800" b="1" i="0" u="none" strike="noStrike" dirty="0">
                          <a:solidFill>
                            <a:srgbClr val="000000"/>
                          </a:solidFill>
                          <a:effectLst/>
                          <a:latin typeface="黑体" panose="02010609060101010101" pitchFamily="49" charset="-122"/>
                          <a:ea typeface="黑体" panose="02010609060101010101" pitchFamily="49" charset="-122"/>
                        </a:rPr>
                        <a:t>单位：万元</a:t>
                      </a:r>
                    </a:p>
                  </a:txBody>
                  <a:tcPr marL="4745" marR="4745" marT="4745" marB="0" anchor="ctr">
                    <a:lnL>
                      <a:noFill/>
                    </a:lnL>
                    <a:lnR>
                      <a:noFill/>
                    </a:lnR>
                    <a:lnT>
                      <a:noFill/>
                    </a:lnT>
                    <a:lnB>
                      <a:noFill/>
                    </a:lnB>
                  </a:tcPr>
                </a:tc>
                <a:extLst>
                  <a:ext uri="{0D108BD9-81ED-4DB2-BD59-A6C34878D82A}">
                    <a16:rowId xmlns:a16="http://schemas.microsoft.com/office/drawing/2014/main" val="170919251"/>
                  </a:ext>
                </a:extLst>
              </a:tr>
            </a:tbl>
          </a:graphicData>
        </a:graphic>
      </p:graphicFrame>
      <p:grpSp>
        <p:nvGrpSpPr>
          <p:cNvPr id="43" name="组合 42">
            <a:extLst>
              <a:ext uri="{FF2B5EF4-FFF2-40B4-BE49-F238E27FC236}">
                <a16:creationId xmlns:a16="http://schemas.microsoft.com/office/drawing/2014/main" id="{323F1C2F-52F9-4FF0-A095-F8CAC128253D}"/>
              </a:ext>
            </a:extLst>
          </p:cNvPr>
          <p:cNvGrpSpPr/>
          <p:nvPr/>
        </p:nvGrpSpPr>
        <p:grpSpPr>
          <a:xfrm>
            <a:off x="824166" y="2394100"/>
            <a:ext cx="2196290" cy="338554"/>
            <a:chOff x="959228" y="3886764"/>
            <a:chExt cx="1213163" cy="338554"/>
          </a:xfrm>
        </p:grpSpPr>
        <p:sp>
          <p:nvSpPr>
            <p:cNvPr id="44" name="文本框 43">
              <a:extLst>
                <a:ext uri="{FF2B5EF4-FFF2-40B4-BE49-F238E27FC236}">
                  <a16:creationId xmlns:a16="http://schemas.microsoft.com/office/drawing/2014/main" id="{04062649-DF4A-4A32-BC2C-B8717E41EFD3}"/>
                </a:ext>
              </a:extLst>
            </p:cNvPr>
            <p:cNvSpPr txBox="1"/>
            <p:nvPr/>
          </p:nvSpPr>
          <p:spPr>
            <a:xfrm>
              <a:off x="959228" y="3886764"/>
              <a:ext cx="873932" cy="338554"/>
            </a:xfrm>
            <a:prstGeom prst="rect">
              <a:avLst/>
            </a:prstGeom>
            <a:noFill/>
          </p:spPr>
          <p:txBody>
            <a:bodyPr wrap="square" rtlCol="0">
              <a:spAutoFit/>
            </a:bodyPr>
            <a:lstStyle/>
            <a:p>
              <a:r>
                <a:rPr lang="zh-CN" altLang="en-US" sz="1600" b="1" dirty="0">
                  <a:solidFill>
                    <a:srgbClr val="FF0000"/>
                  </a:solidFill>
                  <a:latin typeface="楷体" panose="02010609060101010101" pitchFamily="49" charset="-122"/>
                  <a:ea typeface="楷体" panose="02010609060101010101" pitchFamily="49" charset="-122"/>
                </a:rPr>
                <a:t>新概念“微商”</a:t>
              </a:r>
            </a:p>
          </p:txBody>
        </p:sp>
        <p:cxnSp>
          <p:nvCxnSpPr>
            <p:cNvPr id="45" name="直接箭头连接符 44">
              <a:extLst>
                <a:ext uri="{FF2B5EF4-FFF2-40B4-BE49-F238E27FC236}">
                  <a16:creationId xmlns:a16="http://schemas.microsoft.com/office/drawing/2014/main" id="{8A94EFDC-E1EC-403E-A339-E2EEEE4411E3}"/>
                </a:ext>
              </a:extLst>
            </p:cNvPr>
            <p:cNvCxnSpPr>
              <a:cxnSpLocks/>
              <a:stCxn id="44" idx="3"/>
            </p:cNvCxnSpPr>
            <p:nvPr/>
          </p:nvCxnSpPr>
          <p:spPr bwMode="auto">
            <a:xfrm>
              <a:off x="1833160" y="4056041"/>
              <a:ext cx="339231" cy="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53" name="组合 52">
            <a:extLst>
              <a:ext uri="{FF2B5EF4-FFF2-40B4-BE49-F238E27FC236}">
                <a16:creationId xmlns:a16="http://schemas.microsoft.com/office/drawing/2014/main" id="{1F2B396D-D9F0-41DD-847E-4B23EA5E19B8}"/>
              </a:ext>
            </a:extLst>
          </p:cNvPr>
          <p:cNvGrpSpPr/>
          <p:nvPr/>
        </p:nvGrpSpPr>
        <p:grpSpPr>
          <a:xfrm>
            <a:off x="973070" y="2692343"/>
            <a:ext cx="1853909" cy="307777"/>
            <a:chOff x="959227" y="3886764"/>
            <a:chExt cx="1252982" cy="307777"/>
          </a:xfrm>
        </p:grpSpPr>
        <p:sp>
          <p:nvSpPr>
            <p:cNvPr id="54" name="文本框 53">
              <a:extLst>
                <a:ext uri="{FF2B5EF4-FFF2-40B4-BE49-F238E27FC236}">
                  <a16:creationId xmlns:a16="http://schemas.microsoft.com/office/drawing/2014/main" id="{F39701AA-D076-4A65-A986-10A4DD57A00D}"/>
                </a:ext>
              </a:extLst>
            </p:cNvPr>
            <p:cNvSpPr txBox="1"/>
            <p:nvPr/>
          </p:nvSpPr>
          <p:spPr>
            <a:xfrm>
              <a:off x="959227" y="3886764"/>
              <a:ext cx="909785"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视频直播网站</a:t>
              </a:r>
            </a:p>
          </p:txBody>
        </p:sp>
        <p:cxnSp>
          <p:nvCxnSpPr>
            <p:cNvPr id="55" name="直接箭头连接符 54">
              <a:extLst>
                <a:ext uri="{FF2B5EF4-FFF2-40B4-BE49-F238E27FC236}">
                  <a16:creationId xmlns:a16="http://schemas.microsoft.com/office/drawing/2014/main" id="{A1E80E02-6C1C-407D-B5CF-AD76A0C1520C}"/>
                </a:ext>
              </a:extLst>
            </p:cNvPr>
            <p:cNvCxnSpPr>
              <a:cxnSpLocks/>
              <a:stCxn id="54" idx="3"/>
            </p:cNvCxnSpPr>
            <p:nvPr/>
          </p:nvCxnSpPr>
          <p:spPr bwMode="auto">
            <a:xfrm>
              <a:off x="1869012" y="4040653"/>
              <a:ext cx="343197" cy="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sp>
        <p:nvSpPr>
          <p:cNvPr id="75" name="文本框 74">
            <a:extLst>
              <a:ext uri="{FF2B5EF4-FFF2-40B4-BE49-F238E27FC236}">
                <a16:creationId xmlns:a16="http://schemas.microsoft.com/office/drawing/2014/main" id="{5B9B038C-63BA-43DE-AF88-AA5E893D40E4}"/>
              </a:ext>
            </a:extLst>
          </p:cNvPr>
          <p:cNvSpPr txBox="1"/>
          <p:nvPr/>
        </p:nvSpPr>
        <p:spPr>
          <a:xfrm>
            <a:off x="835260" y="5814767"/>
            <a:ext cx="1639467" cy="307777"/>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知名视频弹幕网站</a:t>
            </a:r>
          </a:p>
        </p:txBody>
      </p:sp>
      <p:cxnSp>
        <p:nvCxnSpPr>
          <p:cNvPr id="76" name="直接箭头连接符 75">
            <a:extLst>
              <a:ext uri="{FF2B5EF4-FFF2-40B4-BE49-F238E27FC236}">
                <a16:creationId xmlns:a16="http://schemas.microsoft.com/office/drawing/2014/main" id="{54073800-9567-415C-9789-7CC71F135580}"/>
              </a:ext>
            </a:extLst>
          </p:cNvPr>
          <p:cNvCxnSpPr>
            <a:cxnSpLocks/>
            <a:stCxn id="75" idx="3"/>
          </p:cNvCxnSpPr>
          <p:nvPr/>
        </p:nvCxnSpPr>
        <p:spPr bwMode="auto">
          <a:xfrm>
            <a:off x="2474727" y="5968656"/>
            <a:ext cx="528560" cy="28679"/>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sp>
        <p:nvSpPr>
          <p:cNvPr id="82" name="文本框 81">
            <a:extLst>
              <a:ext uri="{FF2B5EF4-FFF2-40B4-BE49-F238E27FC236}">
                <a16:creationId xmlns:a16="http://schemas.microsoft.com/office/drawing/2014/main" id="{6610AEDF-4DCE-453A-B420-3E0DA64363A4}"/>
              </a:ext>
            </a:extLst>
          </p:cNvPr>
          <p:cNvSpPr txBox="1"/>
          <p:nvPr/>
        </p:nvSpPr>
        <p:spPr>
          <a:xfrm>
            <a:off x="391829" y="5221287"/>
            <a:ext cx="2062199" cy="276999"/>
          </a:xfrm>
          <a:prstGeom prst="rect">
            <a:avLst/>
          </a:prstGeom>
          <a:noFill/>
        </p:spPr>
        <p:txBody>
          <a:bodyPr wrap="square" rtlCol="0">
            <a:spAutoFit/>
          </a:bodyPr>
          <a:lstStyle/>
          <a:p>
            <a:r>
              <a:rPr lang="zh-CN" altLang="en-US" sz="1200" b="1" dirty="0">
                <a:solidFill>
                  <a:srgbClr val="FF0000"/>
                </a:solidFill>
                <a:latin typeface="楷体" panose="02010609060101010101" pitchFamily="49" charset="-122"/>
                <a:ea typeface="楷体" panose="02010609060101010101" pitchFamily="49" charset="-122"/>
              </a:rPr>
              <a:t>基于数据挖掘的内容提供方</a:t>
            </a:r>
          </a:p>
        </p:txBody>
      </p:sp>
      <p:cxnSp>
        <p:nvCxnSpPr>
          <p:cNvPr id="83" name="直接箭头连接符 82">
            <a:extLst>
              <a:ext uri="{FF2B5EF4-FFF2-40B4-BE49-F238E27FC236}">
                <a16:creationId xmlns:a16="http://schemas.microsoft.com/office/drawing/2014/main" id="{809FEB65-1FEC-4016-946A-AFCAB0072B63}"/>
              </a:ext>
            </a:extLst>
          </p:cNvPr>
          <p:cNvCxnSpPr>
            <a:cxnSpLocks/>
            <a:stCxn id="82" idx="3"/>
          </p:cNvCxnSpPr>
          <p:nvPr/>
        </p:nvCxnSpPr>
        <p:spPr bwMode="auto">
          <a:xfrm>
            <a:off x="2454028" y="5359787"/>
            <a:ext cx="528560" cy="44068"/>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spTree>
    <p:extLst>
      <p:ext uri="{BB962C8B-B14F-4D97-AF65-F5344CB8AC3E}">
        <p14:creationId xmlns:p14="http://schemas.microsoft.com/office/powerpoint/2010/main" val="644889104"/>
      </p:ext>
    </p:extLst>
  </p:cSld>
  <p:clrMapOvr>
    <a:masterClrMapping/>
  </p:clrMapOvr>
  <p:transition>
    <p:wipe dir="r"/>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7560</TotalTime>
  <Words>2068</Words>
  <Application>Microsoft Office PowerPoint</Application>
  <PresentationFormat>全屏显示(4:3)</PresentationFormat>
  <Paragraphs>335</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18</vt:i4>
      </vt:variant>
    </vt:vector>
  </HeadingPairs>
  <TitlesOfParts>
    <vt:vector size="39" baseType="lpstr">
      <vt:lpstr>Microsoft YaHei UI</vt:lpstr>
      <vt:lpstr>等线</vt:lpstr>
      <vt:lpstr>等线 Light</vt:lpstr>
      <vt:lpstr>黑体</vt:lpstr>
      <vt:lpstr>华文新魏</vt:lpstr>
      <vt:lpstr>楷体</vt:lpstr>
      <vt:lpstr>宋体</vt:lpstr>
      <vt:lpstr>微软雅黑</vt:lpstr>
      <vt:lpstr>幼圆</vt:lpstr>
      <vt:lpstr>Arial</vt:lpstr>
      <vt:lpstr>Calibri</vt:lpstr>
      <vt:lpstr>Calibri Light</vt:lpstr>
      <vt:lpstr>Copperplate Gothic Bold</vt:lpstr>
      <vt:lpstr>Courier New</vt:lpstr>
      <vt:lpstr>Times New Roman</vt:lpstr>
      <vt:lpstr>Verdana</vt:lpstr>
      <vt:lpstr>Wingdings</vt:lpstr>
      <vt:lpstr>Office 主题​​</vt:lpstr>
      <vt:lpstr>1_融客投资PPT模板</vt:lpstr>
      <vt:lpstr>融客PPT模板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SYN GE</dc:creator>
  <cp:lastModifiedBy>SYN GE</cp:lastModifiedBy>
  <cp:revision>274</cp:revision>
  <dcterms:created xsi:type="dcterms:W3CDTF">2018-03-11T13:30:51Z</dcterms:created>
  <dcterms:modified xsi:type="dcterms:W3CDTF">2018-11-12T02:25:14Z</dcterms:modified>
</cp:coreProperties>
</file>