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5"/>
  </p:notesMasterIdLst>
  <p:sldIdLst>
    <p:sldId id="265" r:id="rId4"/>
    <p:sldId id="264" r:id="rId5"/>
    <p:sldId id="256" r:id="rId6"/>
    <p:sldId id="257" r:id="rId7"/>
    <p:sldId id="258" r:id="rId8"/>
    <p:sldId id="259" r:id="rId9"/>
    <p:sldId id="260" r:id="rId10"/>
    <p:sldId id="262" r:id="rId11"/>
    <p:sldId id="266" r:id="rId12"/>
    <p:sldId id="268" r:id="rId13"/>
    <p:sldId id="263"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4660"/>
  </p:normalViewPr>
  <p:slideViewPr>
    <p:cSldViewPr snapToGrid="0">
      <p:cViewPr varScale="1">
        <p:scale>
          <a:sx n="115" d="100"/>
          <a:sy n="115" d="100"/>
        </p:scale>
        <p:origin x="12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D:\&#24555;&#36895;&#35775;&#38382;&#25991;&#20214;\&#26376;&#25253;\IPO\IPO&#21450;&#19978;&#24066;&#36864;&#20986;&#24773;&#20917;.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华文新魏" panose="02010800040101010101" pitchFamily="2" charset="-122"/>
                <a:ea typeface="华文新魏" panose="02010800040101010101" pitchFamily="2" charset="-122"/>
                <a:cs typeface="+mn-cs"/>
              </a:defRPr>
            </a:pPr>
            <a:r>
              <a:rPr lang="en-US" altLang="zh-CN" sz="1200">
                <a:latin typeface="华文新魏" panose="02010800040101010101" pitchFamily="2" charset="-122"/>
                <a:ea typeface="华文新魏" panose="02010800040101010101" pitchFamily="2" charset="-122"/>
              </a:rPr>
              <a:t>2017</a:t>
            </a:r>
            <a:r>
              <a:rPr lang="zh-CN" altLang="en-US" sz="1200">
                <a:latin typeface="华文新魏" panose="02010800040101010101" pitchFamily="2" charset="-122"/>
                <a:ea typeface="华文新魏" panose="02010800040101010101" pitchFamily="2" charset="-122"/>
              </a:rPr>
              <a:t>年</a:t>
            </a:r>
            <a:r>
              <a:rPr lang="en-US" altLang="zh-CN" sz="1200">
                <a:latin typeface="华文新魏" panose="02010800040101010101" pitchFamily="2" charset="-122"/>
                <a:ea typeface="华文新魏" panose="02010800040101010101" pitchFamily="2" charset="-122"/>
              </a:rPr>
              <a:t>1</a:t>
            </a:r>
            <a:r>
              <a:rPr lang="zh-CN" altLang="en-US" sz="1200">
                <a:latin typeface="华文新魏" panose="02010800040101010101" pitchFamily="2" charset="-122"/>
                <a:ea typeface="华文新魏" panose="02010800040101010101" pitchFamily="2" charset="-122"/>
              </a:rPr>
              <a:t>月</a:t>
            </a:r>
            <a:r>
              <a:rPr lang="en-US" altLang="zh-CN" sz="1200">
                <a:latin typeface="华文新魏" panose="02010800040101010101" pitchFamily="2" charset="-122"/>
                <a:ea typeface="华文新魏" panose="02010800040101010101" pitchFamily="2" charset="-122"/>
              </a:rPr>
              <a:t>-2018</a:t>
            </a:r>
            <a:r>
              <a:rPr lang="zh-CN" altLang="en-US" sz="1200">
                <a:latin typeface="华文新魏" panose="02010800040101010101" pitchFamily="2" charset="-122"/>
                <a:ea typeface="华文新魏" panose="02010800040101010101" pitchFamily="2" charset="-122"/>
              </a:rPr>
              <a:t>年</a:t>
            </a:r>
            <a:r>
              <a:rPr lang="en-US" altLang="zh-CN" sz="1200">
                <a:latin typeface="华文新魏" panose="02010800040101010101" pitchFamily="2" charset="-122"/>
                <a:ea typeface="华文新魏" panose="02010800040101010101" pitchFamily="2" charset="-122"/>
              </a:rPr>
              <a:t>1</a:t>
            </a:r>
            <a:r>
              <a:rPr lang="zh-CN" altLang="en-US" sz="1200">
                <a:latin typeface="华文新魏" panose="02010800040101010101" pitchFamily="2" charset="-122"/>
                <a:ea typeface="华文新魏" panose="02010800040101010101" pitchFamily="2" charset="-122"/>
              </a:rPr>
              <a:t>月基金募集情况一览</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华文新魏" panose="02010800040101010101" pitchFamily="2" charset="-122"/>
              <a:ea typeface="华文新魏" panose="02010800040101010101" pitchFamily="2" charset="-122"/>
              <a:cs typeface="+mn-cs"/>
            </a:defRPr>
          </a:pPr>
          <a:endParaRPr lang="zh-CN"/>
        </a:p>
      </c:txPr>
    </c:title>
    <c:autoTitleDeleted val="0"/>
    <c:plotArea>
      <c:layout/>
      <c:barChart>
        <c:barDir val="col"/>
        <c:grouping val="clustered"/>
        <c:varyColors val="0"/>
        <c:ser>
          <c:idx val="1"/>
          <c:order val="1"/>
          <c:tx>
            <c:strRef>
              <c:f>数据汇总!$C$1</c:f>
              <c:strCache>
                <c:ptCount val="1"/>
                <c:pt idx="0">
                  <c:v>募集金额</c:v>
                </c:pt>
              </c:strCache>
            </c:strRef>
          </c:tx>
          <c:spPr>
            <a:solidFill>
              <a:srgbClr val="00B0F0"/>
            </a:solidFill>
            <a:ln>
              <a:solidFill>
                <a:srgbClr val="00B0F0"/>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5E-4D95-B201-147BCE15E5B9}"/>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5E-4D95-B201-147BCE15E5B9}"/>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5E-4D95-B201-147BCE15E5B9}"/>
                </c:ext>
              </c:extLst>
            </c:dLbl>
            <c:numFmt formatCode="0.0_);[Red]\(0.0\)" sourceLinked="0"/>
            <c:spPr>
              <a:noFill/>
              <a:ln>
                <a:noFill/>
              </a:ln>
              <a:effectLst/>
            </c:spPr>
            <c:txPr>
              <a:bodyPr rot="0" spcFirstLastPara="1" vertOverflow="ellipsis" vert="horz" wrap="square" lIns="38100" tIns="19050" rIns="38100" bIns="19050" anchor="ctr" anchorCtr="0">
                <a:spAutoFit/>
              </a:bodyPr>
              <a:lstStyle/>
              <a:p>
                <a:pPr algn="ctr">
                  <a:defRPr lang="zh-CN" altLang="en-US" sz="1000" b="1" i="0" u="none" strike="noStrike" kern="1200" baseline="0">
                    <a:solidFill>
                      <a:srgbClr val="002060"/>
                    </a:solidFill>
                    <a:latin typeface="Courier New" panose="02070309020205020404" pitchFamily="49" charset="0"/>
                    <a:ea typeface="+mn-ea"/>
                    <a:cs typeface="Courier New" panose="02070309020205020404" pitchFamily="49" charset="0"/>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数据汇总!$A$2:$A$14</c:f>
              <c:numCache>
                <c:formatCode>yyyy"年"m"月"</c:formatCode>
                <c:ptCount val="13"/>
                <c:pt idx="0">
                  <c:v>43101</c:v>
                </c:pt>
                <c:pt idx="1">
                  <c:v>43100</c:v>
                </c:pt>
                <c:pt idx="2">
                  <c:v>43069</c:v>
                </c:pt>
                <c:pt idx="3">
                  <c:v>43009</c:v>
                </c:pt>
                <c:pt idx="4">
                  <c:v>42979</c:v>
                </c:pt>
                <c:pt idx="5">
                  <c:v>42948</c:v>
                </c:pt>
                <c:pt idx="6">
                  <c:v>42917</c:v>
                </c:pt>
                <c:pt idx="7">
                  <c:v>42887</c:v>
                </c:pt>
                <c:pt idx="8">
                  <c:v>42856</c:v>
                </c:pt>
                <c:pt idx="9">
                  <c:v>42826</c:v>
                </c:pt>
                <c:pt idx="10">
                  <c:v>42795</c:v>
                </c:pt>
                <c:pt idx="11">
                  <c:v>42767</c:v>
                </c:pt>
                <c:pt idx="12">
                  <c:v>42736</c:v>
                </c:pt>
              </c:numCache>
            </c:numRef>
          </c:cat>
          <c:val>
            <c:numRef>
              <c:f>数据汇总!$C$2:$C$14</c:f>
              <c:numCache>
                <c:formatCode>General</c:formatCode>
                <c:ptCount val="13"/>
                <c:pt idx="0">
                  <c:v>270.73</c:v>
                </c:pt>
                <c:pt idx="1">
                  <c:v>1733.88</c:v>
                </c:pt>
                <c:pt idx="2">
                  <c:v>1325.07</c:v>
                </c:pt>
                <c:pt idx="3" formatCode="0.0">
                  <c:v>406.63099999999997</c:v>
                </c:pt>
                <c:pt idx="4" formatCode="0.0">
                  <c:v>308.99599999999998</c:v>
                </c:pt>
                <c:pt idx="5" formatCode="0.0">
                  <c:v>2870.8560899999998</c:v>
                </c:pt>
                <c:pt idx="6" formatCode="0.0">
                  <c:v>1899.805709</c:v>
                </c:pt>
                <c:pt idx="7" formatCode="0.0">
                  <c:v>495.91840000000002</c:v>
                </c:pt>
                <c:pt idx="8" formatCode="0.0">
                  <c:v>529.63599999999997</c:v>
                </c:pt>
                <c:pt idx="9" formatCode="0.0">
                  <c:v>327.60948999999999</c:v>
                </c:pt>
                <c:pt idx="10" formatCode="0.0">
                  <c:v>366.04072000000002</c:v>
                </c:pt>
                <c:pt idx="11" formatCode="0.0">
                  <c:v>207.9504</c:v>
                </c:pt>
                <c:pt idx="12" formatCode="0.0">
                  <c:v>243.91210000000001</c:v>
                </c:pt>
              </c:numCache>
            </c:numRef>
          </c:val>
          <c:extLst>
            <c:ext xmlns:c16="http://schemas.microsoft.com/office/drawing/2014/chart" uri="{C3380CC4-5D6E-409C-BE32-E72D297353CC}">
              <c16:uniqueId val="{00000003-055E-4D95-B201-147BCE15E5B9}"/>
            </c:ext>
          </c:extLst>
        </c:ser>
        <c:dLbls>
          <c:showLegendKey val="0"/>
          <c:showVal val="0"/>
          <c:showCatName val="0"/>
          <c:showSerName val="0"/>
          <c:showPercent val="0"/>
          <c:showBubbleSize val="0"/>
        </c:dLbls>
        <c:gapWidth val="169"/>
        <c:axId val="1265280696"/>
        <c:axId val="1265275776"/>
      </c:barChart>
      <c:lineChart>
        <c:grouping val="standard"/>
        <c:varyColors val="0"/>
        <c:ser>
          <c:idx val="0"/>
          <c:order val="0"/>
          <c:tx>
            <c:strRef>
              <c:f>数据汇总!$B$1</c:f>
              <c:strCache>
                <c:ptCount val="1"/>
                <c:pt idx="0">
                  <c:v>募集事件次数</c:v>
                </c:pt>
              </c:strCache>
            </c:strRef>
          </c:tx>
          <c:spPr>
            <a:ln w="19050" cap="rnd">
              <a:solidFill>
                <a:srgbClr val="00206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2060"/>
                    </a:solidFill>
                    <a:latin typeface="Courier New" panose="02070309020205020404" pitchFamily="49" charset="0"/>
                    <a:ea typeface="+mn-ea"/>
                    <a:cs typeface="Courier New" panose="02070309020205020404" pitchFamily="49" charset="0"/>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数据汇总!$A$2:$A$14</c:f>
              <c:numCache>
                <c:formatCode>yyyy"年"m"月"</c:formatCode>
                <c:ptCount val="13"/>
                <c:pt idx="0">
                  <c:v>43101</c:v>
                </c:pt>
                <c:pt idx="1">
                  <c:v>43100</c:v>
                </c:pt>
                <c:pt idx="2">
                  <c:v>43069</c:v>
                </c:pt>
                <c:pt idx="3">
                  <c:v>43009</c:v>
                </c:pt>
                <c:pt idx="4">
                  <c:v>42979</c:v>
                </c:pt>
                <c:pt idx="5">
                  <c:v>42948</c:v>
                </c:pt>
                <c:pt idx="6">
                  <c:v>42917</c:v>
                </c:pt>
                <c:pt idx="7">
                  <c:v>42887</c:v>
                </c:pt>
                <c:pt idx="8">
                  <c:v>42856</c:v>
                </c:pt>
                <c:pt idx="9">
                  <c:v>42826</c:v>
                </c:pt>
                <c:pt idx="10">
                  <c:v>42795</c:v>
                </c:pt>
                <c:pt idx="11">
                  <c:v>42767</c:v>
                </c:pt>
                <c:pt idx="12">
                  <c:v>42736</c:v>
                </c:pt>
              </c:numCache>
            </c:numRef>
          </c:cat>
          <c:val>
            <c:numRef>
              <c:f>数据汇总!$B$2:$B$14</c:f>
              <c:numCache>
                <c:formatCode>General</c:formatCode>
                <c:ptCount val="13"/>
                <c:pt idx="0">
                  <c:v>75</c:v>
                </c:pt>
                <c:pt idx="1">
                  <c:v>92</c:v>
                </c:pt>
                <c:pt idx="2">
                  <c:v>65</c:v>
                </c:pt>
                <c:pt idx="3">
                  <c:v>28</c:v>
                </c:pt>
                <c:pt idx="4">
                  <c:v>41</c:v>
                </c:pt>
                <c:pt idx="5">
                  <c:v>71</c:v>
                </c:pt>
                <c:pt idx="6">
                  <c:v>54</c:v>
                </c:pt>
                <c:pt idx="7">
                  <c:v>49</c:v>
                </c:pt>
                <c:pt idx="8">
                  <c:v>30</c:v>
                </c:pt>
                <c:pt idx="9">
                  <c:v>33</c:v>
                </c:pt>
                <c:pt idx="10">
                  <c:v>42</c:v>
                </c:pt>
                <c:pt idx="11">
                  <c:v>32</c:v>
                </c:pt>
                <c:pt idx="12">
                  <c:v>28</c:v>
                </c:pt>
              </c:numCache>
            </c:numRef>
          </c:val>
          <c:smooth val="0"/>
          <c:extLst>
            <c:ext xmlns:c16="http://schemas.microsoft.com/office/drawing/2014/chart" uri="{C3380CC4-5D6E-409C-BE32-E72D297353CC}">
              <c16:uniqueId val="{00000004-055E-4D95-B201-147BCE15E5B9}"/>
            </c:ext>
          </c:extLst>
        </c:ser>
        <c:dLbls>
          <c:showLegendKey val="0"/>
          <c:showVal val="0"/>
          <c:showCatName val="0"/>
          <c:showSerName val="0"/>
          <c:showPercent val="0"/>
          <c:showBubbleSize val="0"/>
        </c:dLbls>
        <c:marker val="1"/>
        <c:smooth val="0"/>
        <c:axId val="1563220136"/>
        <c:axId val="1563220464"/>
      </c:lineChart>
      <c:dateAx>
        <c:axId val="1563220136"/>
        <c:scaling>
          <c:orientation val="minMax"/>
        </c:scaling>
        <c:delete val="0"/>
        <c:axPos val="b"/>
        <c:numFmt formatCode="yyyy&quot;年&quot;m&quot;月&quot;"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563220464"/>
        <c:crosses val="autoZero"/>
        <c:auto val="1"/>
        <c:lblOffset val="100"/>
        <c:baseTimeUnit val="months"/>
      </c:dateAx>
      <c:valAx>
        <c:axId val="15632204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563220136"/>
        <c:crosses val="autoZero"/>
        <c:crossBetween val="between"/>
      </c:valAx>
      <c:valAx>
        <c:axId val="1265275776"/>
        <c:scaling>
          <c:orientation val="minMax"/>
          <c:max val="4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65280696"/>
        <c:crosses val="max"/>
        <c:crossBetween val="between"/>
      </c:valAx>
      <c:dateAx>
        <c:axId val="1265280696"/>
        <c:scaling>
          <c:orientation val="minMax"/>
        </c:scaling>
        <c:delete val="1"/>
        <c:axPos val="b"/>
        <c:numFmt formatCode="yyyy&quot;年&quot;m&quot;月&quot;" sourceLinked="1"/>
        <c:majorTickMark val="out"/>
        <c:minorTickMark val="none"/>
        <c:tickLblPos val="nextTo"/>
        <c:crossAx val="1265275776"/>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华文新魏" panose="02010800040101010101" pitchFamily="2" charset="-122"/>
                <a:ea typeface="华文新魏" panose="02010800040101010101" pitchFamily="2" charset="-122"/>
                <a:cs typeface="+mn-cs"/>
              </a:defRPr>
            </a:pPr>
            <a:r>
              <a:rPr lang="en-US" altLang="zh-CN" sz="1400">
                <a:solidFill>
                  <a:schemeClr val="tx1"/>
                </a:solidFill>
                <a:latin typeface="华文新魏" panose="02010800040101010101" pitchFamily="2" charset="-122"/>
                <a:ea typeface="华文新魏" panose="02010800040101010101" pitchFamily="2" charset="-122"/>
              </a:rPr>
              <a:t>2017</a:t>
            </a:r>
            <a:r>
              <a:rPr lang="zh-CN" altLang="en-US" sz="1400">
                <a:solidFill>
                  <a:schemeClr val="tx1"/>
                </a:solidFill>
                <a:latin typeface="华文新魏" panose="02010800040101010101" pitchFamily="2" charset="-122"/>
                <a:ea typeface="华文新魏" panose="02010800040101010101" pitchFamily="2" charset="-122"/>
              </a:rPr>
              <a:t>年</a:t>
            </a:r>
            <a:r>
              <a:rPr lang="en-US" altLang="zh-CN" sz="1400">
                <a:solidFill>
                  <a:schemeClr val="tx1"/>
                </a:solidFill>
                <a:latin typeface="华文新魏" panose="02010800040101010101" pitchFamily="2" charset="-122"/>
                <a:ea typeface="华文新魏" panose="02010800040101010101" pitchFamily="2" charset="-122"/>
              </a:rPr>
              <a:t>1</a:t>
            </a:r>
            <a:r>
              <a:rPr lang="zh-CN" altLang="en-US" sz="1400">
                <a:solidFill>
                  <a:schemeClr val="tx1"/>
                </a:solidFill>
                <a:latin typeface="华文新魏" panose="02010800040101010101" pitchFamily="2" charset="-122"/>
                <a:ea typeface="华文新魏" panose="02010800040101010101" pitchFamily="2" charset="-122"/>
              </a:rPr>
              <a:t>月</a:t>
            </a:r>
            <a:r>
              <a:rPr lang="en-US" altLang="zh-CN" sz="1400">
                <a:solidFill>
                  <a:schemeClr val="tx1"/>
                </a:solidFill>
                <a:latin typeface="华文新魏" panose="02010800040101010101" pitchFamily="2" charset="-122"/>
                <a:ea typeface="华文新魏" panose="02010800040101010101" pitchFamily="2" charset="-122"/>
              </a:rPr>
              <a:t>-2018</a:t>
            </a:r>
            <a:r>
              <a:rPr lang="zh-CN" altLang="en-US" sz="1400">
                <a:solidFill>
                  <a:schemeClr val="tx1"/>
                </a:solidFill>
                <a:latin typeface="华文新魏" panose="02010800040101010101" pitchFamily="2" charset="-122"/>
                <a:ea typeface="华文新魏" panose="02010800040101010101" pitchFamily="2" charset="-122"/>
              </a:rPr>
              <a:t>年</a:t>
            </a:r>
            <a:r>
              <a:rPr lang="en-US" altLang="zh-CN" sz="1400">
                <a:solidFill>
                  <a:schemeClr val="tx1"/>
                </a:solidFill>
                <a:latin typeface="华文新魏" panose="02010800040101010101" pitchFamily="2" charset="-122"/>
                <a:ea typeface="华文新魏" panose="02010800040101010101" pitchFamily="2" charset="-122"/>
              </a:rPr>
              <a:t>1</a:t>
            </a:r>
            <a:r>
              <a:rPr lang="zh-CN" altLang="en-US" sz="1400">
                <a:solidFill>
                  <a:schemeClr val="tx1"/>
                </a:solidFill>
                <a:latin typeface="华文新魏" panose="02010800040101010101" pitchFamily="2" charset="-122"/>
                <a:ea typeface="华文新魏" panose="02010800040101010101" pitchFamily="2" charset="-122"/>
              </a:rPr>
              <a:t>月</a:t>
            </a:r>
            <a:r>
              <a:rPr lang="en-US" altLang="zh-CN" sz="1400">
                <a:solidFill>
                  <a:schemeClr val="tx1"/>
                </a:solidFill>
                <a:latin typeface="华文新魏" panose="02010800040101010101" pitchFamily="2" charset="-122"/>
                <a:ea typeface="华文新魏" panose="02010800040101010101" pitchFamily="2" charset="-122"/>
              </a:rPr>
              <a:t>A</a:t>
            </a:r>
            <a:r>
              <a:rPr lang="zh-CN" altLang="en-US" sz="1400">
                <a:solidFill>
                  <a:schemeClr val="tx1"/>
                </a:solidFill>
                <a:latin typeface="华文新魏" panose="02010800040101010101" pitchFamily="2" charset="-122"/>
                <a:ea typeface="华文新魏" panose="02010800040101010101" pitchFamily="2" charset="-122"/>
              </a:rPr>
              <a:t>股</a:t>
            </a:r>
            <a:r>
              <a:rPr lang="en-US" altLang="zh-CN" sz="1400">
                <a:solidFill>
                  <a:schemeClr val="tx1"/>
                </a:solidFill>
                <a:latin typeface="华文新魏" panose="02010800040101010101" pitchFamily="2" charset="-122"/>
                <a:ea typeface="华文新魏" panose="02010800040101010101" pitchFamily="2" charset="-122"/>
              </a:rPr>
              <a:t>IPO</a:t>
            </a:r>
            <a:r>
              <a:rPr lang="zh-CN" altLang="en-US" sz="1400">
                <a:solidFill>
                  <a:schemeClr val="tx1"/>
                </a:solidFill>
                <a:latin typeface="华文新魏" panose="02010800040101010101" pitchFamily="2" charset="-122"/>
                <a:ea typeface="华文新魏" panose="02010800040101010101" pitchFamily="2" charset="-122"/>
              </a:rPr>
              <a:t>情况及退出基金数量</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华文新魏" panose="02010800040101010101" pitchFamily="2" charset="-122"/>
              <a:ea typeface="华文新魏" panose="02010800040101010101" pitchFamily="2" charset="-122"/>
              <a:cs typeface="+mn-cs"/>
            </a:defRPr>
          </a:pPr>
          <a:endParaRPr lang="zh-CN"/>
        </a:p>
      </c:txPr>
    </c:title>
    <c:autoTitleDeleted val="0"/>
    <c:plotArea>
      <c:layout/>
      <c:areaChart>
        <c:grouping val="standard"/>
        <c:varyColors val="0"/>
        <c:ser>
          <c:idx val="1"/>
          <c:order val="1"/>
          <c:tx>
            <c:strRef>
              <c:f>数据汇总!$C$1</c:f>
              <c:strCache>
                <c:ptCount val="1"/>
                <c:pt idx="0">
                  <c:v>募集资金</c:v>
                </c:pt>
              </c:strCache>
            </c:strRef>
          </c:tx>
          <c:spPr>
            <a:solidFill>
              <a:schemeClr val="bg1">
                <a:lumMod val="75000"/>
              </a:schemeClr>
            </a:solidFill>
            <a:ln>
              <a:noFill/>
            </a:ln>
            <a:effectLst/>
          </c:spPr>
          <c:cat>
            <c:numRef>
              <c:f>数据汇总!$A$2:$A$14</c:f>
              <c:numCache>
                <c:formatCode>yyyy"年"m"月"</c:formatCode>
                <c:ptCount val="13"/>
                <c:pt idx="0">
                  <c:v>43130</c:v>
                </c:pt>
                <c:pt idx="1">
                  <c:v>43070</c:v>
                </c:pt>
                <c:pt idx="2">
                  <c:v>43069</c:v>
                </c:pt>
                <c:pt idx="3">
                  <c:v>43009</c:v>
                </c:pt>
                <c:pt idx="4">
                  <c:v>42979</c:v>
                </c:pt>
                <c:pt idx="5">
                  <c:v>42948</c:v>
                </c:pt>
                <c:pt idx="6">
                  <c:v>42917</c:v>
                </c:pt>
                <c:pt idx="7">
                  <c:v>42887</c:v>
                </c:pt>
                <c:pt idx="8">
                  <c:v>42856</c:v>
                </c:pt>
                <c:pt idx="9">
                  <c:v>42826</c:v>
                </c:pt>
                <c:pt idx="10">
                  <c:v>42795</c:v>
                </c:pt>
                <c:pt idx="11">
                  <c:v>42767</c:v>
                </c:pt>
                <c:pt idx="12">
                  <c:v>42736</c:v>
                </c:pt>
              </c:numCache>
            </c:numRef>
          </c:cat>
          <c:val>
            <c:numRef>
              <c:f>数据汇总!$C$2:$C$14</c:f>
              <c:numCache>
                <c:formatCode>General</c:formatCode>
                <c:ptCount val="13"/>
                <c:pt idx="0">
                  <c:v>212.12</c:v>
                </c:pt>
                <c:pt idx="1">
                  <c:v>151.16999999999999</c:v>
                </c:pt>
                <c:pt idx="2">
                  <c:v>222.49</c:v>
                </c:pt>
                <c:pt idx="3">
                  <c:v>144.16999999999999</c:v>
                </c:pt>
                <c:pt idx="4" formatCode="0.00">
                  <c:v>186.38</c:v>
                </c:pt>
                <c:pt idx="5" formatCode="0.00">
                  <c:v>168.50021671399995</c:v>
                </c:pt>
                <c:pt idx="6" formatCode="0.00">
                  <c:v>149.48828446819996</c:v>
                </c:pt>
                <c:pt idx="7" formatCode="0.00">
                  <c:v>172.78990099000001</c:v>
                </c:pt>
                <c:pt idx="8" formatCode="0.00">
                  <c:v>177.02799400000001</c:v>
                </c:pt>
                <c:pt idx="9" formatCode="0.00">
                  <c:v>208.11078180000004</c:v>
                </c:pt>
                <c:pt idx="10" formatCode="0.00">
                  <c:v>262.03983683450002</c:v>
                </c:pt>
                <c:pt idx="11" formatCode="0.00">
                  <c:v>134.52753336000001</c:v>
                </c:pt>
                <c:pt idx="12" formatCode="0.00">
                  <c:v>299.63035900000011</c:v>
                </c:pt>
              </c:numCache>
            </c:numRef>
          </c:val>
          <c:extLst>
            <c:ext xmlns:c16="http://schemas.microsoft.com/office/drawing/2014/chart" uri="{C3380CC4-5D6E-409C-BE32-E72D297353CC}">
              <c16:uniqueId val="{00000000-8422-406E-AE8B-3B3CCCD1FF98}"/>
            </c:ext>
          </c:extLst>
        </c:ser>
        <c:dLbls>
          <c:showLegendKey val="0"/>
          <c:showVal val="0"/>
          <c:showCatName val="0"/>
          <c:showSerName val="0"/>
          <c:showPercent val="0"/>
          <c:showBubbleSize val="0"/>
        </c:dLbls>
        <c:axId val="751323792"/>
        <c:axId val="751325104"/>
      </c:areaChart>
      <c:lineChart>
        <c:grouping val="standard"/>
        <c:varyColors val="0"/>
        <c:ser>
          <c:idx val="0"/>
          <c:order val="0"/>
          <c:tx>
            <c:strRef>
              <c:f>数据汇总!$B$1</c:f>
              <c:strCache>
                <c:ptCount val="1"/>
                <c:pt idx="0">
                  <c:v>IPO数量</c:v>
                </c:pt>
              </c:strCache>
            </c:strRef>
          </c:tx>
          <c:spPr>
            <a:ln w="19050" cap="rnd">
              <a:solidFill>
                <a:srgbClr val="0070C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2060"/>
                    </a:solidFill>
                    <a:latin typeface="Arial" panose="020B0604020202020204" pitchFamily="34" charset="0"/>
                    <a:ea typeface="+mn-ea"/>
                    <a:cs typeface="Arial" panose="020B0604020202020204" pitchFamily="34" charset="0"/>
                  </a:defRPr>
                </a:pPr>
                <a:endParaRPr lang="zh-CN"/>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数据汇总!$A$2:$A$14</c:f>
              <c:numCache>
                <c:formatCode>yyyy"年"m"月"</c:formatCode>
                <c:ptCount val="13"/>
                <c:pt idx="0">
                  <c:v>43130</c:v>
                </c:pt>
                <c:pt idx="1">
                  <c:v>43070</c:v>
                </c:pt>
                <c:pt idx="2">
                  <c:v>43069</c:v>
                </c:pt>
                <c:pt idx="3">
                  <c:v>43009</c:v>
                </c:pt>
                <c:pt idx="4">
                  <c:v>42979</c:v>
                </c:pt>
                <c:pt idx="5">
                  <c:v>42948</c:v>
                </c:pt>
                <c:pt idx="6">
                  <c:v>42917</c:v>
                </c:pt>
                <c:pt idx="7">
                  <c:v>42887</c:v>
                </c:pt>
                <c:pt idx="8">
                  <c:v>42856</c:v>
                </c:pt>
                <c:pt idx="9">
                  <c:v>42826</c:v>
                </c:pt>
                <c:pt idx="10">
                  <c:v>42795</c:v>
                </c:pt>
                <c:pt idx="11">
                  <c:v>42767</c:v>
                </c:pt>
                <c:pt idx="12">
                  <c:v>42736</c:v>
                </c:pt>
              </c:numCache>
            </c:numRef>
          </c:cat>
          <c:val>
            <c:numRef>
              <c:f>数据汇总!$B$2:$B$14</c:f>
              <c:numCache>
                <c:formatCode>General</c:formatCode>
                <c:ptCount val="13"/>
                <c:pt idx="0">
                  <c:v>18</c:v>
                </c:pt>
                <c:pt idx="1">
                  <c:v>24</c:v>
                </c:pt>
                <c:pt idx="2">
                  <c:v>36</c:v>
                </c:pt>
                <c:pt idx="3">
                  <c:v>27</c:v>
                </c:pt>
                <c:pt idx="4">
                  <c:v>37</c:v>
                </c:pt>
                <c:pt idx="5">
                  <c:v>37</c:v>
                </c:pt>
                <c:pt idx="6">
                  <c:v>30</c:v>
                </c:pt>
                <c:pt idx="7">
                  <c:v>36</c:v>
                </c:pt>
                <c:pt idx="8">
                  <c:v>38</c:v>
                </c:pt>
                <c:pt idx="9">
                  <c:v>38</c:v>
                </c:pt>
                <c:pt idx="10">
                  <c:v>48</c:v>
                </c:pt>
                <c:pt idx="11">
                  <c:v>33</c:v>
                </c:pt>
                <c:pt idx="12">
                  <c:v>54</c:v>
                </c:pt>
              </c:numCache>
            </c:numRef>
          </c:val>
          <c:smooth val="0"/>
          <c:extLst>
            <c:ext xmlns:c16="http://schemas.microsoft.com/office/drawing/2014/chart" uri="{C3380CC4-5D6E-409C-BE32-E72D297353CC}">
              <c16:uniqueId val="{00000001-8422-406E-AE8B-3B3CCCD1FF98}"/>
            </c:ext>
          </c:extLst>
        </c:ser>
        <c:ser>
          <c:idx val="2"/>
          <c:order val="2"/>
          <c:tx>
            <c:strRef>
              <c:f>数据汇总!$D$1</c:f>
              <c:strCache>
                <c:ptCount val="1"/>
                <c:pt idx="0">
                  <c:v>退出基金数量</c:v>
                </c:pt>
              </c:strCache>
            </c:strRef>
          </c:tx>
          <c:spPr>
            <a:ln w="19050" cap="rnd">
              <a:solidFill>
                <a:srgbClr val="00B0F0"/>
              </a:solidFill>
              <a:round/>
            </a:ln>
            <a:effectLst/>
          </c:spPr>
          <c:marker>
            <c:symbol val="none"/>
          </c:marker>
          <c:dLbls>
            <c:dLbl>
              <c:idx val="3"/>
              <c:layout>
                <c:manualLayout>
                  <c:x val="-3.6927625044746837E-2"/>
                  <c:y val="-2.82594362947090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422-406E-AE8B-3B3CCCD1FF98}"/>
                </c:ext>
              </c:extLst>
            </c:dLbl>
            <c:dLbl>
              <c:idx val="5"/>
              <c:layout>
                <c:manualLayout>
                  <c:x val="-3.82281284606866E-2"/>
                  <c:y val="-3.43793881825196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22-406E-AE8B-3B3CCCD1FF9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2060"/>
                    </a:solidFill>
                    <a:latin typeface="Arial" panose="020B0604020202020204" pitchFamily="34" charset="0"/>
                    <a:ea typeface="+mn-ea"/>
                    <a:cs typeface="Arial" panose="020B0604020202020204" pitchFamily="34" charset="0"/>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数据汇总!$A$2:$A$14</c:f>
              <c:numCache>
                <c:formatCode>yyyy"年"m"月"</c:formatCode>
                <c:ptCount val="13"/>
                <c:pt idx="0">
                  <c:v>43130</c:v>
                </c:pt>
                <c:pt idx="1">
                  <c:v>43070</c:v>
                </c:pt>
                <c:pt idx="2">
                  <c:v>43069</c:v>
                </c:pt>
                <c:pt idx="3">
                  <c:v>43009</c:v>
                </c:pt>
                <c:pt idx="4">
                  <c:v>42979</c:v>
                </c:pt>
                <c:pt idx="5">
                  <c:v>42948</c:v>
                </c:pt>
                <c:pt idx="6">
                  <c:v>42917</c:v>
                </c:pt>
                <c:pt idx="7">
                  <c:v>42887</c:v>
                </c:pt>
                <c:pt idx="8">
                  <c:v>42856</c:v>
                </c:pt>
                <c:pt idx="9">
                  <c:v>42826</c:v>
                </c:pt>
                <c:pt idx="10">
                  <c:v>42795</c:v>
                </c:pt>
                <c:pt idx="11">
                  <c:v>42767</c:v>
                </c:pt>
                <c:pt idx="12">
                  <c:v>42736</c:v>
                </c:pt>
              </c:numCache>
            </c:numRef>
          </c:cat>
          <c:val>
            <c:numRef>
              <c:f>数据汇总!$D$2:$D$14</c:f>
              <c:numCache>
                <c:formatCode>General</c:formatCode>
                <c:ptCount val="13"/>
                <c:pt idx="0">
                  <c:v>44</c:v>
                </c:pt>
                <c:pt idx="1">
                  <c:v>30</c:v>
                </c:pt>
                <c:pt idx="2">
                  <c:v>78</c:v>
                </c:pt>
                <c:pt idx="3">
                  <c:v>62</c:v>
                </c:pt>
                <c:pt idx="4">
                  <c:v>80</c:v>
                </c:pt>
                <c:pt idx="5">
                  <c:v>77</c:v>
                </c:pt>
                <c:pt idx="6">
                  <c:v>44</c:v>
                </c:pt>
                <c:pt idx="7">
                  <c:v>42</c:v>
                </c:pt>
                <c:pt idx="8">
                  <c:v>86</c:v>
                </c:pt>
                <c:pt idx="9">
                  <c:v>110</c:v>
                </c:pt>
                <c:pt idx="10">
                  <c:v>88</c:v>
                </c:pt>
                <c:pt idx="11">
                  <c:v>48</c:v>
                </c:pt>
                <c:pt idx="12">
                  <c:v>80</c:v>
                </c:pt>
              </c:numCache>
            </c:numRef>
          </c:val>
          <c:smooth val="0"/>
          <c:extLst>
            <c:ext xmlns:c16="http://schemas.microsoft.com/office/drawing/2014/chart" uri="{C3380CC4-5D6E-409C-BE32-E72D297353CC}">
              <c16:uniqueId val="{00000003-8422-406E-AE8B-3B3CCCD1FF98}"/>
            </c:ext>
          </c:extLst>
        </c:ser>
        <c:dLbls>
          <c:showLegendKey val="0"/>
          <c:showVal val="0"/>
          <c:showCatName val="0"/>
          <c:showSerName val="0"/>
          <c:showPercent val="0"/>
          <c:showBubbleSize val="0"/>
        </c:dLbls>
        <c:marker val="1"/>
        <c:smooth val="0"/>
        <c:axId val="754309336"/>
        <c:axId val="754306056"/>
      </c:lineChart>
      <c:dateAx>
        <c:axId val="751323792"/>
        <c:scaling>
          <c:orientation val="minMax"/>
        </c:scaling>
        <c:delete val="0"/>
        <c:axPos val="b"/>
        <c:numFmt formatCode="yyyy&quot;年&quot;m&quot;月&quot;" sourceLinked="1"/>
        <c:majorTickMark val="cross"/>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51325104"/>
        <c:crosses val="autoZero"/>
        <c:auto val="1"/>
        <c:lblOffset val="100"/>
        <c:baseTimeUnit val="months"/>
      </c:dateAx>
      <c:valAx>
        <c:axId val="751325104"/>
        <c:scaling>
          <c:orientation val="minMax"/>
          <c:max val="8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51323792"/>
        <c:crosses val="autoZero"/>
        <c:crossBetween val="between"/>
      </c:valAx>
      <c:valAx>
        <c:axId val="754306056"/>
        <c:scaling>
          <c:orientation val="minMax"/>
          <c:max val="110"/>
          <c:min val="-8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54309336"/>
        <c:crosses val="max"/>
        <c:crossBetween val="between"/>
      </c:valAx>
      <c:dateAx>
        <c:axId val="754309336"/>
        <c:scaling>
          <c:orientation val="minMax"/>
        </c:scaling>
        <c:delete val="1"/>
        <c:axPos val="b"/>
        <c:numFmt formatCode="yyyy&quot;年&quot;m&quot;月&quot;" sourceLinked="1"/>
        <c:majorTickMark val="out"/>
        <c:minorTickMark val="none"/>
        <c:tickLblPos val="nextTo"/>
        <c:crossAx val="754306056"/>
        <c:crosses val="autoZero"/>
        <c:auto val="1"/>
        <c:lblOffset val="100"/>
        <c:baseTimeUnit val="days"/>
        <c:majorUnit val="1"/>
        <c:minorUnit val="1"/>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zh-CN" altLang="en-US" b="1">
                <a:solidFill>
                  <a:schemeClr val="tx1"/>
                </a:solidFill>
              </a:rPr>
              <a:t>其他退出事件统计</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zh-CN"/>
        </a:p>
      </c:txPr>
    </c:title>
    <c:autoTitleDeleted val="0"/>
    <c:plotArea>
      <c:layout>
        <c:manualLayout>
          <c:layoutTarget val="inner"/>
          <c:xMode val="edge"/>
          <c:yMode val="edge"/>
          <c:x val="5.6166687424177429E-2"/>
          <c:y val="0.1782057482808182"/>
          <c:w val="0.91805709699292859"/>
          <c:h val="0.63006660245282264"/>
        </c:manualLayout>
      </c:layout>
      <c:lineChart>
        <c:grouping val="standard"/>
        <c:varyColors val="0"/>
        <c:ser>
          <c:idx val="0"/>
          <c:order val="0"/>
          <c:tx>
            <c:strRef>
              <c:f>数据汇总!$C$1</c:f>
              <c:strCache>
                <c:ptCount val="1"/>
                <c:pt idx="0">
                  <c:v>M&amp;A</c:v>
                </c:pt>
              </c:strCache>
            </c:strRef>
          </c:tx>
          <c:spPr>
            <a:ln w="19050" cap="rnd">
              <a:solidFill>
                <a:srgbClr val="0070C0"/>
              </a:solidFill>
              <a:round/>
            </a:ln>
            <a:effectLst/>
          </c:spPr>
          <c:marker>
            <c:symbol val="none"/>
          </c:marker>
          <c:dLbls>
            <c:dLbl>
              <c:idx val="11"/>
              <c:layout>
                <c:manualLayout>
                  <c:x val="-1.6403046280023606E-2"/>
                  <c:y val="-5.2202292790466023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57-4116-AF6A-AAB7900F477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zh-CN"/>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数据汇总!$A$2:$A$13</c:f>
              <c:numCache>
                <c:formatCode>mmm\-yy</c:formatCode>
                <c:ptCount val="12"/>
                <c:pt idx="0">
                  <c:v>43101</c:v>
                </c:pt>
                <c:pt idx="1">
                  <c:v>43070</c:v>
                </c:pt>
                <c:pt idx="2">
                  <c:v>43040</c:v>
                </c:pt>
                <c:pt idx="3">
                  <c:v>43009</c:v>
                </c:pt>
                <c:pt idx="4">
                  <c:v>42979</c:v>
                </c:pt>
                <c:pt idx="5">
                  <c:v>42948</c:v>
                </c:pt>
                <c:pt idx="6">
                  <c:v>42917</c:v>
                </c:pt>
                <c:pt idx="7">
                  <c:v>42887</c:v>
                </c:pt>
                <c:pt idx="8">
                  <c:v>42856</c:v>
                </c:pt>
                <c:pt idx="9">
                  <c:v>42826</c:v>
                </c:pt>
                <c:pt idx="10">
                  <c:v>42795</c:v>
                </c:pt>
                <c:pt idx="11">
                  <c:v>42767</c:v>
                </c:pt>
              </c:numCache>
            </c:numRef>
          </c:cat>
          <c:val>
            <c:numRef>
              <c:f>数据汇总!$C$2:$C$13</c:f>
              <c:numCache>
                <c:formatCode>General</c:formatCode>
                <c:ptCount val="12"/>
                <c:pt idx="0">
                  <c:v>31</c:v>
                </c:pt>
                <c:pt idx="1">
                  <c:v>54</c:v>
                </c:pt>
                <c:pt idx="2">
                  <c:v>53</c:v>
                </c:pt>
                <c:pt idx="3">
                  <c:v>24</c:v>
                </c:pt>
                <c:pt idx="4">
                  <c:v>40</c:v>
                </c:pt>
                <c:pt idx="5">
                  <c:v>74</c:v>
                </c:pt>
                <c:pt idx="6">
                  <c:v>36</c:v>
                </c:pt>
                <c:pt idx="7">
                  <c:v>62</c:v>
                </c:pt>
                <c:pt idx="8">
                  <c:v>18</c:v>
                </c:pt>
                <c:pt idx="9">
                  <c:v>23</c:v>
                </c:pt>
                <c:pt idx="10">
                  <c:v>25</c:v>
                </c:pt>
                <c:pt idx="11">
                  <c:v>17</c:v>
                </c:pt>
              </c:numCache>
            </c:numRef>
          </c:val>
          <c:smooth val="0"/>
          <c:extLst>
            <c:ext xmlns:c16="http://schemas.microsoft.com/office/drawing/2014/chart" uri="{C3380CC4-5D6E-409C-BE32-E72D297353CC}">
              <c16:uniqueId val="{00000001-A857-4116-AF6A-AAB7900F4778}"/>
            </c:ext>
          </c:extLst>
        </c:ser>
        <c:ser>
          <c:idx val="1"/>
          <c:order val="1"/>
          <c:tx>
            <c:strRef>
              <c:f>数据汇总!$D$1</c:f>
              <c:strCache>
                <c:ptCount val="1"/>
                <c:pt idx="0">
                  <c:v>股权转让</c:v>
                </c:pt>
              </c:strCache>
            </c:strRef>
          </c:tx>
          <c:spPr>
            <a:ln w="19050" cap="rnd">
              <a:solidFill>
                <a:srgbClr val="00B0F0"/>
              </a:solidFill>
              <a:round/>
            </a:ln>
            <a:effectLst/>
          </c:spPr>
          <c:marker>
            <c:symbol val="none"/>
          </c:marker>
          <c:dLbls>
            <c:dLbl>
              <c:idx val="11"/>
              <c:layout>
                <c:manualLayout>
                  <c:x val="-3.0462800234329231E-2"/>
                  <c:y val="-5.22022927904660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57-4116-AF6A-AAB7900F4778}"/>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zh-CN"/>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数据汇总!$A$2:$A$13</c:f>
              <c:numCache>
                <c:formatCode>mmm\-yy</c:formatCode>
                <c:ptCount val="12"/>
                <c:pt idx="0">
                  <c:v>43101</c:v>
                </c:pt>
                <c:pt idx="1">
                  <c:v>43070</c:v>
                </c:pt>
                <c:pt idx="2">
                  <c:v>43040</c:v>
                </c:pt>
                <c:pt idx="3">
                  <c:v>43009</c:v>
                </c:pt>
                <c:pt idx="4">
                  <c:v>42979</c:v>
                </c:pt>
                <c:pt idx="5">
                  <c:v>42948</c:v>
                </c:pt>
                <c:pt idx="6">
                  <c:v>42917</c:v>
                </c:pt>
                <c:pt idx="7">
                  <c:v>42887</c:v>
                </c:pt>
                <c:pt idx="8">
                  <c:v>42856</c:v>
                </c:pt>
                <c:pt idx="9">
                  <c:v>42826</c:v>
                </c:pt>
                <c:pt idx="10">
                  <c:v>42795</c:v>
                </c:pt>
                <c:pt idx="11">
                  <c:v>42767</c:v>
                </c:pt>
              </c:numCache>
            </c:numRef>
          </c:cat>
          <c:val>
            <c:numRef>
              <c:f>数据汇总!$D$2:$D$13</c:f>
              <c:numCache>
                <c:formatCode>General</c:formatCode>
                <c:ptCount val="12"/>
                <c:pt idx="0">
                  <c:v>9</c:v>
                </c:pt>
                <c:pt idx="1">
                  <c:v>7</c:v>
                </c:pt>
                <c:pt idx="2">
                  <c:v>9</c:v>
                </c:pt>
                <c:pt idx="3">
                  <c:v>5</c:v>
                </c:pt>
                <c:pt idx="4">
                  <c:v>1</c:v>
                </c:pt>
                <c:pt idx="5">
                  <c:v>16</c:v>
                </c:pt>
                <c:pt idx="6">
                  <c:v>10</c:v>
                </c:pt>
                <c:pt idx="7">
                  <c:v>27</c:v>
                </c:pt>
                <c:pt idx="8">
                  <c:v>28</c:v>
                </c:pt>
                <c:pt idx="9">
                  <c:v>14</c:v>
                </c:pt>
                <c:pt idx="10">
                  <c:v>8</c:v>
                </c:pt>
                <c:pt idx="11">
                  <c:v>4</c:v>
                </c:pt>
              </c:numCache>
            </c:numRef>
          </c:val>
          <c:smooth val="0"/>
          <c:extLst>
            <c:ext xmlns:c16="http://schemas.microsoft.com/office/drawing/2014/chart" uri="{C3380CC4-5D6E-409C-BE32-E72D297353CC}">
              <c16:uniqueId val="{00000003-A857-4116-AF6A-AAB7900F4778}"/>
            </c:ext>
          </c:extLst>
        </c:ser>
        <c:dLbls>
          <c:showLegendKey val="0"/>
          <c:showVal val="0"/>
          <c:showCatName val="0"/>
          <c:showSerName val="0"/>
          <c:showPercent val="0"/>
          <c:showBubbleSize val="0"/>
        </c:dLbls>
        <c:smooth val="0"/>
        <c:axId val="884899040"/>
        <c:axId val="884898384"/>
      </c:lineChart>
      <c:dateAx>
        <c:axId val="88489904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84898384"/>
        <c:crosses val="autoZero"/>
        <c:auto val="1"/>
        <c:lblOffset val="100"/>
        <c:baseTimeUnit val="months"/>
      </c:dateAx>
      <c:valAx>
        <c:axId val="8848983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84899040"/>
        <c:crosses val="autoZero"/>
        <c:crossBetween val="between"/>
      </c:valAx>
      <c:spPr>
        <a:noFill/>
        <a:ln>
          <a:noFill/>
        </a:ln>
        <a:effectLst/>
      </c:spPr>
    </c:plotArea>
    <c:legend>
      <c:legendPos val="t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D04839-6118-4F42-AC58-5483827F8548}" type="datetimeFigureOut">
              <a:rPr lang="zh-CN" altLang="en-US" smtClean="0"/>
              <a:t>2018/2/13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2F68B-8C2F-482A-BEC8-149EA363A2E1}" type="slidenum">
              <a:rPr lang="zh-CN" altLang="en-US" smtClean="0"/>
              <a:t>‹#›</a:t>
            </a:fld>
            <a:endParaRPr lang="zh-CN" altLang="en-US"/>
          </a:p>
        </p:txBody>
      </p:sp>
    </p:spTree>
    <p:extLst>
      <p:ext uri="{BB962C8B-B14F-4D97-AF65-F5344CB8AC3E}">
        <p14:creationId xmlns:p14="http://schemas.microsoft.com/office/powerpoint/2010/main" val="3585925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02A13C-92B8-4B19-AAF1-9CADDA403FD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55EC114-B401-4B96-94BD-51541CDFCF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4281CF9-4774-4977-B940-25EAA471DBC3}"/>
              </a:ext>
            </a:extLst>
          </p:cNvPr>
          <p:cNvSpPr>
            <a:spLocks noGrp="1"/>
          </p:cNvSpPr>
          <p:nvPr>
            <p:ph type="dt" sz="half" idx="10"/>
          </p:nvPr>
        </p:nvSpPr>
        <p:spPr/>
        <p:txBody>
          <a:bodyPr/>
          <a:lstStyle/>
          <a:p>
            <a:fld id="{5E097B40-9353-42A8-A634-E81E45B81CE1}" type="datetime1">
              <a:rPr lang="zh-CN" altLang="en-US" smtClean="0"/>
              <a:t>2018/2/13</a:t>
            </a:fld>
            <a:endParaRPr lang="zh-CN" altLang="en-US"/>
          </a:p>
        </p:txBody>
      </p:sp>
      <p:sp>
        <p:nvSpPr>
          <p:cNvPr id="5" name="页脚占位符 4">
            <a:extLst>
              <a:ext uri="{FF2B5EF4-FFF2-40B4-BE49-F238E27FC236}">
                <a16:creationId xmlns:a16="http://schemas.microsoft.com/office/drawing/2014/main" id="{42EF24F3-250C-4116-A3D7-D58D3C6802F4}"/>
              </a:ext>
            </a:extLst>
          </p:cNvPr>
          <p:cNvSpPr>
            <a:spLocks noGrp="1"/>
          </p:cNvSpPr>
          <p:nvPr>
            <p:ph type="ftr" sz="quarter" idx="11"/>
          </p:nvPr>
        </p:nvSpPr>
        <p:spPr/>
        <p:txBody>
          <a:bodyPr/>
          <a:lstStyle/>
          <a:p>
            <a:r>
              <a:rPr lang="en-US" altLang="zh-CN"/>
              <a:t>1 </a:t>
            </a:r>
            <a:r>
              <a:rPr lang="zh-CN" altLang="en-US"/>
              <a:t>丨 融客市值管理</a:t>
            </a:r>
          </a:p>
        </p:txBody>
      </p:sp>
      <p:sp>
        <p:nvSpPr>
          <p:cNvPr id="6" name="灯片编号占位符 5">
            <a:extLst>
              <a:ext uri="{FF2B5EF4-FFF2-40B4-BE49-F238E27FC236}">
                <a16:creationId xmlns:a16="http://schemas.microsoft.com/office/drawing/2014/main" id="{CC6EA8C1-4F04-4252-AE4C-07D5F2578A5E}"/>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427760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0B1601-3732-4DE8-982C-C41B19B272E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A8E5A97-5ABE-47F5-A917-A259AB33E67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9057A26-240C-42EC-B0FD-110A4C0CFEC3}"/>
              </a:ext>
            </a:extLst>
          </p:cNvPr>
          <p:cNvSpPr>
            <a:spLocks noGrp="1"/>
          </p:cNvSpPr>
          <p:nvPr>
            <p:ph type="dt" sz="half" idx="10"/>
          </p:nvPr>
        </p:nvSpPr>
        <p:spPr/>
        <p:txBody>
          <a:bodyPr/>
          <a:lstStyle/>
          <a:p>
            <a:fld id="{374AFD15-6374-40D7-B0FA-DA22D9F90828}" type="datetime1">
              <a:rPr lang="zh-CN" altLang="en-US" smtClean="0"/>
              <a:t>2018/2/13</a:t>
            </a:fld>
            <a:endParaRPr lang="zh-CN" altLang="en-US"/>
          </a:p>
        </p:txBody>
      </p:sp>
      <p:sp>
        <p:nvSpPr>
          <p:cNvPr id="5" name="页脚占位符 4">
            <a:extLst>
              <a:ext uri="{FF2B5EF4-FFF2-40B4-BE49-F238E27FC236}">
                <a16:creationId xmlns:a16="http://schemas.microsoft.com/office/drawing/2014/main" id="{3AE82661-977F-452A-9D60-C2F20FC45EBB}"/>
              </a:ext>
            </a:extLst>
          </p:cNvPr>
          <p:cNvSpPr>
            <a:spLocks noGrp="1"/>
          </p:cNvSpPr>
          <p:nvPr>
            <p:ph type="ftr" sz="quarter" idx="11"/>
          </p:nvPr>
        </p:nvSpPr>
        <p:spPr/>
        <p:txBody>
          <a:bodyPr/>
          <a:lstStyle/>
          <a:p>
            <a:r>
              <a:rPr lang="en-US" altLang="zh-CN"/>
              <a:t>1 </a:t>
            </a:r>
            <a:r>
              <a:rPr lang="zh-CN" altLang="en-US"/>
              <a:t>丨 融客市值管理</a:t>
            </a:r>
          </a:p>
        </p:txBody>
      </p:sp>
      <p:sp>
        <p:nvSpPr>
          <p:cNvPr id="6" name="灯片编号占位符 5">
            <a:extLst>
              <a:ext uri="{FF2B5EF4-FFF2-40B4-BE49-F238E27FC236}">
                <a16:creationId xmlns:a16="http://schemas.microsoft.com/office/drawing/2014/main" id="{5025BBC2-5E62-41DD-9849-1877A636BF47}"/>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2275138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8AF6F01-3A35-46B3-A08E-E4E07C6ACC4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0183AB6-8661-4066-8EC1-ABD54E94FFD0}"/>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FC4295F-086C-4EEF-A534-43AD68D25CDA}"/>
              </a:ext>
            </a:extLst>
          </p:cNvPr>
          <p:cNvSpPr>
            <a:spLocks noGrp="1"/>
          </p:cNvSpPr>
          <p:nvPr>
            <p:ph type="dt" sz="half" idx="10"/>
          </p:nvPr>
        </p:nvSpPr>
        <p:spPr/>
        <p:txBody>
          <a:bodyPr/>
          <a:lstStyle/>
          <a:p>
            <a:fld id="{A7CF58A8-626F-42C8-849B-6F58FD0E1D3A}" type="datetime1">
              <a:rPr lang="zh-CN" altLang="en-US" smtClean="0"/>
              <a:t>2018/2/13</a:t>
            </a:fld>
            <a:endParaRPr lang="zh-CN" altLang="en-US"/>
          </a:p>
        </p:txBody>
      </p:sp>
      <p:sp>
        <p:nvSpPr>
          <p:cNvPr id="5" name="页脚占位符 4">
            <a:extLst>
              <a:ext uri="{FF2B5EF4-FFF2-40B4-BE49-F238E27FC236}">
                <a16:creationId xmlns:a16="http://schemas.microsoft.com/office/drawing/2014/main" id="{E18CDF86-486F-431F-9933-3E50B66DD3CB}"/>
              </a:ext>
            </a:extLst>
          </p:cNvPr>
          <p:cNvSpPr>
            <a:spLocks noGrp="1"/>
          </p:cNvSpPr>
          <p:nvPr>
            <p:ph type="ftr" sz="quarter" idx="11"/>
          </p:nvPr>
        </p:nvSpPr>
        <p:spPr/>
        <p:txBody>
          <a:bodyPr/>
          <a:lstStyle/>
          <a:p>
            <a:r>
              <a:rPr lang="en-US" altLang="zh-CN"/>
              <a:t>1 </a:t>
            </a:r>
            <a:r>
              <a:rPr lang="zh-CN" altLang="en-US"/>
              <a:t>丨 融客市值管理</a:t>
            </a:r>
          </a:p>
        </p:txBody>
      </p:sp>
      <p:sp>
        <p:nvSpPr>
          <p:cNvPr id="6" name="灯片编号占位符 5">
            <a:extLst>
              <a:ext uri="{FF2B5EF4-FFF2-40B4-BE49-F238E27FC236}">
                <a16:creationId xmlns:a16="http://schemas.microsoft.com/office/drawing/2014/main" id="{D1C72D36-AA0D-4799-B44E-D58E3B522E45}"/>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3836204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Tree>
    <p:extLst>
      <p:ext uri="{BB962C8B-B14F-4D97-AF65-F5344CB8AC3E}">
        <p14:creationId xmlns:p14="http://schemas.microsoft.com/office/powerpoint/2010/main" val="4189360587"/>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613835396"/>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a:prstGeom prst="rect">
            <a:avLst/>
          </a:prstGeo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a:t>单击此处编辑母版文本样式</a:t>
            </a:r>
          </a:p>
        </p:txBody>
      </p:sp>
    </p:spTree>
    <p:extLst>
      <p:ext uri="{BB962C8B-B14F-4D97-AF65-F5344CB8AC3E}">
        <p14:creationId xmlns:p14="http://schemas.microsoft.com/office/powerpoint/2010/main" val="3110358507"/>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562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97600" y="1825625"/>
            <a:ext cx="51562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2277449216"/>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a:prstGeom prst="rect">
            <a:avLst/>
          </a:prstGeom>
        </p:spPr>
        <p:txBody>
          <a:bodyPr/>
          <a:lstStyle/>
          <a:p>
            <a:r>
              <a:rPr lang="zh-CN" altLang="en-US" noProof="1"/>
              <a:t>单击此处编辑母版标题样式</a:t>
            </a:r>
          </a:p>
        </p:txBody>
      </p:sp>
      <p:sp>
        <p:nvSpPr>
          <p:cNvPr id="3" name="文本占位符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840318" y="2505075"/>
            <a:ext cx="5158316"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72200" y="2505075"/>
            <a:ext cx="5183717"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637561231"/>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noProof="1"/>
              <a:t>单击此处编辑母版标题样式</a:t>
            </a:r>
          </a:p>
        </p:txBody>
      </p:sp>
    </p:spTree>
    <p:extLst>
      <p:ext uri="{BB962C8B-B14F-4D97-AF65-F5344CB8AC3E}">
        <p14:creationId xmlns:p14="http://schemas.microsoft.com/office/powerpoint/2010/main" val="1770772801"/>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447169"/>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extLst>
      <p:ext uri="{BB962C8B-B14F-4D97-AF65-F5344CB8AC3E}">
        <p14:creationId xmlns:p14="http://schemas.microsoft.com/office/powerpoint/2010/main" val="244093427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D58C5B-B0E8-4070-9DE1-E1D2259CE94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1BE746-7DC8-4802-972D-D2805D1A8CC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8E32592-5194-49FE-9898-FBEF0F94594F}"/>
              </a:ext>
            </a:extLst>
          </p:cNvPr>
          <p:cNvSpPr>
            <a:spLocks noGrp="1"/>
          </p:cNvSpPr>
          <p:nvPr>
            <p:ph type="dt" sz="half" idx="10"/>
          </p:nvPr>
        </p:nvSpPr>
        <p:spPr/>
        <p:txBody>
          <a:bodyPr/>
          <a:lstStyle/>
          <a:p>
            <a:fld id="{53C1579A-1709-4FBE-9AC0-A597DF3FDAE6}" type="datetime1">
              <a:rPr lang="zh-CN" altLang="en-US" smtClean="0"/>
              <a:t>2018/2/13</a:t>
            </a:fld>
            <a:endParaRPr lang="zh-CN" altLang="en-US"/>
          </a:p>
        </p:txBody>
      </p:sp>
      <p:sp>
        <p:nvSpPr>
          <p:cNvPr id="5" name="页脚占位符 4">
            <a:extLst>
              <a:ext uri="{FF2B5EF4-FFF2-40B4-BE49-F238E27FC236}">
                <a16:creationId xmlns:a16="http://schemas.microsoft.com/office/drawing/2014/main" id="{54B66476-D248-4877-A193-C56728D8C664}"/>
              </a:ext>
            </a:extLst>
          </p:cNvPr>
          <p:cNvSpPr>
            <a:spLocks noGrp="1"/>
          </p:cNvSpPr>
          <p:nvPr>
            <p:ph type="ftr" sz="quarter" idx="11"/>
          </p:nvPr>
        </p:nvSpPr>
        <p:spPr/>
        <p:txBody>
          <a:bodyPr/>
          <a:lstStyle/>
          <a:p>
            <a:r>
              <a:rPr lang="en-US" altLang="zh-CN"/>
              <a:t>1 </a:t>
            </a:r>
            <a:r>
              <a:rPr lang="zh-CN" altLang="en-US"/>
              <a:t>丨 融客市值管理</a:t>
            </a:r>
          </a:p>
        </p:txBody>
      </p:sp>
      <p:sp>
        <p:nvSpPr>
          <p:cNvPr id="6" name="灯片编号占位符 5">
            <a:extLst>
              <a:ext uri="{FF2B5EF4-FFF2-40B4-BE49-F238E27FC236}">
                <a16:creationId xmlns:a16="http://schemas.microsoft.com/office/drawing/2014/main" id="{A2CEDC65-6D3C-4746-A19E-C5A28DE542C6}"/>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166743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extLst>
      <p:ext uri="{BB962C8B-B14F-4D97-AF65-F5344CB8AC3E}">
        <p14:creationId xmlns:p14="http://schemas.microsoft.com/office/powerpoint/2010/main" val="3226945058"/>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423851635"/>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1" y="365125"/>
            <a:ext cx="7683500"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4090488886"/>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Tree>
    <p:extLst>
      <p:ext uri="{BB962C8B-B14F-4D97-AF65-F5344CB8AC3E}">
        <p14:creationId xmlns:p14="http://schemas.microsoft.com/office/powerpoint/2010/main" val="1615424845"/>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619565544"/>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a:prstGeom prst="rect">
            <a:avLst/>
          </a:prstGeo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a:t>单击此处编辑母版文本样式</a:t>
            </a:r>
          </a:p>
        </p:txBody>
      </p:sp>
    </p:spTree>
    <p:extLst>
      <p:ext uri="{BB962C8B-B14F-4D97-AF65-F5344CB8AC3E}">
        <p14:creationId xmlns:p14="http://schemas.microsoft.com/office/powerpoint/2010/main" val="1813008373"/>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562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97600" y="1825625"/>
            <a:ext cx="51562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85524928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a:prstGeom prst="rect">
            <a:avLst/>
          </a:prstGeom>
        </p:spPr>
        <p:txBody>
          <a:bodyPr/>
          <a:lstStyle/>
          <a:p>
            <a:r>
              <a:rPr lang="zh-CN" altLang="en-US" noProof="1"/>
              <a:t>单击此处编辑母版标题样式</a:t>
            </a:r>
          </a:p>
        </p:txBody>
      </p:sp>
      <p:sp>
        <p:nvSpPr>
          <p:cNvPr id="3" name="文本占位符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840318" y="2505075"/>
            <a:ext cx="5158316"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72200" y="2505075"/>
            <a:ext cx="5183717"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89531820"/>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noProof="1"/>
              <a:t>单击此处编辑母版标题样式</a:t>
            </a:r>
          </a:p>
        </p:txBody>
      </p:sp>
    </p:spTree>
    <p:extLst>
      <p:ext uri="{BB962C8B-B14F-4D97-AF65-F5344CB8AC3E}">
        <p14:creationId xmlns:p14="http://schemas.microsoft.com/office/powerpoint/2010/main" val="4148671576"/>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48852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9618EF-4683-4794-80BE-50F32A3E0FD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84483A3-B48B-4748-98A6-7FA4FE6D2A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68F173E-218E-41EE-B69B-3A179BD17106}"/>
              </a:ext>
            </a:extLst>
          </p:cNvPr>
          <p:cNvSpPr>
            <a:spLocks noGrp="1"/>
          </p:cNvSpPr>
          <p:nvPr>
            <p:ph type="dt" sz="half" idx="10"/>
          </p:nvPr>
        </p:nvSpPr>
        <p:spPr/>
        <p:txBody>
          <a:bodyPr/>
          <a:lstStyle/>
          <a:p>
            <a:fld id="{34D73A56-FF23-49E9-A93B-FDAD1945915D}" type="datetime1">
              <a:rPr lang="zh-CN" altLang="en-US" smtClean="0"/>
              <a:t>2018/2/13</a:t>
            </a:fld>
            <a:endParaRPr lang="zh-CN" altLang="en-US"/>
          </a:p>
        </p:txBody>
      </p:sp>
      <p:sp>
        <p:nvSpPr>
          <p:cNvPr id="5" name="页脚占位符 4">
            <a:extLst>
              <a:ext uri="{FF2B5EF4-FFF2-40B4-BE49-F238E27FC236}">
                <a16:creationId xmlns:a16="http://schemas.microsoft.com/office/drawing/2014/main" id="{A7B776E4-2EC6-4E8F-B897-A770CC9B0AAA}"/>
              </a:ext>
            </a:extLst>
          </p:cNvPr>
          <p:cNvSpPr>
            <a:spLocks noGrp="1"/>
          </p:cNvSpPr>
          <p:nvPr>
            <p:ph type="ftr" sz="quarter" idx="11"/>
          </p:nvPr>
        </p:nvSpPr>
        <p:spPr/>
        <p:txBody>
          <a:bodyPr/>
          <a:lstStyle/>
          <a:p>
            <a:r>
              <a:rPr lang="en-US" altLang="zh-CN"/>
              <a:t>1 </a:t>
            </a:r>
            <a:r>
              <a:rPr lang="zh-CN" altLang="en-US"/>
              <a:t>丨 融客市值管理</a:t>
            </a:r>
          </a:p>
        </p:txBody>
      </p:sp>
      <p:sp>
        <p:nvSpPr>
          <p:cNvPr id="6" name="灯片编号占位符 5">
            <a:extLst>
              <a:ext uri="{FF2B5EF4-FFF2-40B4-BE49-F238E27FC236}">
                <a16:creationId xmlns:a16="http://schemas.microsoft.com/office/drawing/2014/main" id="{25D01EBF-A072-49DC-AF5E-8375B5DAECC8}"/>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179786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extLst>
      <p:ext uri="{BB962C8B-B14F-4D97-AF65-F5344CB8AC3E}">
        <p14:creationId xmlns:p14="http://schemas.microsoft.com/office/powerpoint/2010/main" val="1226666569"/>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extLst>
      <p:ext uri="{BB962C8B-B14F-4D97-AF65-F5344CB8AC3E}">
        <p14:creationId xmlns:p14="http://schemas.microsoft.com/office/powerpoint/2010/main" val="960357308"/>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013648230"/>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1" y="365125"/>
            <a:ext cx="7683500"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858860597"/>
      </p:ext>
    </p:extLst>
  </p:cSld>
  <p:clrMapOvr>
    <a:masterClrMapping/>
  </p:clrMapOvr>
  <p:transition>
    <p:wipe dir="r"/>
  </p:transition>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noProof="1"/>
              <a:t>单击此处编辑母版标题样式</a:t>
            </a:r>
          </a:p>
        </p:txBody>
      </p:sp>
      <p:sp>
        <p:nvSpPr>
          <p:cNvPr id="3" name="表格占位符 2"/>
          <p:cNvSpPr>
            <a:spLocks noGrp="1"/>
          </p:cNvSpPr>
          <p:nvPr>
            <p:ph type="tbl" idx="1"/>
          </p:nvPr>
        </p:nvSpPr>
        <p:spPr>
          <a:xfrm>
            <a:off x="838200" y="1825625"/>
            <a:ext cx="10515600" cy="4351338"/>
          </a:xfrm>
          <a:prstGeom prst="rect">
            <a:avLst/>
          </a:prstGeom>
        </p:spPr>
        <p:txBody>
          <a:bodyPr/>
          <a:lstStyle/>
          <a:p>
            <a:pPr lvl="0"/>
            <a:endParaRPr lang="zh-CN" altLang="en-US" noProof="0"/>
          </a:p>
        </p:txBody>
      </p:sp>
    </p:spTree>
    <p:extLst>
      <p:ext uri="{BB962C8B-B14F-4D97-AF65-F5344CB8AC3E}">
        <p14:creationId xmlns:p14="http://schemas.microsoft.com/office/powerpoint/2010/main" val="3278827564"/>
      </p:ext>
    </p:extLst>
  </p:cSld>
  <p:clrMapOvr>
    <a:masterClrMapping/>
  </p:clrMapOvr>
  <p:transition>
    <p:wipe dir="r"/>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17C392-791D-4E1A-873B-3D03D395613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E22C5A9-C3B7-4695-82D3-53FCC99A2B13}"/>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0201A269-F63F-4367-88FF-9912609AC190}"/>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C7127075-A73C-4C67-BC46-2882F004D2C1}"/>
              </a:ext>
            </a:extLst>
          </p:cNvPr>
          <p:cNvSpPr>
            <a:spLocks noGrp="1"/>
          </p:cNvSpPr>
          <p:nvPr>
            <p:ph type="dt" sz="half" idx="10"/>
          </p:nvPr>
        </p:nvSpPr>
        <p:spPr/>
        <p:txBody>
          <a:bodyPr/>
          <a:lstStyle/>
          <a:p>
            <a:fld id="{D5B1C412-C3B2-41ED-9DF7-3753B794B626}" type="datetime1">
              <a:rPr lang="zh-CN" altLang="en-US" smtClean="0"/>
              <a:t>2018/2/13</a:t>
            </a:fld>
            <a:endParaRPr lang="zh-CN" altLang="en-US"/>
          </a:p>
        </p:txBody>
      </p:sp>
      <p:sp>
        <p:nvSpPr>
          <p:cNvPr id="6" name="页脚占位符 5">
            <a:extLst>
              <a:ext uri="{FF2B5EF4-FFF2-40B4-BE49-F238E27FC236}">
                <a16:creationId xmlns:a16="http://schemas.microsoft.com/office/drawing/2014/main" id="{3D025DA4-7385-4F98-91B1-F0A4D8CF4EC9}"/>
              </a:ext>
            </a:extLst>
          </p:cNvPr>
          <p:cNvSpPr>
            <a:spLocks noGrp="1"/>
          </p:cNvSpPr>
          <p:nvPr>
            <p:ph type="ftr" sz="quarter" idx="11"/>
          </p:nvPr>
        </p:nvSpPr>
        <p:spPr/>
        <p:txBody>
          <a:bodyPr/>
          <a:lstStyle/>
          <a:p>
            <a:r>
              <a:rPr lang="en-US" altLang="zh-CN"/>
              <a:t>1 </a:t>
            </a:r>
            <a:r>
              <a:rPr lang="zh-CN" altLang="en-US"/>
              <a:t>丨 融客市值管理</a:t>
            </a:r>
          </a:p>
        </p:txBody>
      </p:sp>
      <p:sp>
        <p:nvSpPr>
          <p:cNvPr id="7" name="灯片编号占位符 6">
            <a:extLst>
              <a:ext uri="{FF2B5EF4-FFF2-40B4-BE49-F238E27FC236}">
                <a16:creationId xmlns:a16="http://schemas.microsoft.com/office/drawing/2014/main" id="{6E7DD259-D745-4D31-A12D-D08BEEF37178}"/>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66569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0BD98F-7FCF-4000-A0C1-48941F6AAC6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C0C35E6-09F1-4D46-8CD4-23684CA317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B8882589-E258-40B2-8A61-C7BC59CBB5C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DE7430-5693-4FF6-9FB6-46DD09716A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A0469C9-DA25-4389-B603-FC116E5B80F0}"/>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AF814D3-0752-4917-9735-899113FB9DAB}"/>
              </a:ext>
            </a:extLst>
          </p:cNvPr>
          <p:cNvSpPr>
            <a:spLocks noGrp="1"/>
          </p:cNvSpPr>
          <p:nvPr>
            <p:ph type="dt" sz="half" idx="10"/>
          </p:nvPr>
        </p:nvSpPr>
        <p:spPr/>
        <p:txBody>
          <a:bodyPr/>
          <a:lstStyle/>
          <a:p>
            <a:fld id="{25D8102A-86E9-4002-8FDE-00C2099CFFFD}" type="datetime1">
              <a:rPr lang="zh-CN" altLang="en-US" smtClean="0"/>
              <a:t>2018/2/13</a:t>
            </a:fld>
            <a:endParaRPr lang="zh-CN" altLang="en-US"/>
          </a:p>
        </p:txBody>
      </p:sp>
      <p:sp>
        <p:nvSpPr>
          <p:cNvPr id="8" name="页脚占位符 7">
            <a:extLst>
              <a:ext uri="{FF2B5EF4-FFF2-40B4-BE49-F238E27FC236}">
                <a16:creationId xmlns:a16="http://schemas.microsoft.com/office/drawing/2014/main" id="{4365383A-7AA4-499B-ACB8-93FCB7140DE7}"/>
              </a:ext>
            </a:extLst>
          </p:cNvPr>
          <p:cNvSpPr>
            <a:spLocks noGrp="1"/>
          </p:cNvSpPr>
          <p:nvPr>
            <p:ph type="ftr" sz="quarter" idx="11"/>
          </p:nvPr>
        </p:nvSpPr>
        <p:spPr/>
        <p:txBody>
          <a:bodyPr/>
          <a:lstStyle/>
          <a:p>
            <a:r>
              <a:rPr lang="en-US" altLang="zh-CN"/>
              <a:t>1 </a:t>
            </a:r>
            <a:r>
              <a:rPr lang="zh-CN" altLang="en-US"/>
              <a:t>丨 融客市值管理</a:t>
            </a:r>
          </a:p>
        </p:txBody>
      </p:sp>
      <p:sp>
        <p:nvSpPr>
          <p:cNvPr id="9" name="灯片编号占位符 8">
            <a:extLst>
              <a:ext uri="{FF2B5EF4-FFF2-40B4-BE49-F238E27FC236}">
                <a16:creationId xmlns:a16="http://schemas.microsoft.com/office/drawing/2014/main" id="{D8E35A33-1401-49A2-9285-4C9CBEE07A96}"/>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2126614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DD7E49-52C3-4A5C-9BA0-3627FEFA985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A71563B-E9F0-432F-A577-CE3042B83434}"/>
              </a:ext>
            </a:extLst>
          </p:cNvPr>
          <p:cNvSpPr>
            <a:spLocks noGrp="1"/>
          </p:cNvSpPr>
          <p:nvPr>
            <p:ph type="dt" sz="half" idx="10"/>
          </p:nvPr>
        </p:nvSpPr>
        <p:spPr/>
        <p:txBody>
          <a:bodyPr/>
          <a:lstStyle/>
          <a:p>
            <a:fld id="{FF65DB0E-D698-4BA4-A54C-3B31258BEDD1}" type="datetime1">
              <a:rPr lang="zh-CN" altLang="en-US" smtClean="0"/>
              <a:t>2018/2/13</a:t>
            </a:fld>
            <a:endParaRPr lang="zh-CN" altLang="en-US"/>
          </a:p>
        </p:txBody>
      </p:sp>
      <p:sp>
        <p:nvSpPr>
          <p:cNvPr id="4" name="页脚占位符 3">
            <a:extLst>
              <a:ext uri="{FF2B5EF4-FFF2-40B4-BE49-F238E27FC236}">
                <a16:creationId xmlns:a16="http://schemas.microsoft.com/office/drawing/2014/main" id="{BDD14A65-7335-414E-A9BD-A5A65EDF545E}"/>
              </a:ext>
            </a:extLst>
          </p:cNvPr>
          <p:cNvSpPr>
            <a:spLocks noGrp="1"/>
          </p:cNvSpPr>
          <p:nvPr>
            <p:ph type="ftr" sz="quarter" idx="11"/>
          </p:nvPr>
        </p:nvSpPr>
        <p:spPr/>
        <p:txBody>
          <a:bodyPr/>
          <a:lstStyle/>
          <a:p>
            <a:r>
              <a:rPr lang="en-US" altLang="zh-CN"/>
              <a:t>1 </a:t>
            </a:r>
            <a:r>
              <a:rPr lang="zh-CN" altLang="en-US"/>
              <a:t>丨 融客市值管理</a:t>
            </a:r>
          </a:p>
        </p:txBody>
      </p:sp>
      <p:sp>
        <p:nvSpPr>
          <p:cNvPr id="5" name="灯片编号占位符 4">
            <a:extLst>
              <a:ext uri="{FF2B5EF4-FFF2-40B4-BE49-F238E27FC236}">
                <a16:creationId xmlns:a16="http://schemas.microsoft.com/office/drawing/2014/main" id="{0CDE0605-DA30-4964-8A99-0F3276845B9F}"/>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2334372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6A845A-48B2-4333-BC4D-B3F3AE8F09B6}"/>
              </a:ext>
            </a:extLst>
          </p:cNvPr>
          <p:cNvSpPr>
            <a:spLocks noGrp="1"/>
          </p:cNvSpPr>
          <p:nvPr>
            <p:ph type="dt" sz="half" idx="10"/>
          </p:nvPr>
        </p:nvSpPr>
        <p:spPr/>
        <p:txBody>
          <a:bodyPr/>
          <a:lstStyle/>
          <a:p>
            <a:fld id="{EBFBEA85-4B57-45CC-B9AB-FC4578E6DEA2}" type="datetime1">
              <a:rPr lang="zh-CN" altLang="en-US" smtClean="0"/>
              <a:t>2018/2/13</a:t>
            </a:fld>
            <a:endParaRPr lang="zh-CN" altLang="en-US"/>
          </a:p>
        </p:txBody>
      </p:sp>
      <p:sp>
        <p:nvSpPr>
          <p:cNvPr id="3" name="页脚占位符 2">
            <a:extLst>
              <a:ext uri="{FF2B5EF4-FFF2-40B4-BE49-F238E27FC236}">
                <a16:creationId xmlns:a16="http://schemas.microsoft.com/office/drawing/2014/main" id="{B2CA20DD-59C9-40E5-A155-D14D8A478166}"/>
              </a:ext>
            </a:extLst>
          </p:cNvPr>
          <p:cNvSpPr>
            <a:spLocks noGrp="1"/>
          </p:cNvSpPr>
          <p:nvPr>
            <p:ph type="ftr" sz="quarter" idx="11"/>
          </p:nvPr>
        </p:nvSpPr>
        <p:spPr/>
        <p:txBody>
          <a:bodyPr/>
          <a:lstStyle/>
          <a:p>
            <a:r>
              <a:rPr lang="en-US" altLang="zh-CN"/>
              <a:t>1 </a:t>
            </a:r>
            <a:r>
              <a:rPr lang="zh-CN" altLang="en-US"/>
              <a:t>丨 融客市值管理</a:t>
            </a:r>
          </a:p>
        </p:txBody>
      </p:sp>
      <p:sp>
        <p:nvSpPr>
          <p:cNvPr id="4" name="灯片编号占位符 3">
            <a:extLst>
              <a:ext uri="{FF2B5EF4-FFF2-40B4-BE49-F238E27FC236}">
                <a16:creationId xmlns:a16="http://schemas.microsoft.com/office/drawing/2014/main" id="{30CE1A21-6C25-4098-A4AD-5D3ADA45AE71}"/>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3401627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90740E-E4E5-41A2-85B8-9F277C5BC37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FB018A5-58EC-4849-B994-4DD451AA28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6D61978D-1899-4471-86FD-25D80DE126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5AE3179-C84B-4136-BF94-47E7A1C2331C}"/>
              </a:ext>
            </a:extLst>
          </p:cNvPr>
          <p:cNvSpPr>
            <a:spLocks noGrp="1"/>
          </p:cNvSpPr>
          <p:nvPr>
            <p:ph type="dt" sz="half" idx="10"/>
          </p:nvPr>
        </p:nvSpPr>
        <p:spPr/>
        <p:txBody>
          <a:bodyPr/>
          <a:lstStyle/>
          <a:p>
            <a:fld id="{BA79B453-3396-49E4-B471-81192E2817EE}" type="datetime1">
              <a:rPr lang="zh-CN" altLang="en-US" smtClean="0"/>
              <a:t>2018/2/13</a:t>
            </a:fld>
            <a:endParaRPr lang="zh-CN" altLang="en-US"/>
          </a:p>
        </p:txBody>
      </p:sp>
      <p:sp>
        <p:nvSpPr>
          <p:cNvPr id="6" name="页脚占位符 5">
            <a:extLst>
              <a:ext uri="{FF2B5EF4-FFF2-40B4-BE49-F238E27FC236}">
                <a16:creationId xmlns:a16="http://schemas.microsoft.com/office/drawing/2014/main" id="{E025F24F-229D-4C57-8D16-4E48C7AD32B0}"/>
              </a:ext>
            </a:extLst>
          </p:cNvPr>
          <p:cNvSpPr>
            <a:spLocks noGrp="1"/>
          </p:cNvSpPr>
          <p:nvPr>
            <p:ph type="ftr" sz="quarter" idx="11"/>
          </p:nvPr>
        </p:nvSpPr>
        <p:spPr/>
        <p:txBody>
          <a:bodyPr/>
          <a:lstStyle/>
          <a:p>
            <a:r>
              <a:rPr lang="en-US" altLang="zh-CN"/>
              <a:t>1 </a:t>
            </a:r>
            <a:r>
              <a:rPr lang="zh-CN" altLang="en-US"/>
              <a:t>丨 融客市值管理</a:t>
            </a:r>
          </a:p>
        </p:txBody>
      </p:sp>
      <p:sp>
        <p:nvSpPr>
          <p:cNvPr id="7" name="灯片编号占位符 6">
            <a:extLst>
              <a:ext uri="{FF2B5EF4-FFF2-40B4-BE49-F238E27FC236}">
                <a16:creationId xmlns:a16="http://schemas.microsoft.com/office/drawing/2014/main" id="{E30A368F-D1AB-483C-B440-23DB8DF473CD}"/>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1393041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187C55-E441-418D-875F-A02E416B55F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5CBE0B9-AF76-46E8-A04E-FEBB7431CB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C016651-67F0-4ED0-BC8F-4C841BB23F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0154E58-8AD1-4A87-8BB1-1017D1620B27}"/>
              </a:ext>
            </a:extLst>
          </p:cNvPr>
          <p:cNvSpPr>
            <a:spLocks noGrp="1"/>
          </p:cNvSpPr>
          <p:nvPr>
            <p:ph type="dt" sz="half" idx="10"/>
          </p:nvPr>
        </p:nvSpPr>
        <p:spPr/>
        <p:txBody>
          <a:bodyPr/>
          <a:lstStyle/>
          <a:p>
            <a:fld id="{41F9D8A2-4B89-4C14-9C9D-2BE55C6C7FD5}" type="datetime1">
              <a:rPr lang="zh-CN" altLang="en-US" smtClean="0"/>
              <a:t>2018/2/13</a:t>
            </a:fld>
            <a:endParaRPr lang="zh-CN" altLang="en-US"/>
          </a:p>
        </p:txBody>
      </p:sp>
      <p:sp>
        <p:nvSpPr>
          <p:cNvPr id="6" name="页脚占位符 5">
            <a:extLst>
              <a:ext uri="{FF2B5EF4-FFF2-40B4-BE49-F238E27FC236}">
                <a16:creationId xmlns:a16="http://schemas.microsoft.com/office/drawing/2014/main" id="{B259169A-3082-423F-A9BA-AAC68AC91261}"/>
              </a:ext>
            </a:extLst>
          </p:cNvPr>
          <p:cNvSpPr>
            <a:spLocks noGrp="1"/>
          </p:cNvSpPr>
          <p:nvPr>
            <p:ph type="ftr" sz="quarter" idx="11"/>
          </p:nvPr>
        </p:nvSpPr>
        <p:spPr/>
        <p:txBody>
          <a:bodyPr/>
          <a:lstStyle/>
          <a:p>
            <a:r>
              <a:rPr lang="en-US" altLang="zh-CN"/>
              <a:t>1 </a:t>
            </a:r>
            <a:r>
              <a:rPr lang="zh-CN" altLang="en-US"/>
              <a:t>丨 融客市值管理</a:t>
            </a:r>
          </a:p>
        </p:txBody>
      </p:sp>
      <p:sp>
        <p:nvSpPr>
          <p:cNvPr id="7" name="灯片编号占位符 6">
            <a:extLst>
              <a:ext uri="{FF2B5EF4-FFF2-40B4-BE49-F238E27FC236}">
                <a16:creationId xmlns:a16="http://schemas.microsoft.com/office/drawing/2014/main" id="{D57571EB-F690-43DE-965D-1D9CEA16774D}"/>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67748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2682751-A040-4F63-8BC1-EBB72EE8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026AC0E-487B-4E74-AA2A-9B560D0351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9B65178-3217-457D-A8E1-A1A34443BE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96A907-6C6C-4D44-B46A-82EE40F9252D}" type="datetime1">
              <a:rPr lang="zh-CN" altLang="en-US" smtClean="0"/>
              <a:t>2018/2/13</a:t>
            </a:fld>
            <a:endParaRPr lang="zh-CN" altLang="en-US"/>
          </a:p>
        </p:txBody>
      </p:sp>
      <p:sp>
        <p:nvSpPr>
          <p:cNvPr id="5" name="页脚占位符 4">
            <a:extLst>
              <a:ext uri="{FF2B5EF4-FFF2-40B4-BE49-F238E27FC236}">
                <a16:creationId xmlns:a16="http://schemas.microsoft.com/office/drawing/2014/main" id="{3075A923-6D6D-466C-BE92-3B63A3A47C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1 </a:t>
            </a:r>
            <a:r>
              <a:rPr lang="zh-CN" altLang="en-US"/>
              <a:t>丨 融客市值管理</a:t>
            </a:r>
          </a:p>
        </p:txBody>
      </p:sp>
      <p:sp>
        <p:nvSpPr>
          <p:cNvPr id="6" name="灯片编号占位符 5">
            <a:extLst>
              <a:ext uri="{FF2B5EF4-FFF2-40B4-BE49-F238E27FC236}">
                <a16:creationId xmlns:a16="http://schemas.microsoft.com/office/drawing/2014/main" id="{7D718106-4EAB-474B-8B29-1FEECB16A4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1140665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3074" name="Picture 33" descr="rkk">
            <a:extLst>
              <a:ext uri="{FF2B5EF4-FFF2-40B4-BE49-F238E27FC236}">
                <a16:creationId xmlns:a16="http://schemas.microsoft.com/office/drawing/2014/main" id="{7210308E-57E1-4078-A461-B732F8008D3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32100" y="4181476"/>
            <a:ext cx="9652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5" descr="top">
            <a:extLst>
              <a:ext uri="{FF2B5EF4-FFF2-40B4-BE49-F238E27FC236}">
                <a16:creationId xmlns:a16="http://schemas.microsoft.com/office/drawing/2014/main" id="{F3DBE01D-6A44-4617-8723-A39FCEEA0377}"/>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6" descr="bottom">
            <a:extLst>
              <a:ext uri="{FF2B5EF4-FFF2-40B4-BE49-F238E27FC236}">
                <a16:creationId xmlns:a16="http://schemas.microsoft.com/office/drawing/2014/main" id="{B962190F-7AD1-40CA-AD84-01535144366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5524500"/>
            <a:ext cx="12192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37">
            <a:extLst>
              <a:ext uri="{FF2B5EF4-FFF2-40B4-BE49-F238E27FC236}">
                <a16:creationId xmlns:a16="http://schemas.microsoft.com/office/drawing/2014/main" id="{BFE20F04-1E3D-45C9-A554-ADF831A69522}"/>
              </a:ext>
            </a:extLst>
          </p:cNvPr>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sz="1400" dirty="0">
                <a:solidFill>
                  <a:srgbClr val="777777"/>
                </a:solidFill>
                <a:ea typeface="宋体" panose="02010600030101010101" pitchFamily="2" charset="-122"/>
              </a:rPr>
              <a:t>RONGKE INVESTMENT MANAGEMENT CO., LTD</a:t>
            </a:r>
          </a:p>
        </p:txBody>
      </p:sp>
      <p:sp>
        <p:nvSpPr>
          <p:cNvPr id="4102" name="Text Box 38">
            <a:extLst>
              <a:ext uri="{FF2B5EF4-FFF2-40B4-BE49-F238E27FC236}">
                <a16:creationId xmlns:a16="http://schemas.microsoft.com/office/drawing/2014/main" id="{CAFC8323-BCDC-4207-9EDD-6C77835D048F}"/>
              </a:ext>
            </a:extLst>
          </p:cNvPr>
          <p:cNvSpPr txBox="1">
            <a:spLocks noChangeArrowheads="1"/>
          </p:cNvSpPr>
          <p:nvPr/>
        </p:nvSpPr>
        <p:spPr bwMode="auto">
          <a:xfrm>
            <a:off x="3831167" y="4098926"/>
            <a:ext cx="5761567" cy="492443"/>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buFont typeface="Arial" panose="020B0604020202020204" pitchFamily="34" charset="0"/>
              <a:buNone/>
              <a:defRPr/>
            </a:pPr>
            <a:r>
              <a:rPr lang="zh-CN" altLang="en-US" sz="2600">
                <a:solidFill>
                  <a:srgbClr val="777777"/>
                </a:solidFill>
                <a:ea typeface="黑体" panose="02010609060101010101" pitchFamily="49" charset="-122"/>
              </a:rPr>
              <a:t>上海融客投资管理有限公司</a:t>
            </a:r>
          </a:p>
        </p:txBody>
      </p:sp>
      <p:sp>
        <p:nvSpPr>
          <p:cNvPr id="4103" name="Rectangle 41">
            <a:extLst>
              <a:ext uri="{FF2B5EF4-FFF2-40B4-BE49-F238E27FC236}">
                <a16:creationId xmlns:a16="http://schemas.microsoft.com/office/drawing/2014/main" id="{FEE4954A-3584-4C3D-858F-B2DE22DC9AA4}"/>
              </a:ext>
            </a:extLst>
          </p:cNvPr>
          <p:cNvSpPr>
            <a:spLocks noChangeArrowheads="1"/>
          </p:cNvSpPr>
          <p:nvPr/>
        </p:nvSpPr>
        <p:spPr bwMode="auto">
          <a:xfrm>
            <a:off x="80434" y="6577014"/>
            <a:ext cx="2944284" cy="236537"/>
          </a:xfrm>
          <a:prstGeom prst="rect">
            <a:avLst/>
          </a:prstGeom>
          <a:noFill/>
          <a:ln>
            <a:noFill/>
          </a:ln>
        </p:spPr>
        <p:txBody>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defRPr/>
            </a:pPr>
            <a:r>
              <a:rPr lang="en-US" sz="1200" dirty="0">
                <a:solidFill>
                  <a:schemeClr val="bg1"/>
                </a:solidFill>
                <a:latin typeface="Verdana" panose="020B0604030504040204" pitchFamily="34" charset="0"/>
                <a:ea typeface="宋体" panose="02010600030101010101" pitchFamily="2" charset="-122"/>
              </a:rPr>
              <a:t>www.rongke.com</a:t>
            </a:r>
          </a:p>
        </p:txBody>
      </p:sp>
    </p:spTree>
    <p:extLst>
      <p:ext uri="{BB962C8B-B14F-4D97-AF65-F5344CB8AC3E}">
        <p14:creationId xmlns:p14="http://schemas.microsoft.com/office/powerpoint/2010/main" val="2419199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algn="l" rtl="0" eaLnBrk="0" fontAlgn="base" hangingPunct="0">
        <a:spcBef>
          <a:spcPct val="0"/>
        </a:spcBef>
        <a:spcAft>
          <a:spcPct val="0"/>
        </a:spcAft>
        <a:defRPr sz="2800" b="1" kern="1200">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rgbClr val="777777"/>
          </a:solidFill>
          <a:latin typeface="+mn-lt"/>
          <a:ea typeface="+mn-ea"/>
          <a:cs typeface="+mn-cs"/>
        </a:defRPr>
      </a:lvl1pPr>
      <a:lvl2pPr marL="742950" indent="-285750" algn="l" rtl="0" eaLnBrk="0" fontAlgn="base" hangingPunct="0">
        <a:spcBef>
          <a:spcPct val="20000"/>
        </a:spcBef>
        <a:spcAft>
          <a:spcPct val="0"/>
        </a:spcAft>
        <a:buClr>
          <a:schemeClr val="hlink"/>
        </a:buClr>
        <a:buFont typeface="Wingdings" panose="05000000000000000000" pitchFamily="2" charset="2"/>
        <a:buChar char="§"/>
        <a:defRPr sz="2800" kern="1200">
          <a:solidFill>
            <a:srgbClr val="777777"/>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kern="1200">
          <a:solidFill>
            <a:srgbClr val="777777"/>
          </a:solidFill>
          <a:latin typeface="+mn-lt"/>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777777"/>
          </a:solidFill>
          <a:latin typeface="+mn-lt"/>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77777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SBottomband">
            <a:extLst>
              <a:ext uri="{FF2B5EF4-FFF2-40B4-BE49-F238E27FC236}">
                <a16:creationId xmlns:a16="http://schemas.microsoft.com/office/drawing/2014/main" id="{D323C17D-048F-4D85-B66B-3210C4AAD738}"/>
              </a:ext>
            </a:extLst>
          </p:cNvPr>
          <p:cNvSpPr>
            <a:spLocks noChangeArrowheads="1"/>
          </p:cNvSpPr>
          <p:nvPr/>
        </p:nvSpPr>
        <p:spPr bwMode="auto">
          <a:xfrm>
            <a:off x="1" y="6477000"/>
            <a:ext cx="11410951" cy="381000"/>
          </a:xfrm>
          <a:prstGeom prst="rect">
            <a:avLst/>
          </a:prstGeom>
          <a:solidFill>
            <a:srgbClr val="969696"/>
          </a:solidFill>
          <a:ln>
            <a:noFill/>
          </a:ln>
        </p:spPr>
        <p:txBody>
          <a:bodyPr wrap="none" anchor="ct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a:spcBef>
                <a:spcPct val="50000"/>
              </a:spcBef>
              <a:buFont typeface="Arial" panose="020B0604020202020204" pitchFamily="34" charset="0"/>
              <a:buNone/>
              <a:defRPr/>
            </a:pPr>
            <a:endParaRPr lang="zh-CN" altLang="en-US" sz="1200" b="0" baseline="-25000">
              <a:solidFill>
                <a:srgbClr val="777777"/>
              </a:solidFill>
              <a:ea typeface="宋体" panose="02010600030101010101" pitchFamily="2" charset="-122"/>
            </a:endParaRPr>
          </a:p>
        </p:txBody>
      </p:sp>
      <p:pic>
        <p:nvPicPr>
          <p:cNvPr id="1027" name="Picture 7" descr="bottom">
            <a:extLst>
              <a:ext uri="{FF2B5EF4-FFF2-40B4-BE49-F238E27FC236}">
                <a16:creationId xmlns:a16="http://schemas.microsoft.com/office/drawing/2014/main" id="{65A12F98-B520-480D-98DA-F71BEF36188D}"/>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588"/>
            <a:ext cx="121920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SBottomSquare">
            <a:extLst>
              <a:ext uri="{FF2B5EF4-FFF2-40B4-BE49-F238E27FC236}">
                <a16:creationId xmlns:a16="http://schemas.microsoft.com/office/drawing/2014/main" id="{CCE2D4C0-2E17-424E-BCF8-923AE5618B71}"/>
              </a:ext>
            </a:extLst>
          </p:cNvPr>
          <p:cNvSpPr>
            <a:spLocks noChangeArrowheads="1"/>
          </p:cNvSpPr>
          <p:nvPr/>
        </p:nvSpPr>
        <p:spPr bwMode="auto">
          <a:xfrm>
            <a:off x="11472333" y="6477000"/>
            <a:ext cx="719667" cy="381000"/>
          </a:xfrm>
          <a:prstGeom prst="rect">
            <a:avLst/>
          </a:prstGeom>
          <a:solidFill>
            <a:srgbClr val="6598FF"/>
          </a:solidFill>
          <a:ln>
            <a:noFill/>
          </a:ln>
        </p:spPr>
        <p:txBody>
          <a:bodyPr wrap="none" anchor="ct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a:buFont typeface="Arial" panose="020B0604020202020204" pitchFamily="34" charset="0"/>
              <a:buNone/>
              <a:defRPr/>
            </a:pPr>
            <a:endParaRPr lang="en-GB" altLang="en-US" sz="1400" b="0" dirty="0">
              <a:solidFill>
                <a:srgbClr val="FFFFFF"/>
              </a:solidFill>
              <a:ea typeface="宋体" panose="02010600030101010101" pitchFamily="2" charset="-122"/>
            </a:endParaRPr>
          </a:p>
        </p:txBody>
      </p:sp>
      <p:sp>
        <p:nvSpPr>
          <p:cNvPr id="1029" name="SBottomSquare">
            <a:extLst>
              <a:ext uri="{FF2B5EF4-FFF2-40B4-BE49-F238E27FC236}">
                <a16:creationId xmlns:a16="http://schemas.microsoft.com/office/drawing/2014/main" id="{3711C9EE-CB85-47FC-A6C0-8106D8E2A63C}"/>
              </a:ext>
            </a:extLst>
          </p:cNvPr>
          <p:cNvSpPr>
            <a:spLocks noChangeArrowheads="1"/>
          </p:cNvSpPr>
          <p:nvPr/>
        </p:nvSpPr>
        <p:spPr bwMode="auto">
          <a:xfrm>
            <a:off x="11472333" y="6477000"/>
            <a:ext cx="719667" cy="381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幼圆" panose="02010509060101010101" pitchFamily="49" charset="-122"/>
                <a:ea typeface="宋体" panose="02010600030101010101" pitchFamily="2" charset="-122"/>
              </a:defRPr>
            </a:lvl1pPr>
            <a:lvl2pPr>
              <a:defRPr b="1">
                <a:solidFill>
                  <a:schemeClr val="tx1"/>
                </a:solidFill>
                <a:latin typeface="幼圆" panose="02010509060101010101" pitchFamily="49" charset="-122"/>
                <a:ea typeface="宋体" panose="02010600030101010101" pitchFamily="2" charset="-122"/>
              </a:defRPr>
            </a:lvl2pPr>
            <a:lvl3pPr>
              <a:defRPr b="1">
                <a:solidFill>
                  <a:schemeClr val="tx1"/>
                </a:solidFill>
                <a:latin typeface="幼圆" panose="02010509060101010101" pitchFamily="49" charset="-122"/>
                <a:ea typeface="宋体" panose="02010600030101010101" pitchFamily="2" charset="-122"/>
              </a:defRPr>
            </a:lvl3pPr>
            <a:lvl4pPr>
              <a:defRPr b="1">
                <a:solidFill>
                  <a:schemeClr val="tx1"/>
                </a:solidFill>
                <a:latin typeface="幼圆" panose="02010509060101010101" pitchFamily="49" charset="-122"/>
                <a:ea typeface="宋体" panose="02010600030101010101" pitchFamily="2" charset="-122"/>
              </a:defRPr>
            </a:lvl4pPr>
            <a:lvl5pPr>
              <a:defRPr b="1">
                <a:solidFill>
                  <a:schemeClr val="tx1"/>
                </a:solidFill>
                <a:latin typeface="幼圆" panose="02010509060101010101" pitchFamily="49" charset="-122"/>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algn="ctr" eaLnBrk="1" hangingPunct="1">
              <a:buFont typeface="Arial" panose="020B0604020202020204" pitchFamily="34" charset="0"/>
              <a:buNone/>
              <a:defRPr/>
            </a:pPr>
            <a:fld id="{A614356D-AF49-4C37-8ADA-81BDD80874FE}" type="slidenum">
              <a:rPr lang="zh-CN" altLang="en-US" sz="1000" b="0" smtClean="0">
                <a:solidFill>
                  <a:srgbClr val="FFFFFF"/>
                </a:solidFill>
                <a:latin typeface="Arial" panose="020B0604020202020204" pitchFamily="34" charset="0"/>
              </a:rPr>
              <a:pPr algn="ctr" eaLnBrk="1" hangingPunct="1">
                <a:buFont typeface="Arial" panose="020B0604020202020204" pitchFamily="34" charset="0"/>
                <a:buNone/>
                <a:defRPr/>
              </a:pPr>
              <a:t>‹#›</a:t>
            </a:fld>
            <a:endParaRPr lang="zh-CN" altLang="en-US" sz="1000" b="0">
              <a:solidFill>
                <a:srgbClr val="FFFFFF"/>
              </a:solidFill>
              <a:latin typeface="Arial" panose="020B0604020202020204" pitchFamily="34" charset="0"/>
            </a:endParaRPr>
          </a:p>
        </p:txBody>
      </p:sp>
      <p:pic>
        <p:nvPicPr>
          <p:cNvPr id="1030" name="Picture 35" descr="招牌设计">
            <a:extLst>
              <a:ext uri="{FF2B5EF4-FFF2-40B4-BE49-F238E27FC236}">
                <a16:creationId xmlns:a16="http://schemas.microsoft.com/office/drawing/2014/main" id="{09C3719F-B65C-4655-98A2-5173B8669BE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99601" y="6540500"/>
            <a:ext cx="37041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36">
            <a:extLst>
              <a:ext uri="{FF2B5EF4-FFF2-40B4-BE49-F238E27FC236}">
                <a16:creationId xmlns:a16="http://schemas.microsoft.com/office/drawing/2014/main" id="{DEF7BABA-D81E-4B5E-ABA9-03C75EFB4EB2}"/>
              </a:ext>
            </a:extLst>
          </p:cNvPr>
          <p:cNvSpPr txBox="1">
            <a:spLocks noChangeArrowheads="1"/>
          </p:cNvSpPr>
          <p:nvPr/>
        </p:nvSpPr>
        <p:spPr bwMode="auto">
          <a:xfrm>
            <a:off x="9838267" y="6532564"/>
            <a:ext cx="1826684"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buFont typeface="Arial" panose="020B0604020202020204" pitchFamily="34" charset="0"/>
              <a:buNone/>
              <a:defRPr/>
            </a:pPr>
            <a:r>
              <a:rPr lang="en-US" sz="1000" b="0" dirty="0">
                <a:solidFill>
                  <a:schemeClr val="bg1"/>
                </a:solidFill>
                <a:ea typeface="宋体" panose="02010600030101010101" pitchFamily="2" charset="-122"/>
              </a:rPr>
              <a:t>BEST CLIENTS</a:t>
            </a:r>
          </a:p>
          <a:p>
            <a:pPr eaLnBrk="1" hangingPunct="1">
              <a:lnSpc>
                <a:spcPct val="50000"/>
              </a:lnSpc>
              <a:spcBef>
                <a:spcPct val="50000"/>
              </a:spcBef>
              <a:buFont typeface="Arial" panose="020B0604020202020204" pitchFamily="34" charset="0"/>
              <a:buNone/>
              <a:defRPr/>
            </a:pPr>
            <a:r>
              <a:rPr lang="en-US" sz="1000" b="0" dirty="0">
                <a:solidFill>
                  <a:schemeClr val="bg1"/>
                </a:solidFill>
                <a:ea typeface="宋体" panose="02010600030101010101" pitchFamily="2" charset="-122"/>
              </a:rPr>
              <a:t>BEST SERVICE</a:t>
            </a:r>
          </a:p>
        </p:txBody>
      </p:sp>
      <p:sp>
        <p:nvSpPr>
          <p:cNvPr id="1032" name="Rectangle 38">
            <a:extLst>
              <a:ext uri="{FF2B5EF4-FFF2-40B4-BE49-F238E27FC236}">
                <a16:creationId xmlns:a16="http://schemas.microsoft.com/office/drawing/2014/main" id="{872BF5CA-A01B-4F30-97C4-45343DC7758D}"/>
              </a:ext>
            </a:extLst>
          </p:cNvPr>
          <p:cNvSpPr>
            <a:spLocks noChangeArrowheads="1"/>
          </p:cNvSpPr>
          <p:nvPr/>
        </p:nvSpPr>
        <p:spPr bwMode="auto">
          <a:xfrm>
            <a:off x="1" y="6524625"/>
            <a:ext cx="2927351" cy="236538"/>
          </a:xfrm>
          <a:prstGeom prst="rect">
            <a:avLst/>
          </a:prstGeom>
          <a:noFill/>
          <a:ln>
            <a:noFill/>
          </a:ln>
        </p:spPr>
        <p:txBody>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defRPr/>
            </a:pPr>
            <a:r>
              <a:rPr lang="en-US" sz="1200" b="0" dirty="0">
                <a:solidFill>
                  <a:schemeClr val="bg1"/>
                </a:solidFill>
                <a:latin typeface="Verdana" panose="020B0604030504040204" pitchFamily="34" charset="0"/>
                <a:ea typeface="宋体" panose="02010600030101010101" pitchFamily="2" charset="-122"/>
              </a:rPr>
              <a:t>www.rongke.com</a:t>
            </a:r>
          </a:p>
        </p:txBody>
      </p:sp>
    </p:spTree>
    <p:extLst>
      <p:ext uri="{BB962C8B-B14F-4D97-AF65-F5344CB8AC3E}">
        <p14:creationId xmlns:p14="http://schemas.microsoft.com/office/powerpoint/2010/main" val="37169800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wipe dir="r"/>
  </p:transition>
  <p:hf sldNum="0" hdr="0" ftr="0" dt="0"/>
  <p:txStyles>
    <p:titleStyle>
      <a:lvl1pPr algn="l" rtl="0" eaLnBrk="0" fontAlgn="base" hangingPunct="0">
        <a:spcBef>
          <a:spcPct val="0"/>
        </a:spcBef>
        <a:spcAft>
          <a:spcPct val="0"/>
        </a:spcAft>
        <a:defRPr sz="2800" b="1" kern="1200">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kern="1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kern="1200">
          <a:solidFill>
            <a:srgbClr val="777777"/>
          </a:solidFill>
          <a:latin typeface="+mn-lt"/>
          <a:ea typeface="+mn-ea"/>
          <a:cs typeface="+mn-cs"/>
        </a:defRPr>
      </a:lvl2pPr>
      <a:lvl3pPr marL="1143000" indent="-228600" algn="l" rtl="0" eaLnBrk="0" fontAlgn="base" hangingPunct="0">
        <a:spcBef>
          <a:spcPct val="20000"/>
        </a:spcBef>
        <a:spcAft>
          <a:spcPct val="0"/>
        </a:spcAft>
        <a:buFont typeface="Wingdings" panose="05000000000000000000" pitchFamily="2" charset="2"/>
        <a:buChar char="n"/>
        <a:defRPr sz="2400" kern="1200">
          <a:solidFill>
            <a:srgbClr val="777777"/>
          </a:solidFill>
          <a:latin typeface="+mn-lt"/>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n"/>
        <a:defRPr sz="2000" kern="1200">
          <a:solidFill>
            <a:srgbClr val="777777"/>
          </a:solidFill>
          <a:latin typeface="+mn-lt"/>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n"/>
        <a:defRPr sz="2000" kern="1200">
          <a:solidFill>
            <a:srgbClr val="77777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521F8C9-756C-4B2F-9C9D-CDAF1C781681}"/>
              </a:ext>
            </a:extLst>
          </p:cNvPr>
          <p:cNvSpPr>
            <a:spLocks noChangeArrowheads="1"/>
          </p:cNvSpPr>
          <p:nvPr/>
        </p:nvSpPr>
        <p:spPr bwMode="auto">
          <a:xfrm>
            <a:off x="2121489" y="2024188"/>
            <a:ext cx="36734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eaLnBrk="1" hangingPunct="1"/>
            <a:r>
              <a:rPr lang="en-US" altLang="zh-CN" sz="3600" dirty="0">
                <a:solidFill>
                  <a:srgbClr val="CC0000"/>
                </a:solidFill>
                <a:latin typeface="黑体" panose="02010609060101010101" pitchFamily="49" charset="-122"/>
                <a:ea typeface="黑体" panose="02010609060101010101" pitchFamily="49" charset="-122"/>
              </a:rPr>
              <a:t>『</a:t>
            </a:r>
            <a:r>
              <a:rPr lang="zh-CN" altLang="en-US" sz="3600" dirty="0">
                <a:solidFill>
                  <a:srgbClr val="CC0000"/>
                </a:solidFill>
                <a:ea typeface="黑体" panose="02010609060101010101" pitchFamily="49" charset="-122"/>
              </a:rPr>
              <a:t>融客</a:t>
            </a:r>
            <a:r>
              <a:rPr lang="zh-CN" altLang="en-US" sz="3600" dirty="0">
                <a:solidFill>
                  <a:srgbClr val="CC0000"/>
                </a:solidFill>
                <a:latin typeface="黑体" panose="02010609060101010101" pitchFamily="49" charset="-122"/>
                <a:ea typeface="黑体" panose="02010609060101010101" pitchFamily="49" charset="-122"/>
              </a:rPr>
              <a:t>月报</a:t>
            </a:r>
            <a:r>
              <a:rPr lang="en-US" altLang="zh-CN" sz="3600" dirty="0">
                <a:solidFill>
                  <a:srgbClr val="CC0000"/>
                </a:solidFill>
                <a:latin typeface="黑体" panose="02010609060101010101" pitchFamily="49" charset="-122"/>
                <a:ea typeface="黑体" panose="02010609060101010101" pitchFamily="49" charset="-122"/>
              </a:rPr>
              <a:t>』</a:t>
            </a:r>
            <a:endParaRPr lang="zh-CN" altLang="en-US" sz="3600" dirty="0">
              <a:solidFill>
                <a:srgbClr val="CC0000"/>
              </a:solidFill>
              <a:latin typeface="黑体" panose="02010609060101010101" pitchFamily="49" charset="-122"/>
              <a:ea typeface="黑体" panose="02010609060101010101" pitchFamily="49" charset="-122"/>
            </a:endParaRPr>
          </a:p>
        </p:txBody>
      </p:sp>
      <p:sp>
        <p:nvSpPr>
          <p:cNvPr id="3" name="Text Box 6">
            <a:extLst>
              <a:ext uri="{FF2B5EF4-FFF2-40B4-BE49-F238E27FC236}">
                <a16:creationId xmlns:a16="http://schemas.microsoft.com/office/drawing/2014/main" id="{82C8B5BF-311C-43AF-99FC-9B75144B3BD4}"/>
              </a:ext>
            </a:extLst>
          </p:cNvPr>
          <p:cNvSpPr txBox="1">
            <a:spLocks noChangeArrowheads="1"/>
          </p:cNvSpPr>
          <p:nvPr/>
        </p:nvSpPr>
        <p:spPr bwMode="auto">
          <a:xfrm>
            <a:off x="3274014" y="2821113"/>
            <a:ext cx="7056437"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algn="r">
              <a:spcBef>
                <a:spcPct val="50000"/>
              </a:spcBef>
            </a:pPr>
            <a:r>
              <a:rPr lang="en-US" altLang="zh-CN" sz="4000" b="0" dirty="0">
                <a:solidFill>
                  <a:srgbClr val="000066"/>
                </a:solidFill>
                <a:latin typeface="Times New Roman" panose="02020603050405020304" pitchFamily="18" charset="0"/>
                <a:ea typeface="黑体" panose="02010609060101010101" pitchFamily="49" charset="-122"/>
              </a:rPr>
              <a:t>——</a:t>
            </a:r>
            <a:r>
              <a:rPr lang="zh-CN" altLang="en-US" sz="3600" dirty="0">
                <a:solidFill>
                  <a:srgbClr val="000066"/>
                </a:solidFill>
                <a:latin typeface="Times New Roman" panose="02020603050405020304" pitchFamily="18" charset="0"/>
                <a:ea typeface="黑体" panose="02010609060101010101" pitchFamily="49" charset="-122"/>
              </a:rPr>
              <a:t>私募股权投资市场</a:t>
            </a:r>
            <a:r>
              <a:rPr lang="zh-CN" altLang="en-US" sz="2000" dirty="0">
                <a:solidFill>
                  <a:srgbClr val="000066"/>
                </a:solidFill>
                <a:latin typeface="Times New Roman" panose="02020603050405020304" pitchFamily="18" charset="0"/>
                <a:ea typeface="黑体" panose="02010609060101010101" pitchFamily="49" charset="-122"/>
              </a:rPr>
              <a:t>（</a:t>
            </a:r>
            <a:r>
              <a:rPr lang="en-US" altLang="zh-CN" sz="2000" dirty="0">
                <a:solidFill>
                  <a:srgbClr val="000066"/>
                </a:solidFill>
                <a:latin typeface="Times New Roman" panose="02020603050405020304" pitchFamily="18" charset="0"/>
                <a:ea typeface="黑体" panose="02010609060101010101" pitchFamily="49" charset="-122"/>
              </a:rPr>
              <a:t>2018</a:t>
            </a:r>
            <a:r>
              <a:rPr lang="zh-CN" altLang="en-US" sz="2000" dirty="0">
                <a:solidFill>
                  <a:srgbClr val="000066"/>
                </a:solidFill>
                <a:latin typeface="Times New Roman" panose="02020603050405020304" pitchFamily="18" charset="0"/>
                <a:ea typeface="黑体" panose="02010609060101010101" pitchFamily="49" charset="-122"/>
              </a:rPr>
              <a:t>年</a:t>
            </a:r>
            <a:r>
              <a:rPr lang="en-US" altLang="zh-CN" sz="2000" dirty="0">
                <a:solidFill>
                  <a:srgbClr val="000066"/>
                </a:solidFill>
                <a:latin typeface="Times New Roman" panose="02020603050405020304" pitchFamily="18" charset="0"/>
                <a:ea typeface="黑体" panose="02010609060101010101" pitchFamily="49" charset="-122"/>
              </a:rPr>
              <a:t>1</a:t>
            </a:r>
            <a:r>
              <a:rPr lang="zh-CN" altLang="en-US" sz="2000" dirty="0">
                <a:solidFill>
                  <a:srgbClr val="000066"/>
                </a:solidFill>
                <a:latin typeface="Times New Roman" panose="02020603050405020304" pitchFamily="18" charset="0"/>
                <a:ea typeface="黑体" panose="02010609060101010101" pitchFamily="49" charset="-122"/>
              </a:rPr>
              <a:t>月）</a:t>
            </a:r>
          </a:p>
        </p:txBody>
      </p:sp>
    </p:spTree>
    <p:extLst>
      <p:ext uri="{BB962C8B-B14F-4D97-AF65-F5344CB8AC3E}">
        <p14:creationId xmlns:p14="http://schemas.microsoft.com/office/powerpoint/2010/main" val="4037727"/>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矩形 1">
            <a:extLst>
              <a:ext uri="{FF2B5EF4-FFF2-40B4-BE49-F238E27FC236}">
                <a16:creationId xmlns:a16="http://schemas.microsoft.com/office/drawing/2014/main" id="{B86057BD-1CCB-41EB-AA9D-AB1B4C352424}"/>
              </a:ext>
            </a:extLst>
          </p:cNvPr>
          <p:cNvSpPr>
            <a:spLocks noChangeArrowheads="1"/>
          </p:cNvSpPr>
          <p:nvPr/>
        </p:nvSpPr>
        <p:spPr bwMode="auto">
          <a:xfrm>
            <a:off x="303473" y="906751"/>
            <a:ext cx="78501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eaLnBrk="1" hangingPunct="1"/>
            <a:r>
              <a:rPr lang="zh-CN" altLang="en-US" sz="2200" dirty="0">
                <a:solidFill>
                  <a:srgbClr val="000066"/>
                </a:solidFill>
                <a:latin typeface="Times New Roman" panose="02020603050405020304" pitchFamily="18" charset="0"/>
                <a:ea typeface="幼圆" panose="02010509060101010101" pitchFamily="49" charset="-122"/>
              </a:rPr>
              <a:t>财务顾问及财务投资</a:t>
            </a:r>
            <a:endParaRPr lang="zh-CN" altLang="en-US" sz="2200" b="0" dirty="0">
              <a:solidFill>
                <a:srgbClr val="000000"/>
              </a:solidFill>
            </a:endParaRPr>
          </a:p>
        </p:txBody>
      </p:sp>
      <p:sp>
        <p:nvSpPr>
          <p:cNvPr id="47107" name="内容占位符 2">
            <a:extLst>
              <a:ext uri="{FF2B5EF4-FFF2-40B4-BE49-F238E27FC236}">
                <a16:creationId xmlns:a16="http://schemas.microsoft.com/office/drawing/2014/main" id="{DFCA6E88-D4B2-4C3A-9D68-7D8F78FB7E4B}"/>
              </a:ext>
            </a:extLst>
          </p:cNvPr>
          <p:cNvSpPr txBox="1">
            <a:spLocks noChangeArrowheads="1"/>
          </p:cNvSpPr>
          <p:nvPr/>
        </p:nvSpPr>
        <p:spPr bwMode="auto">
          <a:xfrm>
            <a:off x="1733203" y="1336964"/>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eaLnBrk="1" hangingPunct="1">
              <a:lnSpc>
                <a:spcPct val="150000"/>
              </a:lnSpc>
              <a:spcBef>
                <a:spcPct val="20000"/>
              </a:spcBef>
            </a:pPr>
            <a:r>
              <a:rPr lang="zh-CN" altLang="en-US" sz="1600" b="0" dirty="0">
                <a:solidFill>
                  <a:srgbClr val="0058B0"/>
                </a:solidFill>
                <a:ea typeface="幼圆" panose="02010509060101010101" pitchFamily="49" charset="-122"/>
              </a:rPr>
              <a:t>上市对于企业和股东仅是发展的一个里程碑</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对接资本市场后</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企业和股东需要适应更高的监管要求、更完善的公司治理、更复杂的资本运作。我们针对此类需求</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整合了服务资源</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将财务顾问和财务投资作为载体</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致力为客户提供定制化的市值管理服务。</a:t>
            </a:r>
          </a:p>
          <a:p>
            <a:pPr eaLnBrk="1" hangingPunct="1">
              <a:lnSpc>
                <a:spcPct val="150000"/>
              </a:lnSpc>
              <a:spcBef>
                <a:spcPct val="20000"/>
              </a:spcBef>
            </a:pPr>
            <a:endParaRPr lang="zh-CN" altLang="en-US" sz="1600" b="0" dirty="0">
              <a:solidFill>
                <a:srgbClr val="0058B0"/>
              </a:solidFill>
              <a:ea typeface="幼圆" panose="02010509060101010101" pitchFamily="49" charset="-122"/>
            </a:endParaRPr>
          </a:p>
          <a:p>
            <a:pPr eaLnBrk="1" hangingPunct="1">
              <a:lnSpc>
                <a:spcPct val="150000"/>
              </a:lnSpc>
              <a:spcBef>
                <a:spcPct val="20000"/>
              </a:spcBef>
            </a:pPr>
            <a:r>
              <a:rPr lang="zh-CN" altLang="en-US" sz="1600" b="0" dirty="0">
                <a:solidFill>
                  <a:srgbClr val="0058B0"/>
                </a:solidFill>
                <a:ea typeface="幼圆" panose="02010509060101010101" pitchFamily="49" charset="-122"/>
              </a:rPr>
              <a:t>我们的财务顾问团队依托自身专业背景及资源整合优势</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根据上市公司及其股东的需要</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提供投融资、资本运作、资产及债务重组、财务管理、发展战略等活动提供的咨询、分析、方案设计等服务。包括的服务有：上市公司再融资、股权激励、并购、股权融资、市值维护、战略投资等。</a:t>
            </a:r>
          </a:p>
          <a:p>
            <a:pPr eaLnBrk="1" hangingPunct="1">
              <a:lnSpc>
                <a:spcPct val="150000"/>
              </a:lnSpc>
              <a:spcBef>
                <a:spcPct val="20000"/>
              </a:spcBef>
            </a:pPr>
            <a:endParaRPr lang="zh-CN" altLang="en-US" sz="1600" b="0" dirty="0">
              <a:solidFill>
                <a:srgbClr val="0058B0"/>
              </a:solidFill>
              <a:ea typeface="幼圆" panose="02010509060101010101" pitchFamily="49" charset="-122"/>
            </a:endParaRPr>
          </a:p>
          <a:p>
            <a:pPr eaLnBrk="1" hangingPunct="1">
              <a:lnSpc>
                <a:spcPct val="150000"/>
              </a:lnSpc>
              <a:spcBef>
                <a:spcPct val="20000"/>
              </a:spcBef>
            </a:pPr>
            <a:r>
              <a:rPr lang="zh-CN" altLang="en-US" sz="1600" b="0" dirty="0">
                <a:solidFill>
                  <a:srgbClr val="0058B0"/>
                </a:solidFill>
                <a:ea typeface="幼圆" panose="02010509060101010101" pitchFamily="49" charset="-122"/>
              </a:rPr>
              <a:t>我们的投资团队依托自身专业背景和独特判断</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根据市值管理的各项需求</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设计投资结构</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进行各种形式的市值管理投资。其中包括：并购投资、再融资投资、战略投资、固定收益投资等。</a:t>
            </a:r>
          </a:p>
        </p:txBody>
      </p:sp>
      <p:sp>
        <p:nvSpPr>
          <p:cNvPr id="4" name="矩形 2">
            <a:extLst>
              <a:ext uri="{FF2B5EF4-FFF2-40B4-BE49-F238E27FC236}">
                <a16:creationId xmlns:a16="http://schemas.microsoft.com/office/drawing/2014/main" id="{5C9330E2-16EE-4D5E-B0A1-73C95A0FA421}"/>
              </a:ext>
            </a:extLst>
          </p:cNvPr>
          <p:cNvSpPr>
            <a:spLocks noChangeArrowheads="1"/>
          </p:cNvSpPr>
          <p:nvPr/>
        </p:nvSpPr>
        <p:spPr bwMode="auto">
          <a:xfrm>
            <a:off x="166255" y="99752"/>
            <a:ext cx="2031325"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r>
              <a:rPr lang="zh-CN" altLang="en-US" sz="2400" b="0" dirty="0">
                <a:solidFill>
                  <a:srgbClr val="000798"/>
                </a:solidFill>
                <a:latin typeface="微软雅黑" panose="020B0503020204020204" pitchFamily="34" charset="-122"/>
                <a:ea typeface="微软雅黑" panose="020B0503020204020204" pitchFamily="34" charset="-122"/>
                <a:cs typeface="+mj-cs"/>
              </a:rPr>
              <a:t>公司主要业务</a:t>
            </a:r>
          </a:p>
        </p:txBody>
      </p:sp>
    </p:spTree>
    <p:extLst>
      <p:ext uri="{BB962C8B-B14F-4D97-AF65-F5344CB8AC3E}">
        <p14:creationId xmlns:p14="http://schemas.microsoft.com/office/powerpoint/2010/main" val="3614144717"/>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 descr="rongkeLogo.jpg">
            <a:extLst>
              <a:ext uri="{FF2B5EF4-FFF2-40B4-BE49-F238E27FC236}">
                <a16:creationId xmlns:a16="http://schemas.microsoft.com/office/drawing/2014/main" id="{F2FD42AE-92A5-4575-9AB0-3F76E9D85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97" y="3040919"/>
            <a:ext cx="5000625"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2">
            <a:extLst>
              <a:ext uri="{FF2B5EF4-FFF2-40B4-BE49-F238E27FC236}">
                <a16:creationId xmlns:a16="http://schemas.microsoft.com/office/drawing/2014/main" id="{E21096D3-FDE2-4A6B-85EB-4E9A3EEDD45C}"/>
              </a:ext>
            </a:extLst>
          </p:cNvPr>
          <p:cNvSpPr>
            <a:spLocks noChangeArrowheads="1"/>
          </p:cNvSpPr>
          <p:nvPr/>
        </p:nvSpPr>
        <p:spPr bwMode="auto">
          <a:xfrm>
            <a:off x="1143000" y="940691"/>
            <a:ext cx="6072188"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eaLnBrk="1" hangingPunct="1">
              <a:lnSpc>
                <a:spcPct val="150000"/>
              </a:lnSpc>
            </a:pPr>
            <a:r>
              <a:rPr lang="zh-CN" altLang="en-US" sz="1400" dirty="0">
                <a:solidFill>
                  <a:srgbClr val="0070C0"/>
                </a:solidFill>
                <a:ea typeface="幼圆" panose="02010509060101010101" pitchFamily="49" charset="-122"/>
              </a:rPr>
              <a:t>编制人：陆韩骏</a:t>
            </a:r>
          </a:p>
          <a:p>
            <a:pPr eaLnBrk="1" hangingPunct="1">
              <a:lnSpc>
                <a:spcPct val="150000"/>
              </a:lnSpc>
            </a:pPr>
            <a:r>
              <a:rPr lang="zh-CN" altLang="en-US" sz="1400" dirty="0">
                <a:solidFill>
                  <a:srgbClr val="0070C0"/>
                </a:solidFill>
                <a:ea typeface="幼圆" panose="02010509060101010101" pitchFamily="49" charset="-122"/>
              </a:rPr>
              <a:t>联系人：陆韩骏</a:t>
            </a:r>
            <a:endParaRPr lang="en-US" altLang="zh-CN" sz="1400" dirty="0">
              <a:solidFill>
                <a:srgbClr val="0070C0"/>
              </a:solidFill>
              <a:ea typeface="幼圆" panose="02010509060101010101" pitchFamily="49" charset="-122"/>
            </a:endParaRPr>
          </a:p>
          <a:p>
            <a:pPr eaLnBrk="1" hangingPunct="1">
              <a:lnSpc>
                <a:spcPct val="150000"/>
              </a:lnSpc>
            </a:pPr>
            <a:r>
              <a:rPr lang="zh-CN" altLang="en-US" sz="1400" dirty="0">
                <a:solidFill>
                  <a:srgbClr val="0070C0"/>
                </a:solidFill>
                <a:ea typeface="幼圆" panose="02010509060101010101" pitchFamily="49" charset="-122"/>
              </a:rPr>
              <a:t>职务：项目经理</a:t>
            </a:r>
            <a:endParaRPr lang="en-US" altLang="zh-CN" sz="1400" dirty="0">
              <a:solidFill>
                <a:srgbClr val="0070C0"/>
              </a:solidFill>
              <a:ea typeface="幼圆" panose="02010509060101010101" pitchFamily="49" charset="-122"/>
            </a:endParaRPr>
          </a:p>
          <a:p>
            <a:pPr eaLnBrk="1" hangingPunct="1">
              <a:lnSpc>
                <a:spcPct val="150000"/>
              </a:lnSpc>
            </a:pPr>
            <a:r>
              <a:rPr lang="zh-CN" altLang="en-US" sz="1400" dirty="0">
                <a:solidFill>
                  <a:srgbClr val="0070C0"/>
                </a:solidFill>
                <a:ea typeface="幼圆" panose="02010509060101010101" pitchFamily="49" charset="-122"/>
              </a:rPr>
              <a:t>公司地址：上海市东湖路</a:t>
            </a:r>
            <a:r>
              <a:rPr lang="en-US" altLang="zh-CN" sz="1400" dirty="0">
                <a:solidFill>
                  <a:srgbClr val="0070C0"/>
                </a:solidFill>
                <a:ea typeface="幼圆" panose="02010509060101010101" pitchFamily="49" charset="-122"/>
              </a:rPr>
              <a:t>70</a:t>
            </a:r>
            <a:r>
              <a:rPr lang="zh-CN" altLang="en-US" sz="1400" dirty="0">
                <a:solidFill>
                  <a:srgbClr val="0070C0"/>
                </a:solidFill>
                <a:ea typeface="幼圆" panose="02010509060101010101" pitchFamily="49" charset="-122"/>
              </a:rPr>
              <a:t>号东湖宾馆</a:t>
            </a:r>
            <a:r>
              <a:rPr lang="en-US" altLang="zh-CN" sz="1400" dirty="0">
                <a:solidFill>
                  <a:srgbClr val="0070C0"/>
                </a:solidFill>
                <a:ea typeface="幼圆" panose="02010509060101010101" pitchFamily="49" charset="-122"/>
              </a:rPr>
              <a:t>3</a:t>
            </a:r>
            <a:r>
              <a:rPr lang="zh-CN" altLang="en-US" sz="1400" dirty="0">
                <a:solidFill>
                  <a:srgbClr val="0070C0"/>
                </a:solidFill>
                <a:ea typeface="幼圆" panose="02010509060101010101" pitchFamily="49" charset="-122"/>
              </a:rPr>
              <a:t>号楼</a:t>
            </a:r>
            <a:r>
              <a:rPr lang="en-US" altLang="zh-CN" sz="1400" dirty="0">
                <a:solidFill>
                  <a:srgbClr val="0070C0"/>
                </a:solidFill>
                <a:ea typeface="幼圆" panose="02010509060101010101" pitchFamily="49" charset="-122"/>
              </a:rPr>
              <a:t>3</a:t>
            </a:r>
            <a:r>
              <a:rPr lang="zh-CN" altLang="en-US" sz="1400" dirty="0">
                <a:solidFill>
                  <a:srgbClr val="0070C0"/>
                </a:solidFill>
                <a:ea typeface="幼圆" panose="02010509060101010101" pitchFamily="49" charset="-122"/>
              </a:rPr>
              <a:t>楼</a:t>
            </a:r>
            <a:endParaRPr lang="en-US" altLang="zh-CN" sz="1400" dirty="0">
              <a:solidFill>
                <a:srgbClr val="0070C0"/>
              </a:solidFill>
              <a:ea typeface="幼圆" panose="02010509060101010101" pitchFamily="49" charset="-122"/>
            </a:endParaRPr>
          </a:p>
          <a:p>
            <a:pPr eaLnBrk="1" hangingPunct="1">
              <a:lnSpc>
                <a:spcPct val="150000"/>
              </a:lnSpc>
            </a:pPr>
            <a:r>
              <a:rPr lang="zh-CN" altLang="en-US" sz="1400" dirty="0">
                <a:solidFill>
                  <a:srgbClr val="0070C0"/>
                </a:solidFill>
                <a:ea typeface="幼圆" panose="02010509060101010101" pitchFamily="49" charset="-122"/>
              </a:rPr>
              <a:t>公司电话：</a:t>
            </a:r>
            <a:r>
              <a:rPr lang="en-US" altLang="zh-CN" sz="1400" dirty="0">
                <a:solidFill>
                  <a:srgbClr val="0070C0"/>
                </a:solidFill>
                <a:ea typeface="幼圆" panose="02010509060101010101" pitchFamily="49" charset="-122"/>
              </a:rPr>
              <a:t>8621—54668032—605</a:t>
            </a:r>
          </a:p>
          <a:p>
            <a:pPr eaLnBrk="1" hangingPunct="1">
              <a:lnSpc>
                <a:spcPct val="150000"/>
              </a:lnSpc>
            </a:pPr>
            <a:r>
              <a:rPr lang="zh-CN" altLang="en-US" sz="1400" dirty="0">
                <a:solidFill>
                  <a:srgbClr val="0070C0"/>
                </a:solidFill>
                <a:ea typeface="幼圆" panose="02010509060101010101" pitchFamily="49" charset="-122"/>
              </a:rPr>
              <a:t>公司传真：</a:t>
            </a:r>
            <a:r>
              <a:rPr lang="en-US" altLang="zh-CN" sz="1400" dirty="0">
                <a:solidFill>
                  <a:srgbClr val="0070C0"/>
                </a:solidFill>
                <a:ea typeface="幼圆" panose="02010509060101010101" pitchFamily="49" charset="-122"/>
              </a:rPr>
              <a:t>8621—54669508</a:t>
            </a:r>
          </a:p>
          <a:p>
            <a:pPr eaLnBrk="1" hangingPunct="1">
              <a:lnSpc>
                <a:spcPct val="150000"/>
              </a:lnSpc>
            </a:pPr>
            <a:r>
              <a:rPr lang="zh-CN" altLang="en-US" sz="1400" dirty="0">
                <a:solidFill>
                  <a:srgbClr val="0070C0"/>
                </a:solidFill>
                <a:ea typeface="幼圆" panose="02010509060101010101" pitchFamily="49" charset="-122"/>
              </a:rPr>
              <a:t>网址：</a:t>
            </a:r>
            <a:r>
              <a:rPr lang="en-US" altLang="zh-CN" sz="1400" dirty="0">
                <a:solidFill>
                  <a:srgbClr val="0070C0"/>
                </a:solidFill>
                <a:ea typeface="幼圆" panose="02010509060101010101" pitchFamily="49" charset="-122"/>
              </a:rPr>
              <a:t>http://www.rongke.com</a:t>
            </a:r>
          </a:p>
          <a:p>
            <a:pPr eaLnBrk="1" hangingPunct="1">
              <a:lnSpc>
                <a:spcPct val="150000"/>
              </a:lnSpc>
            </a:pPr>
            <a:endParaRPr lang="en-US" altLang="zh-CN" sz="1400" dirty="0">
              <a:solidFill>
                <a:srgbClr val="0070C0"/>
              </a:solidFill>
              <a:ea typeface="幼圆" panose="02010509060101010101" pitchFamily="49" charset="-122"/>
            </a:endParaRPr>
          </a:p>
          <a:p>
            <a:pPr eaLnBrk="1" hangingPunct="1">
              <a:lnSpc>
                <a:spcPct val="150000"/>
              </a:lnSpc>
            </a:pPr>
            <a:endParaRPr lang="zh-CN" altLang="zh-CN" sz="1100" dirty="0">
              <a:solidFill>
                <a:srgbClr val="0070C0"/>
              </a:solidFill>
              <a:ea typeface="幼圆" panose="02010509060101010101" pitchFamily="49" charset="-122"/>
            </a:endParaRPr>
          </a:p>
        </p:txBody>
      </p:sp>
      <p:sp>
        <p:nvSpPr>
          <p:cNvPr id="7" name="文本框 6">
            <a:extLst>
              <a:ext uri="{FF2B5EF4-FFF2-40B4-BE49-F238E27FC236}">
                <a16:creationId xmlns:a16="http://schemas.microsoft.com/office/drawing/2014/main" id="{9D6B44E4-B2A1-416A-A90F-7C013BBC48BF}"/>
              </a:ext>
            </a:extLst>
          </p:cNvPr>
          <p:cNvSpPr txBox="1"/>
          <p:nvPr/>
        </p:nvSpPr>
        <p:spPr>
          <a:xfrm>
            <a:off x="1143000" y="355114"/>
            <a:ext cx="1415772" cy="461665"/>
          </a:xfrm>
          <a:prstGeom prst="rect">
            <a:avLst/>
          </a:prstGeom>
          <a:noFill/>
        </p:spPr>
        <p:txBody>
          <a:bodyPr wrap="none" rtlCol="0">
            <a:spAutoFit/>
          </a:bodyPr>
          <a:lstStyle/>
          <a:p>
            <a:r>
              <a:rPr lang="zh-CN" altLang="en-US" sz="2400" dirty="0">
                <a:solidFill>
                  <a:schemeClr val="accent5">
                    <a:lumMod val="75000"/>
                  </a:schemeClr>
                </a:solidFill>
              </a:rPr>
              <a:t>联系我们</a:t>
            </a:r>
          </a:p>
        </p:txBody>
      </p:sp>
      <p:sp>
        <p:nvSpPr>
          <p:cNvPr id="8" name="文本框 7">
            <a:extLst>
              <a:ext uri="{FF2B5EF4-FFF2-40B4-BE49-F238E27FC236}">
                <a16:creationId xmlns:a16="http://schemas.microsoft.com/office/drawing/2014/main" id="{A9A9ACE9-5E4D-4D3D-9D3A-C3A08B60D6A4}"/>
              </a:ext>
            </a:extLst>
          </p:cNvPr>
          <p:cNvSpPr txBox="1"/>
          <p:nvPr/>
        </p:nvSpPr>
        <p:spPr>
          <a:xfrm flipH="1">
            <a:off x="6143625" y="1701027"/>
            <a:ext cx="800219" cy="461665"/>
          </a:xfrm>
          <a:prstGeom prst="rect">
            <a:avLst/>
          </a:prstGeom>
          <a:noFill/>
        </p:spPr>
        <p:txBody>
          <a:bodyPr wrap="none" rtlCol="0">
            <a:spAutoFit/>
          </a:bodyPr>
          <a:lstStyle>
            <a:defPPr>
              <a:defRPr lang="zh-CN"/>
            </a:defPPr>
            <a:lvl1pPr>
              <a:defRPr sz="2400">
                <a:solidFill>
                  <a:schemeClr val="accent5">
                    <a:lumMod val="75000"/>
                  </a:schemeClr>
                </a:solidFill>
              </a:defRPr>
            </a:lvl1pPr>
          </a:lstStyle>
          <a:p>
            <a:r>
              <a:rPr lang="zh-CN" altLang="en-US" dirty="0">
                <a:solidFill>
                  <a:srgbClr val="FF0000"/>
                </a:solidFill>
              </a:rPr>
              <a:t>声明</a:t>
            </a:r>
          </a:p>
        </p:txBody>
      </p:sp>
      <p:sp>
        <p:nvSpPr>
          <p:cNvPr id="9" name="文本框 8">
            <a:extLst>
              <a:ext uri="{FF2B5EF4-FFF2-40B4-BE49-F238E27FC236}">
                <a16:creationId xmlns:a16="http://schemas.microsoft.com/office/drawing/2014/main" id="{A68B07AF-5762-4DB4-A544-36B647E6776F}"/>
              </a:ext>
            </a:extLst>
          </p:cNvPr>
          <p:cNvSpPr txBox="1"/>
          <p:nvPr/>
        </p:nvSpPr>
        <p:spPr>
          <a:xfrm>
            <a:off x="6143625" y="2286604"/>
            <a:ext cx="5554424" cy="369332"/>
          </a:xfrm>
          <a:prstGeom prst="rect">
            <a:avLst/>
          </a:prstGeom>
          <a:noFill/>
        </p:spPr>
        <p:txBody>
          <a:bodyPr wrap="square" rtlCol="0">
            <a:spAutoFit/>
          </a:bodyPr>
          <a:lstStyle/>
          <a:p>
            <a:r>
              <a:rPr lang="zh-CN" altLang="en-US" dirty="0"/>
              <a:t>本</a:t>
            </a:r>
            <a:r>
              <a:rPr lang="en-US" altLang="zh-CN" dirty="0"/>
              <a:t>PPT</a:t>
            </a:r>
            <a:r>
              <a:rPr lang="zh-CN" altLang="en-US" dirty="0"/>
              <a:t>内所有数据均来源于万得</a:t>
            </a:r>
            <a:r>
              <a:rPr lang="en-US" altLang="zh-CN" dirty="0"/>
              <a:t>wind</a:t>
            </a:r>
            <a:r>
              <a:rPr lang="zh-CN" altLang="en-US" dirty="0"/>
              <a:t>金融数据客户端。</a:t>
            </a:r>
          </a:p>
        </p:txBody>
      </p:sp>
    </p:spTree>
    <p:extLst>
      <p:ext uri="{BB962C8B-B14F-4D97-AF65-F5344CB8AC3E}">
        <p14:creationId xmlns:p14="http://schemas.microsoft.com/office/powerpoint/2010/main" val="3061838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F4CAC0D4-63A6-46DF-8C71-4B2C8019F96F}"/>
              </a:ext>
            </a:extLst>
          </p:cNvPr>
          <p:cNvSpPr/>
          <p:nvPr/>
        </p:nvSpPr>
        <p:spPr>
          <a:xfrm>
            <a:off x="4038603" y="1099332"/>
            <a:ext cx="842481" cy="842481"/>
          </a:xfrm>
          <a:prstGeom prst="ellipse">
            <a:avLst/>
          </a:prstGeom>
          <a:noFill/>
          <a:ln w="1524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accent5">
                    <a:lumMod val="75000"/>
                  </a:schemeClr>
                </a:solidFill>
                <a:latin typeface="华文新魏" panose="02010800040101010101" pitchFamily="2" charset="-122"/>
                <a:ea typeface="华文新魏" panose="02010800040101010101" pitchFamily="2" charset="-122"/>
              </a:rPr>
              <a:t>募</a:t>
            </a:r>
          </a:p>
        </p:txBody>
      </p:sp>
      <p:sp>
        <p:nvSpPr>
          <p:cNvPr id="9" name="椭圆 8">
            <a:extLst>
              <a:ext uri="{FF2B5EF4-FFF2-40B4-BE49-F238E27FC236}">
                <a16:creationId xmlns:a16="http://schemas.microsoft.com/office/drawing/2014/main" id="{7DB024DF-E0D7-4C78-AFFA-8B5FB073E11C}"/>
              </a:ext>
            </a:extLst>
          </p:cNvPr>
          <p:cNvSpPr/>
          <p:nvPr/>
        </p:nvSpPr>
        <p:spPr>
          <a:xfrm>
            <a:off x="4038602" y="2392163"/>
            <a:ext cx="842481" cy="842481"/>
          </a:xfrm>
          <a:prstGeom prst="ellipse">
            <a:avLst/>
          </a:prstGeom>
          <a:noFill/>
          <a:ln w="1524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accent5">
                    <a:lumMod val="75000"/>
                  </a:schemeClr>
                </a:solidFill>
                <a:latin typeface="华文新魏" panose="02010800040101010101" pitchFamily="2" charset="-122"/>
                <a:ea typeface="华文新魏" panose="02010800040101010101" pitchFamily="2" charset="-122"/>
              </a:rPr>
              <a:t>投</a:t>
            </a:r>
          </a:p>
        </p:txBody>
      </p:sp>
      <p:sp>
        <p:nvSpPr>
          <p:cNvPr id="10" name="椭圆 9">
            <a:extLst>
              <a:ext uri="{FF2B5EF4-FFF2-40B4-BE49-F238E27FC236}">
                <a16:creationId xmlns:a16="http://schemas.microsoft.com/office/drawing/2014/main" id="{AA0A5FD9-A9B6-4454-B93B-BB43B7BD0073}"/>
              </a:ext>
            </a:extLst>
          </p:cNvPr>
          <p:cNvSpPr/>
          <p:nvPr/>
        </p:nvSpPr>
        <p:spPr>
          <a:xfrm>
            <a:off x="4038601" y="3684994"/>
            <a:ext cx="842481" cy="842481"/>
          </a:xfrm>
          <a:prstGeom prst="ellipse">
            <a:avLst/>
          </a:prstGeom>
          <a:noFill/>
          <a:ln w="1524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5">
                    <a:lumMod val="75000"/>
                  </a:schemeClr>
                </a:solidFill>
                <a:latin typeface="华文新魏" panose="02010800040101010101" pitchFamily="2" charset="-122"/>
                <a:ea typeface="华文新魏" panose="02010800040101010101" pitchFamily="2" charset="-122"/>
              </a:rPr>
              <a:t>IPO</a:t>
            </a:r>
            <a:endParaRPr lang="zh-CN" altLang="en-US" dirty="0">
              <a:solidFill>
                <a:schemeClr val="accent5">
                  <a:lumMod val="75000"/>
                </a:schemeClr>
              </a:solidFill>
              <a:latin typeface="华文新魏" panose="02010800040101010101" pitchFamily="2" charset="-122"/>
              <a:ea typeface="华文新魏" panose="02010800040101010101" pitchFamily="2" charset="-122"/>
            </a:endParaRPr>
          </a:p>
        </p:txBody>
      </p:sp>
      <p:sp>
        <p:nvSpPr>
          <p:cNvPr id="12" name="文本框 11">
            <a:extLst>
              <a:ext uri="{FF2B5EF4-FFF2-40B4-BE49-F238E27FC236}">
                <a16:creationId xmlns:a16="http://schemas.microsoft.com/office/drawing/2014/main" id="{CC106393-E9A4-4159-AEEB-6F56363DAE8C}"/>
              </a:ext>
            </a:extLst>
          </p:cNvPr>
          <p:cNvSpPr txBox="1"/>
          <p:nvPr/>
        </p:nvSpPr>
        <p:spPr>
          <a:xfrm>
            <a:off x="5107973" y="1197406"/>
            <a:ext cx="2413568" cy="923330"/>
          </a:xfrm>
          <a:prstGeom prst="rect">
            <a:avLst/>
          </a:prstGeom>
          <a:noFill/>
        </p:spPr>
        <p:txBody>
          <a:bodyPr wrap="square" rtlCol="0">
            <a:spAutoFit/>
          </a:bodyPr>
          <a:lstStyle/>
          <a:p>
            <a:pPr algn="just"/>
            <a:r>
              <a:rPr lang="zh-CN" altLang="en-US" dirty="0">
                <a:solidFill>
                  <a:srgbClr val="002060"/>
                </a:solidFill>
                <a:latin typeface="微软雅黑" panose="020B0503020204020204" pitchFamily="34" charset="-122"/>
                <a:ea typeface="微软雅黑" panose="020B0503020204020204" pitchFamily="34" charset="-122"/>
              </a:rPr>
              <a:t>募集数量及规模大幅下滑，但同比有所增加</a:t>
            </a:r>
          </a:p>
        </p:txBody>
      </p:sp>
      <p:sp>
        <p:nvSpPr>
          <p:cNvPr id="13" name="文本框 12">
            <a:extLst>
              <a:ext uri="{FF2B5EF4-FFF2-40B4-BE49-F238E27FC236}">
                <a16:creationId xmlns:a16="http://schemas.microsoft.com/office/drawing/2014/main" id="{EEDCC235-87F3-445C-A2DA-116C3EC8B268}"/>
              </a:ext>
            </a:extLst>
          </p:cNvPr>
          <p:cNvSpPr txBox="1"/>
          <p:nvPr/>
        </p:nvSpPr>
        <p:spPr>
          <a:xfrm>
            <a:off x="5107972" y="2490237"/>
            <a:ext cx="2413569" cy="646331"/>
          </a:xfrm>
          <a:prstGeom prst="rect">
            <a:avLst/>
          </a:prstGeom>
          <a:noFill/>
        </p:spPr>
        <p:txBody>
          <a:bodyPr wrap="square" rtlCol="0">
            <a:spAutoFit/>
          </a:bodyPr>
          <a:lstStyle>
            <a:defPPr>
              <a:defRPr lang="zh-CN"/>
            </a:defPPr>
            <a:lvl1pPr algn="just">
              <a:defRPr>
                <a:solidFill>
                  <a:srgbClr val="002060"/>
                </a:solidFill>
                <a:latin typeface="微软雅黑" panose="020B0503020204020204" pitchFamily="34" charset="-122"/>
                <a:ea typeface="微软雅黑" panose="020B0503020204020204" pitchFamily="34" charset="-122"/>
              </a:defRPr>
            </a:lvl1pPr>
          </a:lstStyle>
          <a:p>
            <a:r>
              <a:rPr lang="zh-CN" altLang="en-US" dirty="0"/>
              <a:t>投融资市场活跃，小鹏汽车完成</a:t>
            </a:r>
            <a:r>
              <a:rPr lang="en-US" altLang="zh-CN" dirty="0"/>
              <a:t>B</a:t>
            </a:r>
            <a:r>
              <a:rPr lang="zh-CN" altLang="en-US" dirty="0"/>
              <a:t>轮融资</a:t>
            </a:r>
          </a:p>
        </p:txBody>
      </p:sp>
      <p:sp>
        <p:nvSpPr>
          <p:cNvPr id="14" name="文本框 13">
            <a:extLst>
              <a:ext uri="{FF2B5EF4-FFF2-40B4-BE49-F238E27FC236}">
                <a16:creationId xmlns:a16="http://schemas.microsoft.com/office/drawing/2014/main" id="{A0A2307E-1D33-4ABC-9710-B0760419F59C}"/>
              </a:ext>
            </a:extLst>
          </p:cNvPr>
          <p:cNvSpPr txBox="1"/>
          <p:nvPr/>
        </p:nvSpPr>
        <p:spPr>
          <a:xfrm>
            <a:off x="5107973" y="3783068"/>
            <a:ext cx="2413570" cy="646331"/>
          </a:xfrm>
          <a:prstGeom prst="rect">
            <a:avLst/>
          </a:prstGeom>
          <a:noFill/>
        </p:spPr>
        <p:txBody>
          <a:bodyPr wrap="square" rtlCol="0">
            <a:spAutoFit/>
          </a:bodyPr>
          <a:lstStyle>
            <a:defPPr>
              <a:defRPr lang="zh-CN"/>
            </a:defPPr>
            <a:lvl1pPr algn="just">
              <a:defRPr>
                <a:solidFill>
                  <a:srgbClr val="002060"/>
                </a:solidFill>
                <a:latin typeface="微软雅黑" panose="020B0503020204020204" pitchFamily="34" charset="-122"/>
                <a:ea typeface="微软雅黑" panose="020B0503020204020204" pitchFamily="34" charset="-122"/>
              </a:defRPr>
            </a:lvl1pPr>
          </a:lstStyle>
          <a:p>
            <a:r>
              <a:rPr lang="zh-CN" altLang="en-US" dirty="0"/>
              <a:t>发审委过会率低，</a:t>
            </a:r>
            <a:r>
              <a:rPr lang="en-US" altLang="zh-CN" dirty="0"/>
              <a:t>A</a:t>
            </a:r>
            <a:r>
              <a:rPr lang="zh-CN" altLang="en-US" dirty="0"/>
              <a:t>股</a:t>
            </a:r>
            <a:r>
              <a:rPr lang="en-US" altLang="zh-CN" dirty="0"/>
              <a:t>IPO</a:t>
            </a:r>
            <a:r>
              <a:rPr lang="zh-CN" altLang="en-US" dirty="0"/>
              <a:t>速度持续下降</a:t>
            </a:r>
          </a:p>
        </p:txBody>
      </p:sp>
      <p:sp>
        <p:nvSpPr>
          <p:cNvPr id="15" name="椭圆 14">
            <a:extLst>
              <a:ext uri="{FF2B5EF4-FFF2-40B4-BE49-F238E27FC236}">
                <a16:creationId xmlns:a16="http://schemas.microsoft.com/office/drawing/2014/main" id="{734E1681-0D1F-4176-A0FF-0277CAA28039}"/>
              </a:ext>
            </a:extLst>
          </p:cNvPr>
          <p:cNvSpPr/>
          <p:nvPr/>
        </p:nvSpPr>
        <p:spPr>
          <a:xfrm>
            <a:off x="4038600" y="4977825"/>
            <a:ext cx="842481" cy="842481"/>
          </a:xfrm>
          <a:prstGeom prst="ellipse">
            <a:avLst/>
          </a:prstGeom>
          <a:noFill/>
          <a:ln w="1524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accent5">
                    <a:lumMod val="75000"/>
                  </a:schemeClr>
                </a:solidFill>
                <a:latin typeface="华文新魏" panose="02010800040101010101" pitchFamily="2" charset="-122"/>
                <a:ea typeface="华文新魏" panose="02010800040101010101" pitchFamily="2" charset="-122"/>
              </a:rPr>
              <a:t>新三板</a:t>
            </a:r>
          </a:p>
        </p:txBody>
      </p:sp>
      <p:sp>
        <p:nvSpPr>
          <p:cNvPr id="16" name="文本框 15">
            <a:extLst>
              <a:ext uri="{FF2B5EF4-FFF2-40B4-BE49-F238E27FC236}">
                <a16:creationId xmlns:a16="http://schemas.microsoft.com/office/drawing/2014/main" id="{7B98C074-CD75-4A54-B50F-6838228A49A8}"/>
              </a:ext>
            </a:extLst>
          </p:cNvPr>
          <p:cNvSpPr txBox="1"/>
          <p:nvPr/>
        </p:nvSpPr>
        <p:spPr>
          <a:xfrm>
            <a:off x="5107972" y="5075899"/>
            <a:ext cx="2413570" cy="923330"/>
          </a:xfrm>
          <a:prstGeom prst="rect">
            <a:avLst/>
          </a:prstGeom>
          <a:noFill/>
        </p:spPr>
        <p:txBody>
          <a:bodyPr wrap="square" rtlCol="0">
            <a:spAutoFit/>
          </a:bodyPr>
          <a:lstStyle>
            <a:defPPr>
              <a:defRPr lang="zh-CN"/>
            </a:defPPr>
            <a:lvl1pPr algn="just">
              <a:defRPr>
                <a:solidFill>
                  <a:srgbClr val="002060"/>
                </a:solidFill>
                <a:latin typeface="微软雅黑" panose="020B0503020204020204" pitchFamily="34" charset="-122"/>
                <a:ea typeface="微软雅黑" panose="020B0503020204020204" pitchFamily="34" charset="-122"/>
              </a:defRPr>
            </a:lvl1pPr>
          </a:lstStyle>
          <a:p>
            <a:r>
              <a:rPr lang="zh-CN" altLang="en-US" dirty="0"/>
              <a:t>新三板摘牌数维持高位，集合竞价出台一月，成交量回落明显。</a:t>
            </a:r>
          </a:p>
        </p:txBody>
      </p:sp>
    </p:spTree>
    <p:extLst>
      <p:ext uri="{BB962C8B-B14F-4D97-AF65-F5344CB8AC3E}">
        <p14:creationId xmlns:p14="http://schemas.microsoft.com/office/powerpoint/2010/main" val="3412778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箭头: 下 23">
            <a:extLst>
              <a:ext uri="{FF2B5EF4-FFF2-40B4-BE49-F238E27FC236}">
                <a16:creationId xmlns:a16="http://schemas.microsoft.com/office/drawing/2014/main" id="{9E1EE192-6D8A-46CB-8A1E-93129E6A45BC}"/>
              </a:ext>
            </a:extLst>
          </p:cNvPr>
          <p:cNvSpPr/>
          <p:nvPr/>
        </p:nvSpPr>
        <p:spPr>
          <a:xfrm>
            <a:off x="7155445" y="1837448"/>
            <a:ext cx="702923" cy="1509372"/>
          </a:xfrm>
          <a:prstGeom prst="downArrow">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文本框 24">
            <a:extLst>
              <a:ext uri="{FF2B5EF4-FFF2-40B4-BE49-F238E27FC236}">
                <a16:creationId xmlns:a16="http://schemas.microsoft.com/office/drawing/2014/main" id="{AC1046BB-3DC4-4E9D-B1D3-505F0A071592}"/>
              </a:ext>
            </a:extLst>
          </p:cNvPr>
          <p:cNvSpPr txBox="1"/>
          <p:nvPr/>
        </p:nvSpPr>
        <p:spPr>
          <a:xfrm>
            <a:off x="9205543" y="1754255"/>
            <a:ext cx="2505244" cy="1692771"/>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本月共发生</a:t>
            </a:r>
            <a:r>
              <a:rPr lang="en-US" altLang="zh-CN" sz="2400" dirty="0">
                <a:solidFill>
                  <a:srgbClr val="0070C0"/>
                </a:solidFill>
                <a:latin typeface="微软雅黑" panose="020B0503020204020204" pitchFamily="34" charset="-122"/>
                <a:ea typeface="微软雅黑" panose="020B0503020204020204" pitchFamily="34" charset="-122"/>
              </a:rPr>
              <a:t>75</a:t>
            </a:r>
            <a:r>
              <a:rPr lang="zh-CN" altLang="en-US" sz="1400" dirty="0">
                <a:latin typeface="微软雅黑" panose="020B0503020204020204" pitchFamily="34" charset="-122"/>
                <a:ea typeface="微软雅黑" panose="020B0503020204020204" pitchFamily="34" charset="-122"/>
              </a:rPr>
              <a:t>起基金募集事件，共募集资金</a:t>
            </a:r>
            <a:r>
              <a:rPr lang="en-US" altLang="zh-CN" sz="2400" dirty="0">
                <a:solidFill>
                  <a:srgbClr val="0070C0"/>
                </a:solidFill>
                <a:latin typeface="微软雅黑" panose="020B0503020204020204" pitchFamily="34" charset="-122"/>
                <a:ea typeface="微软雅黑" panose="020B0503020204020204" pitchFamily="34" charset="-122"/>
              </a:rPr>
              <a:t>270.73</a:t>
            </a:r>
            <a:r>
              <a:rPr lang="zh-CN" altLang="en-US" sz="1400" dirty="0">
                <a:latin typeface="微软雅黑" panose="020B0503020204020204" pitchFamily="34" charset="-122"/>
                <a:ea typeface="微软雅黑" panose="020B0503020204020204" pitchFamily="34" charset="-122"/>
              </a:rPr>
              <a:t>亿，数量及规模上都较上月明显下降，但与去年同期相比，事件数量及规模上都有所增加。</a:t>
            </a:r>
          </a:p>
        </p:txBody>
      </p:sp>
      <p:sp>
        <p:nvSpPr>
          <p:cNvPr id="26" name="文本框 25">
            <a:extLst>
              <a:ext uri="{FF2B5EF4-FFF2-40B4-BE49-F238E27FC236}">
                <a16:creationId xmlns:a16="http://schemas.microsoft.com/office/drawing/2014/main" id="{39C1FCD5-0C18-43FC-A193-6387AEAD675E}"/>
              </a:ext>
            </a:extLst>
          </p:cNvPr>
          <p:cNvSpPr txBox="1"/>
          <p:nvPr/>
        </p:nvSpPr>
        <p:spPr>
          <a:xfrm>
            <a:off x="7923173" y="1837447"/>
            <a:ext cx="1620273" cy="461665"/>
          </a:xfrm>
          <a:prstGeom prst="rect">
            <a:avLst/>
          </a:prstGeom>
          <a:noFill/>
        </p:spPr>
        <p:txBody>
          <a:bodyPr wrap="square" rtlCol="0">
            <a:spAutoFit/>
          </a:bodyPr>
          <a:lstStyle/>
          <a:p>
            <a:r>
              <a:rPr lang="en-US" altLang="zh-CN" sz="2400" dirty="0">
                <a:solidFill>
                  <a:srgbClr val="FF0000"/>
                </a:solidFill>
                <a:latin typeface="Arial" panose="020B0604020202020204" pitchFamily="34" charset="0"/>
                <a:cs typeface="Arial" panose="020B0604020202020204" pitchFamily="34" charset="0"/>
              </a:rPr>
              <a:t>-18.5%</a:t>
            </a:r>
            <a:endParaRPr lang="zh-CN" altLang="en-US" sz="2400" dirty="0">
              <a:solidFill>
                <a:srgbClr val="FF0000"/>
              </a:solidFill>
              <a:latin typeface="Arial" panose="020B0604020202020204" pitchFamily="34" charset="0"/>
              <a:cs typeface="Arial" panose="020B0604020202020204" pitchFamily="34" charset="0"/>
            </a:endParaRPr>
          </a:p>
        </p:txBody>
      </p:sp>
      <p:sp>
        <p:nvSpPr>
          <p:cNvPr id="27" name="文本框 26">
            <a:extLst>
              <a:ext uri="{FF2B5EF4-FFF2-40B4-BE49-F238E27FC236}">
                <a16:creationId xmlns:a16="http://schemas.microsoft.com/office/drawing/2014/main" id="{CDB741C6-C1C5-4790-AA5F-927D7C988094}"/>
              </a:ext>
            </a:extLst>
          </p:cNvPr>
          <p:cNvSpPr txBox="1"/>
          <p:nvPr/>
        </p:nvSpPr>
        <p:spPr>
          <a:xfrm>
            <a:off x="7943659" y="2530971"/>
            <a:ext cx="1160895" cy="461665"/>
          </a:xfrm>
          <a:prstGeom prst="rect">
            <a:avLst/>
          </a:prstGeom>
          <a:noFill/>
        </p:spPr>
        <p:txBody>
          <a:bodyPr wrap="none" rtlCol="0">
            <a:spAutoFit/>
          </a:bodyPr>
          <a:lstStyle>
            <a:defPPr>
              <a:defRPr lang="zh-CN"/>
            </a:defPPr>
            <a:lvl1pPr>
              <a:defRPr>
                <a:solidFill>
                  <a:srgbClr val="0070C0"/>
                </a:solidFill>
                <a:latin typeface="Arial" panose="020B0604020202020204" pitchFamily="34" charset="0"/>
                <a:cs typeface="Arial" panose="020B0604020202020204" pitchFamily="34" charset="0"/>
              </a:defRPr>
            </a:lvl1pPr>
          </a:lstStyle>
          <a:p>
            <a:r>
              <a:rPr lang="en-US" altLang="zh-CN" sz="2400" dirty="0">
                <a:solidFill>
                  <a:srgbClr val="FF0000"/>
                </a:solidFill>
              </a:rPr>
              <a:t>-84.4%</a:t>
            </a:r>
            <a:endParaRPr lang="zh-CN" altLang="en-US" sz="2400" dirty="0">
              <a:solidFill>
                <a:srgbClr val="FF0000"/>
              </a:solidFill>
            </a:endParaRPr>
          </a:p>
        </p:txBody>
      </p:sp>
      <p:sp>
        <p:nvSpPr>
          <p:cNvPr id="28" name="文本框 27">
            <a:extLst>
              <a:ext uri="{FF2B5EF4-FFF2-40B4-BE49-F238E27FC236}">
                <a16:creationId xmlns:a16="http://schemas.microsoft.com/office/drawing/2014/main" id="{D95D99CB-85DA-4D89-8F1D-43F1C86EE120}"/>
              </a:ext>
            </a:extLst>
          </p:cNvPr>
          <p:cNvSpPr txBox="1"/>
          <p:nvPr/>
        </p:nvSpPr>
        <p:spPr>
          <a:xfrm>
            <a:off x="7923173" y="2223194"/>
            <a:ext cx="1261884" cy="307777"/>
          </a:xfrm>
          <a:prstGeom prst="rect">
            <a:avLst/>
          </a:prstGeom>
          <a:noFill/>
        </p:spPr>
        <p:txBody>
          <a:bodyPr wrap="none" rtlCol="0">
            <a:spAutoFit/>
          </a:bodyPr>
          <a:lstStyle/>
          <a:p>
            <a:r>
              <a:rPr lang="zh-CN" altLang="en-US" sz="1400" dirty="0"/>
              <a:t>募集事件数量</a:t>
            </a:r>
          </a:p>
        </p:txBody>
      </p:sp>
      <p:sp>
        <p:nvSpPr>
          <p:cNvPr id="29" name="文本框 28">
            <a:extLst>
              <a:ext uri="{FF2B5EF4-FFF2-40B4-BE49-F238E27FC236}">
                <a16:creationId xmlns:a16="http://schemas.microsoft.com/office/drawing/2014/main" id="{53ED46A7-9971-4F20-A6E5-FADE256F5126}"/>
              </a:ext>
            </a:extLst>
          </p:cNvPr>
          <p:cNvSpPr txBox="1"/>
          <p:nvPr/>
        </p:nvSpPr>
        <p:spPr>
          <a:xfrm>
            <a:off x="7923173" y="2916718"/>
            <a:ext cx="1261884" cy="307777"/>
          </a:xfrm>
          <a:prstGeom prst="rect">
            <a:avLst/>
          </a:prstGeom>
          <a:noFill/>
        </p:spPr>
        <p:txBody>
          <a:bodyPr wrap="none" rtlCol="0">
            <a:spAutoFit/>
          </a:bodyPr>
          <a:lstStyle>
            <a:defPPr>
              <a:defRPr lang="zh-CN"/>
            </a:defPPr>
            <a:lvl1pPr>
              <a:defRPr sz="1400"/>
            </a:lvl1pPr>
          </a:lstStyle>
          <a:p>
            <a:r>
              <a:rPr lang="zh-CN" altLang="en-US" dirty="0"/>
              <a:t>募集事件规模</a:t>
            </a:r>
          </a:p>
        </p:txBody>
      </p:sp>
      <p:grpSp>
        <p:nvGrpSpPr>
          <p:cNvPr id="33" name="组合 32">
            <a:extLst>
              <a:ext uri="{FF2B5EF4-FFF2-40B4-BE49-F238E27FC236}">
                <a16:creationId xmlns:a16="http://schemas.microsoft.com/office/drawing/2014/main" id="{021D532E-5D0A-43D0-99BE-4523E552077E}"/>
              </a:ext>
            </a:extLst>
          </p:cNvPr>
          <p:cNvGrpSpPr/>
          <p:nvPr/>
        </p:nvGrpSpPr>
        <p:grpSpPr>
          <a:xfrm>
            <a:off x="7155445" y="1172827"/>
            <a:ext cx="3725916" cy="369870"/>
            <a:chOff x="7155445" y="740531"/>
            <a:chExt cx="3098164" cy="369870"/>
          </a:xfrm>
        </p:grpSpPr>
        <p:sp>
          <p:nvSpPr>
            <p:cNvPr id="30" name="矩形 29">
              <a:extLst>
                <a:ext uri="{FF2B5EF4-FFF2-40B4-BE49-F238E27FC236}">
                  <a16:creationId xmlns:a16="http://schemas.microsoft.com/office/drawing/2014/main" id="{A170E597-061D-464D-B927-CF066CC2FA5F}"/>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募集数量及规模较上月明显回落</a:t>
              </a:r>
            </a:p>
          </p:txBody>
        </p:sp>
        <p:sp>
          <p:nvSpPr>
            <p:cNvPr id="32" name="等腰三角形 31">
              <a:extLst>
                <a:ext uri="{FF2B5EF4-FFF2-40B4-BE49-F238E27FC236}">
                  <a16:creationId xmlns:a16="http://schemas.microsoft.com/office/drawing/2014/main" id="{53936A1B-80D6-41FC-8332-B60224D448F3}"/>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a:extLst>
              <a:ext uri="{FF2B5EF4-FFF2-40B4-BE49-F238E27FC236}">
                <a16:creationId xmlns:a16="http://schemas.microsoft.com/office/drawing/2014/main" id="{64CDB1BD-9196-47F9-BBAC-D249498BFBC1}"/>
              </a:ext>
            </a:extLst>
          </p:cNvPr>
          <p:cNvSpPr txBox="1"/>
          <p:nvPr/>
        </p:nvSpPr>
        <p:spPr>
          <a:xfrm>
            <a:off x="7222877" y="4484843"/>
            <a:ext cx="4641138" cy="1200329"/>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本月创业投资基金募集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34</a:t>
            </a:r>
            <a:r>
              <a:rPr lang="zh-CN" altLang="en-US" sz="1400" dirty="0">
                <a:latin typeface="微软雅黑" panose="020B0503020204020204" pitchFamily="34" charset="-122"/>
                <a:ea typeface="微软雅黑" panose="020B0503020204020204" pitchFamily="34" charset="-122"/>
              </a:rPr>
              <a:t>起，共募集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114.77</a:t>
            </a:r>
            <a:r>
              <a:rPr lang="zh-CN" altLang="en-US" sz="1400" dirty="0">
                <a:latin typeface="微软雅黑" panose="020B0503020204020204" pitchFamily="34" charset="-122"/>
                <a:ea typeface="微软雅黑" panose="020B0503020204020204" pitchFamily="34" charset="-122"/>
              </a:rPr>
              <a:t>亿元；成长基金募集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26</a:t>
            </a:r>
            <a:r>
              <a:rPr lang="zh-CN" altLang="en-US" sz="1400" dirty="0">
                <a:latin typeface="微软雅黑" panose="020B0503020204020204" pitchFamily="34" charset="-122"/>
                <a:ea typeface="微软雅黑" panose="020B0503020204020204" pitchFamily="34" charset="-122"/>
              </a:rPr>
              <a:t>起，共募集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100.87</a:t>
            </a:r>
            <a:r>
              <a:rPr lang="zh-CN" altLang="en-US" sz="1400" dirty="0">
                <a:latin typeface="微软雅黑" panose="020B0503020204020204" pitchFamily="34" charset="-122"/>
                <a:ea typeface="微软雅黑" panose="020B0503020204020204" pitchFamily="34" charset="-122"/>
              </a:rPr>
              <a:t>亿；并购基金募集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15</a:t>
            </a:r>
            <a:r>
              <a:rPr lang="zh-CN" altLang="en-US" sz="1400" dirty="0">
                <a:latin typeface="微软雅黑" panose="020B0503020204020204" pitchFamily="34" charset="-122"/>
                <a:ea typeface="微软雅黑" panose="020B0503020204020204" pitchFamily="34" charset="-122"/>
              </a:rPr>
              <a:t>起，共募集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55.08</a:t>
            </a:r>
            <a:r>
              <a:rPr lang="zh-CN" altLang="en-US" sz="1400" dirty="0">
                <a:latin typeface="微软雅黑" panose="020B0503020204020204" pitchFamily="34" charset="-122"/>
                <a:ea typeface="微软雅黑" panose="020B0503020204020204" pitchFamily="34" charset="-122"/>
              </a:rPr>
              <a:t>亿元；</a:t>
            </a:r>
            <a:endParaRPr lang="en-US" altLang="zh-CN" sz="1400" dirty="0">
              <a:latin typeface="微软雅黑" panose="020B0503020204020204" pitchFamily="34" charset="-122"/>
              <a:ea typeface="微软雅黑" panose="020B0503020204020204" pitchFamily="34" charset="-122"/>
            </a:endParaRPr>
          </a:p>
        </p:txBody>
      </p:sp>
      <p:sp>
        <p:nvSpPr>
          <p:cNvPr id="15" name="Rectangle 2">
            <a:extLst>
              <a:ext uri="{FF2B5EF4-FFF2-40B4-BE49-F238E27FC236}">
                <a16:creationId xmlns:a16="http://schemas.microsoft.com/office/drawing/2014/main" id="{0E991C28-DA58-4B71-AC2F-93F3EDBEAF9C}"/>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2400" b="1" dirty="0">
                <a:solidFill>
                  <a:srgbClr val="000798"/>
                </a:solidFill>
                <a:latin typeface="Arial" panose="020B0604020202020204" pitchFamily="34" charset="0"/>
                <a:ea typeface="幼圆"/>
              </a:rPr>
              <a:t>募集</a:t>
            </a:r>
            <a:endPar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endParaRPr>
          </a:p>
        </p:txBody>
      </p:sp>
      <p:graphicFrame>
        <p:nvGraphicFramePr>
          <p:cNvPr id="3" name="表格 2">
            <a:extLst>
              <a:ext uri="{FF2B5EF4-FFF2-40B4-BE49-F238E27FC236}">
                <a16:creationId xmlns:a16="http://schemas.microsoft.com/office/drawing/2014/main" id="{FAD1EAA0-A49F-4D1B-BBC3-F5BBB7F9C07B}"/>
              </a:ext>
            </a:extLst>
          </p:cNvPr>
          <p:cNvGraphicFramePr>
            <a:graphicFrameLocks noGrp="1"/>
          </p:cNvGraphicFramePr>
          <p:nvPr>
            <p:extLst>
              <p:ext uri="{D42A27DB-BD31-4B8C-83A1-F6EECF244321}">
                <p14:modId xmlns:p14="http://schemas.microsoft.com/office/powerpoint/2010/main" val="3948284091"/>
              </p:ext>
            </p:extLst>
          </p:nvPr>
        </p:nvGraphicFramePr>
        <p:xfrm>
          <a:off x="397204" y="4161474"/>
          <a:ext cx="6238472" cy="1938993"/>
        </p:xfrm>
        <a:graphic>
          <a:graphicData uri="http://schemas.openxmlformats.org/drawingml/2006/table">
            <a:tbl>
              <a:tblPr/>
              <a:tblGrid>
                <a:gridCol w="3272440">
                  <a:extLst>
                    <a:ext uri="{9D8B030D-6E8A-4147-A177-3AD203B41FA5}">
                      <a16:colId xmlns:a16="http://schemas.microsoft.com/office/drawing/2014/main" val="3949828517"/>
                    </a:ext>
                  </a:extLst>
                </a:gridCol>
                <a:gridCol w="1070730">
                  <a:extLst>
                    <a:ext uri="{9D8B030D-6E8A-4147-A177-3AD203B41FA5}">
                      <a16:colId xmlns:a16="http://schemas.microsoft.com/office/drawing/2014/main" val="686039010"/>
                    </a:ext>
                  </a:extLst>
                </a:gridCol>
                <a:gridCol w="1895302">
                  <a:extLst>
                    <a:ext uri="{9D8B030D-6E8A-4147-A177-3AD203B41FA5}">
                      <a16:colId xmlns:a16="http://schemas.microsoft.com/office/drawing/2014/main" val="329856485"/>
                    </a:ext>
                  </a:extLst>
                </a:gridCol>
              </a:tblGrid>
              <a:tr h="294859">
                <a:tc gridSpan="3">
                  <a:txBody>
                    <a:bodyPr/>
                    <a:lstStyle/>
                    <a:p>
                      <a:pPr algn="ctr" fontAlgn="ctr"/>
                      <a:r>
                        <a:rPr lang="en-US" altLang="zh-CN" sz="1400" b="0" i="0" u="none" strike="noStrike" dirty="0">
                          <a:solidFill>
                            <a:srgbClr val="000000"/>
                          </a:solidFill>
                          <a:effectLst/>
                          <a:latin typeface="华文新魏" panose="02010800040101010101" pitchFamily="2" charset="-122"/>
                          <a:ea typeface="华文新魏" panose="02010800040101010101" pitchFamily="2" charset="-122"/>
                        </a:rPr>
                        <a:t>2018</a:t>
                      </a:r>
                      <a:r>
                        <a:rPr lang="zh-CN" altLang="en-US" sz="1400" b="0" i="0" u="none" strike="noStrike" dirty="0">
                          <a:solidFill>
                            <a:srgbClr val="000000"/>
                          </a:solidFill>
                          <a:effectLst/>
                          <a:latin typeface="华文新魏" panose="02010800040101010101" pitchFamily="2" charset="-122"/>
                          <a:ea typeface="华文新魏" panose="02010800040101010101" pitchFamily="2" charset="-122"/>
                        </a:rPr>
                        <a:t>年</a:t>
                      </a:r>
                      <a:r>
                        <a:rPr lang="en-US" altLang="zh-CN" sz="1400" b="0" i="0" u="none" strike="noStrike" dirty="0">
                          <a:solidFill>
                            <a:srgbClr val="000000"/>
                          </a:solidFill>
                          <a:effectLst/>
                          <a:latin typeface="华文新魏" panose="02010800040101010101" pitchFamily="2" charset="-122"/>
                          <a:ea typeface="华文新魏" panose="02010800040101010101" pitchFamily="2" charset="-122"/>
                        </a:rPr>
                        <a:t>1</a:t>
                      </a:r>
                      <a:r>
                        <a:rPr lang="zh-CN" altLang="en-US" sz="1400" b="0" i="0" u="none" strike="noStrike" dirty="0">
                          <a:solidFill>
                            <a:srgbClr val="000000"/>
                          </a:solidFill>
                          <a:effectLst/>
                          <a:latin typeface="华文新魏" panose="02010800040101010101" pitchFamily="2" charset="-122"/>
                          <a:ea typeface="华文新魏" panose="02010800040101010101" pitchFamily="2" charset="-122"/>
                        </a:rPr>
                        <a:t>月募集基金的数量及规模</a:t>
                      </a:r>
                    </a:p>
                  </a:txBody>
                  <a:tcPr marL="9525" marR="9525" marT="9525"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88740873"/>
                  </a:ext>
                </a:extLst>
              </a:tr>
              <a:tr h="464698">
                <a:tc>
                  <a:txBody>
                    <a:bodyPr/>
                    <a:lstStyle/>
                    <a:p>
                      <a:pPr algn="ctr" fontAlgn="ctr"/>
                      <a:r>
                        <a:rPr lang="zh-CN" altLang="en-US" sz="1200" b="1" i="0" u="none" strike="noStrike" dirty="0">
                          <a:solidFill>
                            <a:srgbClr val="FFFFFF"/>
                          </a:solidFill>
                          <a:effectLst/>
                          <a:latin typeface="微软雅黑" panose="020B0503020204020204" pitchFamily="34" charset="-122"/>
                          <a:ea typeface="微软雅黑" panose="020B0503020204020204" pitchFamily="34" charset="-122"/>
                        </a:rPr>
                        <a:t>类型</a:t>
                      </a:r>
                    </a:p>
                  </a:txBody>
                  <a:tcPr marL="9525" marR="9525" marT="9525" marB="0" anchor="ctr">
                    <a:lnL>
                      <a:noFill/>
                    </a:lnL>
                    <a:lnR>
                      <a:noFill/>
                    </a:lnR>
                    <a:lnT>
                      <a:noFill/>
                    </a:lnT>
                    <a:lnB>
                      <a:noFill/>
                    </a:lnB>
                    <a:solidFill>
                      <a:srgbClr val="5B9BD5"/>
                    </a:solidFill>
                  </a:tcPr>
                </a:tc>
                <a:tc>
                  <a:txBody>
                    <a:bodyPr/>
                    <a:lstStyle/>
                    <a:p>
                      <a:pPr algn="ctr" fontAlgn="ctr"/>
                      <a:r>
                        <a:rPr lang="zh-CN" altLang="en-US" sz="1200" b="1" i="0" u="none" strike="noStrike">
                          <a:solidFill>
                            <a:srgbClr val="FFFFFF"/>
                          </a:solidFill>
                          <a:effectLst/>
                          <a:latin typeface="微软雅黑" panose="020B0503020204020204" pitchFamily="34" charset="-122"/>
                          <a:ea typeface="微软雅黑" panose="020B0503020204020204" pitchFamily="34" charset="-122"/>
                        </a:rPr>
                        <a:t>数量</a:t>
                      </a:r>
                    </a:p>
                  </a:txBody>
                  <a:tcPr marL="9525" marR="9525" marT="9525" marB="0" anchor="ctr">
                    <a:lnL>
                      <a:noFill/>
                    </a:lnL>
                    <a:lnR>
                      <a:noFill/>
                    </a:lnR>
                    <a:lnT>
                      <a:noFill/>
                    </a:lnT>
                    <a:lnB>
                      <a:noFill/>
                    </a:lnB>
                    <a:solidFill>
                      <a:srgbClr val="5B9BD5"/>
                    </a:solidFill>
                  </a:tcPr>
                </a:tc>
                <a:tc>
                  <a:txBody>
                    <a:bodyPr/>
                    <a:lstStyle/>
                    <a:p>
                      <a:pPr algn="ctr" fontAlgn="ctr"/>
                      <a:r>
                        <a:rPr lang="zh-CN" altLang="en-US" sz="1200" b="1" i="0" u="none" strike="noStrike">
                          <a:solidFill>
                            <a:srgbClr val="FFFFFF"/>
                          </a:solidFill>
                          <a:effectLst/>
                          <a:latin typeface="微软雅黑" panose="020B0503020204020204" pitchFamily="34" charset="-122"/>
                          <a:ea typeface="微软雅黑" panose="020B0503020204020204" pitchFamily="34" charset="-122"/>
                        </a:rPr>
                        <a:t>募资金额（人民币 亿元）</a:t>
                      </a:r>
                    </a:p>
                  </a:txBody>
                  <a:tcPr marL="9525" marR="9525" marT="9525" marB="0" anchor="ctr">
                    <a:lnL>
                      <a:noFill/>
                    </a:lnL>
                    <a:lnR>
                      <a:noFill/>
                    </a:lnR>
                    <a:lnT>
                      <a:noFill/>
                    </a:lnT>
                    <a:lnB>
                      <a:noFill/>
                    </a:lnB>
                    <a:solidFill>
                      <a:srgbClr val="5B9BD5"/>
                    </a:solidFill>
                  </a:tcPr>
                </a:tc>
                <a:extLst>
                  <a:ext uri="{0D108BD9-81ED-4DB2-BD59-A6C34878D82A}">
                    <a16:rowId xmlns:a16="http://schemas.microsoft.com/office/drawing/2014/main" val="472330283"/>
                  </a:ext>
                </a:extLst>
              </a:tr>
              <a:tr h="294859">
                <a:tc>
                  <a:txBody>
                    <a:bodyPr/>
                    <a:lstStyle/>
                    <a:p>
                      <a:pPr algn="ctr" fontAlgn="ctr"/>
                      <a:r>
                        <a:rPr lang="en-US" sz="1400" b="0" i="0" u="none" strike="noStrike">
                          <a:solidFill>
                            <a:srgbClr val="000000"/>
                          </a:solidFill>
                          <a:effectLst/>
                          <a:latin typeface="Arial" panose="020B0604020202020204" pitchFamily="34" charset="0"/>
                          <a:ea typeface="宋体" panose="02010600030101010101" pitchFamily="2" charset="-122"/>
                        </a:rPr>
                        <a:t>Venture</a:t>
                      </a:r>
                    </a:p>
                  </a:txBody>
                  <a:tcPr marL="9525" marR="9525" marT="9525" marB="0" anchor="ctr">
                    <a:lnL>
                      <a:noFill/>
                    </a:lnL>
                    <a:lnR>
                      <a:noFill/>
                    </a:lnR>
                    <a:lnT>
                      <a:noFill/>
                    </a:lnT>
                    <a:lnB>
                      <a:noFill/>
                    </a:lnB>
                  </a:tcPr>
                </a:tc>
                <a:tc>
                  <a:txBody>
                    <a:bodyPr/>
                    <a:lstStyle/>
                    <a:p>
                      <a:pPr algn="ctr" fontAlgn="ctr"/>
                      <a:r>
                        <a:rPr lang="en-US" altLang="zh-CN" sz="1400" b="0" i="0" u="none" strike="noStrike">
                          <a:solidFill>
                            <a:srgbClr val="000000"/>
                          </a:solidFill>
                          <a:effectLst/>
                          <a:latin typeface="Arial" panose="020B0604020202020204" pitchFamily="34" charset="0"/>
                          <a:ea typeface="宋体" panose="02010600030101010101" pitchFamily="2" charset="-122"/>
                        </a:rPr>
                        <a:t>34</a:t>
                      </a:r>
                    </a:p>
                  </a:txBody>
                  <a:tcPr marL="9525" marR="9525" marT="9525" marB="0" anchor="ctr">
                    <a:lnL>
                      <a:noFill/>
                    </a:lnL>
                    <a:lnR>
                      <a:noFill/>
                    </a:lnR>
                    <a:lnT>
                      <a:noFill/>
                    </a:lnT>
                    <a:lnB>
                      <a:noFill/>
                    </a:lnB>
                  </a:tcPr>
                </a:tc>
                <a:tc>
                  <a:txBody>
                    <a:bodyPr/>
                    <a:lstStyle/>
                    <a:p>
                      <a:pPr algn="ctr" fontAlgn="ctr"/>
                      <a:r>
                        <a:rPr lang="en-US" altLang="zh-CN" sz="1400" b="0" i="0" u="none" strike="noStrike">
                          <a:solidFill>
                            <a:srgbClr val="000000"/>
                          </a:solidFill>
                          <a:effectLst/>
                          <a:latin typeface="Arial" panose="020B0604020202020204" pitchFamily="34" charset="0"/>
                          <a:ea typeface="宋体" panose="02010600030101010101" pitchFamily="2" charset="-122"/>
                        </a:rPr>
                        <a:t>114.77</a:t>
                      </a:r>
                    </a:p>
                  </a:txBody>
                  <a:tcPr marL="9525" marR="9525" marT="9525" marB="0" anchor="ctr">
                    <a:lnL>
                      <a:noFill/>
                    </a:lnL>
                    <a:lnR>
                      <a:noFill/>
                    </a:lnR>
                    <a:lnT>
                      <a:noFill/>
                    </a:lnT>
                    <a:lnB>
                      <a:noFill/>
                    </a:lnB>
                  </a:tcPr>
                </a:tc>
                <a:extLst>
                  <a:ext uri="{0D108BD9-81ED-4DB2-BD59-A6C34878D82A}">
                    <a16:rowId xmlns:a16="http://schemas.microsoft.com/office/drawing/2014/main" val="606379781"/>
                  </a:ext>
                </a:extLst>
              </a:tr>
              <a:tr h="294859">
                <a:tc>
                  <a:txBody>
                    <a:bodyPr/>
                    <a:lstStyle/>
                    <a:p>
                      <a:pPr algn="ctr" fontAlgn="ctr"/>
                      <a:r>
                        <a:rPr lang="en-US" sz="1400" b="0" i="0" u="none" strike="noStrike">
                          <a:solidFill>
                            <a:srgbClr val="000000"/>
                          </a:solidFill>
                          <a:effectLst/>
                          <a:latin typeface="Arial" panose="020B0604020202020204" pitchFamily="34" charset="0"/>
                          <a:ea typeface="宋体" panose="02010600030101010101" pitchFamily="2" charset="-122"/>
                        </a:rPr>
                        <a:t>Growth</a:t>
                      </a:r>
                    </a:p>
                  </a:txBody>
                  <a:tcPr marL="9525" marR="9525" marT="9525" marB="0" anchor="ctr">
                    <a:lnL>
                      <a:noFill/>
                    </a:lnL>
                    <a:lnR>
                      <a:noFill/>
                    </a:lnR>
                    <a:lnT>
                      <a:noFill/>
                    </a:lnT>
                    <a:lnB>
                      <a:noFill/>
                    </a:lnB>
                    <a:solidFill>
                      <a:srgbClr val="F2F2F2"/>
                    </a:solidFill>
                  </a:tcPr>
                </a:tc>
                <a:tc>
                  <a:txBody>
                    <a:bodyPr/>
                    <a:lstStyle/>
                    <a:p>
                      <a:pPr algn="ctr" fontAlgn="ctr"/>
                      <a:r>
                        <a:rPr lang="en-US" altLang="zh-CN" sz="1400" b="0" i="0" u="none" strike="noStrike">
                          <a:solidFill>
                            <a:srgbClr val="000000"/>
                          </a:solidFill>
                          <a:effectLst/>
                          <a:latin typeface="Arial" panose="020B0604020202020204" pitchFamily="34" charset="0"/>
                          <a:ea typeface="宋体" panose="02010600030101010101" pitchFamily="2" charset="-122"/>
                        </a:rPr>
                        <a:t>26</a:t>
                      </a:r>
                    </a:p>
                  </a:txBody>
                  <a:tcPr marL="9525" marR="9525" marT="9525" marB="0" anchor="ctr">
                    <a:lnL>
                      <a:noFill/>
                    </a:lnL>
                    <a:lnR>
                      <a:noFill/>
                    </a:lnR>
                    <a:lnT>
                      <a:noFill/>
                    </a:lnT>
                    <a:lnB>
                      <a:noFill/>
                    </a:lnB>
                    <a:solidFill>
                      <a:srgbClr val="F2F2F2"/>
                    </a:solidFill>
                  </a:tcPr>
                </a:tc>
                <a:tc>
                  <a:txBody>
                    <a:bodyPr/>
                    <a:lstStyle/>
                    <a:p>
                      <a:pPr algn="ctr" fontAlgn="ctr"/>
                      <a:r>
                        <a:rPr lang="en-US" altLang="zh-CN" sz="1400" b="0" i="0" u="none" strike="noStrike">
                          <a:solidFill>
                            <a:srgbClr val="000000"/>
                          </a:solidFill>
                          <a:effectLst/>
                          <a:latin typeface="Arial" panose="020B0604020202020204" pitchFamily="34" charset="0"/>
                          <a:ea typeface="宋体" panose="02010600030101010101" pitchFamily="2" charset="-122"/>
                        </a:rPr>
                        <a:t>100.87</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803353681"/>
                  </a:ext>
                </a:extLst>
              </a:tr>
              <a:tr h="294859">
                <a:tc>
                  <a:txBody>
                    <a:bodyPr/>
                    <a:lstStyle/>
                    <a:p>
                      <a:pPr algn="ctr" fontAlgn="ctr"/>
                      <a:r>
                        <a:rPr lang="en-US" sz="1400" b="0" i="0" u="none" strike="noStrike">
                          <a:solidFill>
                            <a:srgbClr val="000000"/>
                          </a:solidFill>
                          <a:effectLst/>
                          <a:latin typeface="Arial" panose="020B0604020202020204" pitchFamily="34" charset="0"/>
                          <a:ea typeface="宋体" panose="02010600030101010101" pitchFamily="2" charset="-122"/>
                        </a:rPr>
                        <a:t>Buyout</a:t>
                      </a:r>
                    </a:p>
                  </a:txBody>
                  <a:tcPr marL="9525" marR="9525" marT="9525" marB="0" anchor="ctr">
                    <a:lnL>
                      <a:noFill/>
                    </a:lnL>
                    <a:lnR>
                      <a:noFill/>
                    </a:lnR>
                    <a:lnT>
                      <a:noFill/>
                    </a:lnT>
                    <a:lnB>
                      <a:noFill/>
                    </a:lnB>
                  </a:tcPr>
                </a:tc>
                <a:tc>
                  <a:txBody>
                    <a:bodyPr/>
                    <a:lstStyle/>
                    <a:p>
                      <a:pPr algn="ctr" fontAlgn="ctr"/>
                      <a:r>
                        <a:rPr lang="en-US" altLang="zh-CN" sz="1400" b="0" i="0" u="none" strike="noStrike">
                          <a:solidFill>
                            <a:srgbClr val="000000"/>
                          </a:solidFill>
                          <a:effectLst/>
                          <a:latin typeface="Arial" panose="020B0604020202020204" pitchFamily="34" charset="0"/>
                          <a:ea typeface="宋体" panose="02010600030101010101" pitchFamily="2" charset="-122"/>
                        </a:rPr>
                        <a:t>15</a:t>
                      </a:r>
                    </a:p>
                  </a:txBody>
                  <a:tcPr marL="9525" marR="9525" marT="9525" marB="0" anchor="ctr">
                    <a:lnL>
                      <a:noFill/>
                    </a:lnL>
                    <a:lnR>
                      <a:noFill/>
                    </a:lnR>
                    <a:lnT>
                      <a:noFill/>
                    </a:lnT>
                    <a:lnB>
                      <a:noFill/>
                    </a:lnB>
                  </a:tcPr>
                </a:tc>
                <a:tc>
                  <a:txBody>
                    <a:bodyPr/>
                    <a:lstStyle/>
                    <a:p>
                      <a:pPr algn="ctr" fontAlgn="ctr"/>
                      <a:r>
                        <a:rPr lang="en-US" altLang="zh-CN" sz="1400" b="0" i="0" u="none" strike="noStrike">
                          <a:solidFill>
                            <a:srgbClr val="000000"/>
                          </a:solidFill>
                          <a:effectLst/>
                          <a:latin typeface="Arial" panose="020B0604020202020204" pitchFamily="34" charset="0"/>
                          <a:ea typeface="宋体" panose="02010600030101010101" pitchFamily="2" charset="-122"/>
                        </a:rPr>
                        <a:t>55.08</a:t>
                      </a:r>
                    </a:p>
                  </a:txBody>
                  <a:tcPr marL="9525" marR="9525" marT="9525" marB="0" anchor="ctr">
                    <a:lnL>
                      <a:noFill/>
                    </a:lnL>
                    <a:lnR>
                      <a:noFill/>
                    </a:lnR>
                    <a:lnT>
                      <a:noFill/>
                    </a:lnT>
                    <a:lnB>
                      <a:noFill/>
                    </a:lnB>
                  </a:tcPr>
                </a:tc>
                <a:extLst>
                  <a:ext uri="{0D108BD9-81ED-4DB2-BD59-A6C34878D82A}">
                    <a16:rowId xmlns:a16="http://schemas.microsoft.com/office/drawing/2014/main" val="2320420670"/>
                  </a:ext>
                </a:extLst>
              </a:tr>
              <a:tr h="294859">
                <a:tc>
                  <a:txBody>
                    <a:bodyPr/>
                    <a:lstStyle/>
                    <a:p>
                      <a:pPr algn="ctr" fontAlgn="ctr"/>
                      <a:r>
                        <a:rPr lang="en-US" sz="1400" b="0" i="0" u="none" strike="noStrike">
                          <a:solidFill>
                            <a:srgbClr val="000000"/>
                          </a:solidFill>
                          <a:effectLst/>
                          <a:latin typeface="Arial" panose="020B0604020202020204" pitchFamily="34" charset="0"/>
                          <a:ea typeface="宋体" panose="02010600030101010101" pitchFamily="2" charset="-122"/>
                        </a:rPr>
                        <a:t>Total</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zh-CN" sz="1400" b="1" i="0" u="none" strike="noStrike">
                          <a:solidFill>
                            <a:srgbClr val="000000"/>
                          </a:solidFill>
                          <a:effectLst/>
                          <a:latin typeface="Arial" panose="020B0604020202020204" pitchFamily="34" charset="0"/>
                          <a:ea typeface="宋体" panose="02010600030101010101" pitchFamily="2" charset="-122"/>
                        </a:rPr>
                        <a:t>75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zh-CN" sz="1400" b="1" i="0" u="none" strike="noStrike" dirty="0">
                          <a:solidFill>
                            <a:srgbClr val="000000"/>
                          </a:solidFill>
                          <a:effectLst/>
                          <a:latin typeface="Arial" panose="020B0604020202020204" pitchFamily="34" charset="0"/>
                          <a:ea typeface="宋体" panose="02010600030101010101" pitchFamily="2" charset="-122"/>
                        </a:rPr>
                        <a:t>270.73</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71229660"/>
                  </a:ext>
                </a:extLst>
              </a:tr>
            </a:tbl>
          </a:graphicData>
        </a:graphic>
      </p:graphicFrame>
      <p:graphicFrame>
        <p:nvGraphicFramePr>
          <p:cNvPr id="18" name="图表 17">
            <a:extLst>
              <a:ext uri="{FF2B5EF4-FFF2-40B4-BE49-F238E27FC236}">
                <a16:creationId xmlns:a16="http://schemas.microsoft.com/office/drawing/2014/main" id="{F3ABA38B-CF81-487E-AEA6-7F34BF1A3A9E}"/>
              </a:ext>
            </a:extLst>
          </p:cNvPr>
          <p:cNvGraphicFramePr>
            <a:graphicFrameLocks/>
          </p:cNvGraphicFramePr>
          <p:nvPr>
            <p:extLst>
              <p:ext uri="{D42A27DB-BD31-4B8C-83A1-F6EECF244321}">
                <p14:modId xmlns:p14="http://schemas.microsoft.com/office/powerpoint/2010/main" val="801627536"/>
              </p:ext>
            </p:extLst>
          </p:nvPr>
        </p:nvGraphicFramePr>
        <p:xfrm>
          <a:off x="335090" y="1137285"/>
          <a:ext cx="6362700" cy="30241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170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11980CC4-0527-4A7E-90F2-46D1A193C2DA}"/>
              </a:ext>
            </a:extLst>
          </p:cNvPr>
          <p:cNvGrpSpPr/>
          <p:nvPr/>
        </p:nvGrpSpPr>
        <p:grpSpPr>
          <a:xfrm>
            <a:off x="398792" y="1028207"/>
            <a:ext cx="4497403" cy="369870"/>
            <a:chOff x="7155445" y="740531"/>
            <a:chExt cx="3098164" cy="369870"/>
          </a:xfrm>
        </p:grpSpPr>
        <p:sp>
          <p:nvSpPr>
            <p:cNvPr id="17" name="矩形 16">
              <a:extLst>
                <a:ext uri="{FF2B5EF4-FFF2-40B4-BE49-F238E27FC236}">
                  <a16:creationId xmlns:a16="http://schemas.microsoft.com/office/drawing/2014/main" id="{62FF64ED-DB77-4A96-B2E5-2B4494761794}"/>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投融资市场活跃，小鹏汽车完成融资</a:t>
              </a:r>
            </a:p>
          </p:txBody>
        </p:sp>
        <p:sp>
          <p:nvSpPr>
            <p:cNvPr id="18" name="等腰三角形 17">
              <a:extLst>
                <a:ext uri="{FF2B5EF4-FFF2-40B4-BE49-F238E27FC236}">
                  <a16:creationId xmlns:a16="http://schemas.microsoft.com/office/drawing/2014/main" id="{7598BAFA-57FB-41E5-B02B-40E2DA2505FA}"/>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文本框 22">
            <a:extLst>
              <a:ext uri="{FF2B5EF4-FFF2-40B4-BE49-F238E27FC236}">
                <a16:creationId xmlns:a16="http://schemas.microsoft.com/office/drawing/2014/main" id="{3BEA8BD8-6C31-4CA5-BDD1-824DB98B0850}"/>
              </a:ext>
            </a:extLst>
          </p:cNvPr>
          <p:cNvSpPr txBox="1"/>
          <p:nvPr/>
        </p:nvSpPr>
        <p:spPr>
          <a:xfrm>
            <a:off x="335090" y="1814082"/>
            <a:ext cx="4931595" cy="3262432"/>
          </a:xfrm>
          <a:prstGeom prst="rect">
            <a:avLst/>
          </a:prstGeom>
          <a:noFill/>
        </p:spPr>
        <p:txBody>
          <a:bodyPr wrap="square" rtlCol="0">
            <a:spAutoFit/>
          </a:bodyPr>
          <a:lstStyle/>
          <a:p>
            <a:r>
              <a:rPr lang="zh-CN" altLang="en-US" sz="1400" dirty="0"/>
              <a:t>      本月</a:t>
            </a:r>
            <a:r>
              <a:rPr lang="en-US" altLang="zh-CN" sz="1400" dirty="0"/>
              <a:t>PEVC</a:t>
            </a:r>
            <a:r>
              <a:rPr lang="zh-CN" altLang="en-US" sz="1400" dirty="0"/>
              <a:t>市场共发生投资案例</a:t>
            </a:r>
            <a:r>
              <a:rPr lang="en-US" altLang="zh-CN" sz="2400" dirty="0">
                <a:solidFill>
                  <a:srgbClr val="0070C0"/>
                </a:solidFill>
                <a:latin typeface="Arial" panose="020B0604020202020204" pitchFamily="34" charset="0"/>
                <a:cs typeface="Arial" panose="020B0604020202020204" pitchFamily="34" charset="0"/>
              </a:rPr>
              <a:t>437</a:t>
            </a:r>
            <a:r>
              <a:rPr lang="zh-CN" altLang="en-US" sz="1400" dirty="0"/>
              <a:t>起，融资总额达到人民币</a:t>
            </a:r>
            <a:r>
              <a:rPr lang="en-US" altLang="zh-CN" sz="2400" dirty="0">
                <a:solidFill>
                  <a:srgbClr val="0070C0"/>
                </a:solidFill>
                <a:latin typeface="Arial" panose="020B0604020202020204" pitchFamily="34" charset="0"/>
                <a:cs typeface="Arial" panose="020B0604020202020204" pitchFamily="34" charset="0"/>
              </a:rPr>
              <a:t>901.07</a:t>
            </a:r>
            <a:r>
              <a:rPr lang="zh-CN" altLang="en-US" sz="1400" dirty="0"/>
              <a:t>亿元。分行业来看，投资依旧集中在互联网及</a:t>
            </a:r>
            <a:r>
              <a:rPr lang="en-US" altLang="zh-CN" sz="1400" dirty="0"/>
              <a:t>IT</a:t>
            </a:r>
            <a:r>
              <a:rPr lang="zh-CN" altLang="en-US" sz="1400" dirty="0"/>
              <a:t>行业，分别发生案例</a:t>
            </a:r>
            <a:r>
              <a:rPr lang="en-US" altLang="zh-CN" sz="2400" dirty="0">
                <a:solidFill>
                  <a:srgbClr val="0070C0"/>
                </a:solidFill>
                <a:latin typeface="Arial" panose="020B0604020202020204" pitchFamily="34" charset="0"/>
                <a:cs typeface="Arial" panose="020B0604020202020204" pitchFamily="34" charset="0"/>
              </a:rPr>
              <a:t>136</a:t>
            </a:r>
            <a:r>
              <a:rPr lang="zh-CN" altLang="en-US" sz="1400" dirty="0"/>
              <a:t>起和</a:t>
            </a:r>
            <a:r>
              <a:rPr lang="en-US" altLang="zh-CN" sz="2400" dirty="0">
                <a:solidFill>
                  <a:srgbClr val="0070C0"/>
                </a:solidFill>
                <a:latin typeface="Arial" panose="020B0604020202020204" pitchFamily="34" charset="0"/>
                <a:cs typeface="Arial" panose="020B0604020202020204" pitchFamily="34" charset="0"/>
              </a:rPr>
              <a:t>80</a:t>
            </a:r>
            <a:r>
              <a:rPr lang="zh-CN" altLang="en-US" sz="1400" dirty="0"/>
              <a:t>起，分别吸金</a:t>
            </a:r>
            <a:r>
              <a:rPr lang="en-US" altLang="zh-CN" sz="2400" dirty="0">
                <a:solidFill>
                  <a:srgbClr val="0070C0"/>
                </a:solidFill>
                <a:latin typeface="Arial" panose="020B0604020202020204" pitchFamily="34" charset="0"/>
                <a:cs typeface="Arial" panose="020B0604020202020204" pitchFamily="34" charset="0"/>
              </a:rPr>
              <a:t>245.96</a:t>
            </a:r>
            <a:r>
              <a:rPr lang="zh-CN" altLang="en-US" sz="1400" dirty="0"/>
              <a:t>亿元及</a:t>
            </a:r>
            <a:r>
              <a:rPr lang="en-US" altLang="zh-CN" sz="2400" dirty="0">
                <a:solidFill>
                  <a:srgbClr val="0070C0"/>
                </a:solidFill>
                <a:latin typeface="Arial" panose="020B0604020202020204" pitchFamily="34" charset="0"/>
                <a:cs typeface="Arial" panose="020B0604020202020204" pitchFamily="34" charset="0"/>
              </a:rPr>
              <a:t>105.63</a:t>
            </a:r>
            <a:r>
              <a:rPr lang="zh-CN" altLang="en-US" sz="1400" dirty="0"/>
              <a:t>亿元。</a:t>
            </a:r>
            <a:endParaRPr lang="en-US" altLang="zh-CN" sz="1400" dirty="0"/>
          </a:p>
          <a:p>
            <a:r>
              <a:rPr lang="zh-CN" altLang="en-US" sz="1400" dirty="0"/>
              <a:t>      按融资轮次来看，本月融资事件集中在</a:t>
            </a:r>
            <a:r>
              <a:rPr lang="en-US" altLang="zh-CN" sz="2000" dirty="0">
                <a:solidFill>
                  <a:srgbClr val="FF0000"/>
                </a:solidFill>
                <a:latin typeface="Arial" panose="020B0604020202020204" pitchFamily="34" charset="0"/>
                <a:cs typeface="Arial" panose="020B0604020202020204" pitchFamily="34" charset="0"/>
              </a:rPr>
              <a:t>A</a:t>
            </a:r>
            <a:r>
              <a:rPr lang="zh-CN" altLang="en-US" sz="1400" dirty="0"/>
              <a:t>轮，共发生</a:t>
            </a:r>
            <a:r>
              <a:rPr lang="en-US" altLang="zh-CN" sz="2400" dirty="0">
                <a:solidFill>
                  <a:srgbClr val="0070C0"/>
                </a:solidFill>
                <a:latin typeface="Arial" panose="020B0604020202020204" pitchFamily="34" charset="0"/>
                <a:cs typeface="Arial" panose="020B0604020202020204" pitchFamily="34" charset="0"/>
              </a:rPr>
              <a:t>131</a:t>
            </a:r>
            <a:r>
              <a:rPr lang="zh-CN" altLang="en-US" sz="1400" dirty="0"/>
              <a:t>起案例，共融资</a:t>
            </a:r>
            <a:r>
              <a:rPr lang="en-US" altLang="zh-CN" sz="2400" dirty="0">
                <a:solidFill>
                  <a:srgbClr val="0070C0"/>
                </a:solidFill>
                <a:latin typeface="Arial" panose="020B0604020202020204" pitchFamily="34" charset="0"/>
                <a:cs typeface="Arial" panose="020B0604020202020204" pitchFamily="34" charset="0"/>
              </a:rPr>
              <a:t>146.79</a:t>
            </a:r>
            <a:r>
              <a:rPr lang="zh-CN" altLang="en-US" sz="1400" dirty="0"/>
              <a:t>亿元。另外</a:t>
            </a:r>
            <a:r>
              <a:rPr lang="zh-CN" altLang="en-US" b="1" dirty="0">
                <a:solidFill>
                  <a:srgbClr val="FF0000"/>
                </a:solidFill>
              </a:rPr>
              <a:t>小鹏汽车</a:t>
            </a:r>
            <a:r>
              <a:rPr lang="zh-CN" altLang="en-US" sz="1400" dirty="0"/>
              <a:t>在借着新能源汽车崛起的风潮，完成了其</a:t>
            </a:r>
            <a:r>
              <a:rPr lang="en-US" altLang="zh-CN" sz="2000" dirty="0">
                <a:solidFill>
                  <a:srgbClr val="FF0000"/>
                </a:solidFill>
                <a:latin typeface="Arial" panose="020B0604020202020204" pitchFamily="34" charset="0"/>
                <a:cs typeface="Arial" panose="020B0604020202020204" pitchFamily="34" charset="0"/>
              </a:rPr>
              <a:t>B</a:t>
            </a:r>
            <a:r>
              <a:rPr lang="zh-CN" altLang="en-US" sz="1400" dirty="0"/>
              <a:t>轮，共计</a:t>
            </a:r>
            <a:r>
              <a:rPr lang="en-US" altLang="zh-CN" sz="2400" dirty="0">
                <a:solidFill>
                  <a:srgbClr val="0070C0"/>
                </a:solidFill>
                <a:latin typeface="Arial" panose="020B0604020202020204" pitchFamily="34" charset="0"/>
                <a:cs typeface="Arial" panose="020B0604020202020204" pitchFamily="34" charset="0"/>
              </a:rPr>
              <a:t>22</a:t>
            </a:r>
            <a:r>
              <a:rPr lang="zh-CN" altLang="en-US" sz="1400" dirty="0"/>
              <a:t>亿人民币的融资。</a:t>
            </a:r>
            <a:endParaRPr lang="en-US" altLang="zh-CN" sz="1400" dirty="0"/>
          </a:p>
          <a:p>
            <a:r>
              <a:rPr lang="zh-CN" altLang="en-US" sz="1400" dirty="0"/>
              <a:t>      本月市场投资案例及金额都较上月有着明显的增加，且有大量较为受关注的企业完成融资，市场活跃度较高。</a:t>
            </a:r>
          </a:p>
        </p:txBody>
      </p:sp>
      <p:sp>
        <p:nvSpPr>
          <p:cNvPr id="10" name="Rectangle 2">
            <a:extLst>
              <a:ext uri="{FF2B5EF4-FFF2-40B4-BE49-F238E27FC236}">
                <a16:creationId xmlns:a16="http://schemas.microsoft.com/office/drawing/2014/main" id="{EE931063-3B90-45CB-B44B-506CC2F7440F}"/>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投资</a:t>
            </a:r>
          </a:p>
        </p:txBody>
      </p:sp>
      <p:pic>
        <p:nvPicPr>
          <p:cNvPr id="4" name="图片 3">
            <a:extLst>
              <a:ext uri="{FF2B5EF4-FFF2-40B4-BE49-F238E27FC236}">
                <a16:creationId xmlns:a16="http://schemas.microsoft.com/office/drawing/2014/main" id="{1BD64809-8990-4C64-9B0C-B90AEE29E7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6667" y="3647896"/>
            <a:ext cx="4488518" cy="2776282"/>
          </a:xfrm>
          <a:prstGeom prst="rect">
            <a:avLst/>
          </a:prstGeom>
        </p:spPr>
      </p:pic>
      <p:pic>
        <p:nvPicPr>
          <p:cNvPr id="38" name="图片 37">
            <a:extLst>
              <a:ext uri="{FF2B5EF4-FFF2-40B4-BE49-F238E27FC236}">
                <a16:creationId xmlns:a16="http://schemas.microsoft.com/office/drawing/2014/main" id="{A94B6190-4F3B-4471-8975-1AC90E5312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2674" y="939338"/>
            <a:ext cx="3956504" cy="2708558"/>
          </a:xfrm>
          <a:prstGeom prst="rect">
            <a:avLst/>
          </a:prstGeom>
        </p:spPr>
      </p:pic>
    </p:spTree>
    <p:extLst>
      <p:ext uri="{BB962C8B-B14F-4D97-AF65-F5344CB8AC3E}">
        <p14:creationId xmlns:p14="http://schemas.microsoft.com/office/powerpoint/2010/main" val="1777263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0" name="组合 49">
            <a:extLst>
              <a:ext uri="{FF2B5EF4-FFF2-40B4-BE49-F238E27FC236}">
                <a16:creationId xmlns:a16="http://schemas.microsoft.com/office/drawing/2014/main" id="{98808374-F66D-4DB2-B425-5358EB750CB5}"/>
              </a:ext>
            </a:extLst>
          </p:cNvPr>
          <p:cNvGrpSpPr/>
          <p:nvPr/>
        </p:nvGrpSpPr>
        <p:grpSpPr>
          <a:xfrm>
            <a:off x="3932707" y="956198"/>
            <a:ext cx="2338550" cy="369870"/>
            <a:chOff x="7155445" y="740531"/>
            <a:chExt cx="3098164" cy="369870"/>
          </a:xfrm>
        </p:grpSpPr>
        <p:sp>
          <p:nvSpPr>
            <p:cNvPr id="51" name="矩形 50">
              <a:extLst>
                <a:ext uri="{FF2B5EF4-FFF2-40B4-BE49-F238E27FC236}">
                  <a16:creationId xmlns:a16="http://schemas.microsoft.com/office/drawing/2014/main" id="{4F91B7B2-878C-48B8-B6F7-0A4FC13F3F67}"/>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重要投资事件</a:t>
              </a:r>
            </a:p>
          </p:txBody>
        </p:sp>
        <p:sp>
          <p:nvSpPr>
            <p:cNvPr id="52" name="等腰三角形 51">
              <a:extLst>
                <a:ext uri="{FF2B5EF4-FFF2-40B4-BE49-F238E27FC236}">
                  <a16:creationId xmlns:a16="http://schemas.microsoft.com/office/drawing/2014/main" id="{31E86BD1-C96A-4F42-A957-F70AAAACDAA8}"/>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a:extLst>
              <a:ext uri="{FF2B5EF4-FFF2-40B4-BE49-F238E27FC236}">
                <a16:creationId xmlns:a16="http://schemas.microsoft.com/office/drawing/2014/main" id="{189D5214-21ED-445E-9C3E-0F6D7737B3CD}"/>
              </a:ext>
            </a:extLst>
          </p:cNvPr>
          <p:cNvGrpSpPr/>
          <p:nvPr/>
        </p:nvGrpSpPr>
        <p:grpSpPr>
          <a:xfrm>
            <a:off x="3918750" y="1387012"/>
            <a:ext cx="2784296" cy="318498"/>
            <a:chOff x="5691883" y="1387012"/>
            <a:chExt cx="2784296" cy="318498"/>
          </a:xfrm>
        </p:grpSpPr>
        <p:sp>
          <p:nvSpPr>
            <p:cNvPr id="62" name="平行四边形 61">
              <a:extLst>
                <a:ext uri="{FF2B5EF4-FFF2-40B4-BE49-F238E27FC236}">
                  <a16:creationId xmlns:a16="http://schemas.microsoft.com/office/drawing/2014/main" id="{C453B513-BFAA-4635-A7BD-462C86215C96}"/>
                </a:ext>
              </a:extLst>
            </p:cNvPr>
            <p:cNvSpPr/>
            <p:nvPr/>
          </p:nvSpPr>
          <p:spPr>
            <a:xfrm>
              <a:off x="5691883" y="1387012"/>
              <a:ext cx="534256" cy="318498"/>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平行四边形 63">
              <a:extLst>
                <a:ext uri="{FF2B5EF4-FFF2-40B4-BE49-F238E27FC236}">
                  <a16:creationId xmlns:a16="http://schemas.microsoft.com/office/drawing/2014/main" id="{B6A36AD9-C09E-44CA-974C-EF1E9834E408}"/>
                </a:ext>
              </a:extLst>
            </p:cNvPr>
            <p:cNvSpPr/>
            <p:nvPr/>
          </p:nvSpPr>
          <p:spPr>
            <a:xfrm>
              <a:off x="6249270" y="1387012"/>
              <a:ext cx="2226909" cy="318498"/>
            </a:xfrm>
            <a:prstGeom prst="parallelogram">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融资规模前列</a:t>
              </a:r>
            </a:p>
          </p:txBody>
        </p:sp>
      </p:grpSp>
      <p:grpSp>
        <p:nvGrpSpPr>
          <p:cNvPr id="66" name="组合 65">
            <a:extLst>
              <a:ext uri="{FF2B5EF4-FFF2-40B4-BE49-F238E27FC236}">
                <a16:creationId xmlns:a16="http://schemas.microsoft.com/office/drawing/2014/main" id="{76432E21-8F4E-4D2A-A2BC-70E5DB7AB5C7}"/>
              </a:ext>
            </a:extLst>
          </p:cNvPr>
          <p:cNvGrpSpPr/>
          <p:nvPr/>
        </p:nvGrpSpPr>
        <p:grpSpPr>
          <a:xfrm>
            <a:off x="3932707" y="4766693"/>
            <a:ext cx="2784296" cy="318498"/>
            <a:chOff x="5691883" y="1387012"/>
            <a:chExt cx="2784296" cy="318498"/>
          </a:xfrm>
        </p:grpSpPr>
        <p:sp>
          <p:nvSpPr>
            <p:cNvPr id="67" name="平行四边形 66">
              <a:extLst>
                <a:ext uri="{FF2B5EF4-FFF2-40B4-BE49-F238E27FC236}">
                  <a16:creationId xmlns:a16="http://schemas.microsoft.com/office/drawing/2014/main" id="{DFD3B0F3-0ADA-40DB-96AF-14112B728DF9}"/>
                </a:ext>
              </a:extLst>
            </p:cNvPr>
            <p:cNvSpPr/>
            <p:nvPr/>
          </p:nvSpPr>
          <p:spPr>
            <a:xfrm>
              <a:off x="5691883" y="1387012"/>
              <a:ext cx="534256" cy="31849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平行四边形 67">
              <a:extLst>
                <a:ext uri="{FF2B5EF4-FFF2-40B4-BE49-F238E27FC236}">
                  <a16:creationId xmlns:a16="http://schemas.microsoft.com/office/drawing/2014/main" id="{DBAF25E3-953B-4AAA-A151-F4E8BA4CA7FC}"/>
                </a:ext>
              </a:extLst>
            </p:cNvPr>
            <p:cNvSpPr/>
            <p:nvPr/>
          </p:nvSpPr>
          <p:spPr>
            <a:xfrm>
              <a:off x="6249270" y="1387012"/>
              <a:ext cx="2226909" cy="318498"/>
            </a:xfrm>
            <a:prstGeom prst="parallelogram">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市场关注</a:t>
              </a:r>
            </a:p>
          </p:txBody>
        </p:sp>
      </p:grpSp>
      <p:sp>
        <p:nvSpPr>
          <p:cNvPr id="69" name="文本框 68">
            <a:extLst>
              <a:ext uri="{FF2B5EF4-FFF2-40B4-BE49-F238E27FC236}">
                <a16:creationId xmlns:a16="http://schemas.microsoft.com/office/drawing/2014/main" id="{DE795CB3-52A1-49E4-8A57-BC9191D2B980}"/>
              </a:ext>
            </a:extLst>
          </p:cNvPr>
          <p:cNvSpPr txBox="1"/>
          <p:nvPr/>
        </p:nvSpPr>
        <p:spPr>
          <a:xfrm>
            <a:off x="4392480" y="3758054"/>
            <a:ext cx="4768145" cy="1015663"/>
          </a:xfrm>
          <a:prstGeom prst="rect">
            <a:avLst/>
          </a:prstGeom>
          <a:noFill/>
          <a:ln w="19050">
            <a:noFill/>
            <a:prstDash val="sysDash"/>
          </a:ln>
        </p:spPr>
        <p:txBody>
          <a:bodyPr wrap="square" rtlCol="0">
            <a:spAutoFit/>
          </a:bodyPr>
          <a:lstStyle/>
          <a:p>
            <a:r>
              <a:rPr lang="zh-CN" altLang="en-US" dirty="0">
                <a:latin typeface="微软雅黑" panose="020B0503020204020204" pitchFamily="34" charset="-122"/>
                <a:ea typeface="微软雅黑" panose="020B0503020204020204" pitchFamily="34" charset="-122"/>
              </a:rPr>
              <a:t>快手：</a:t>
            </a:r>
            <a:r>
              <a:rPr lang="zh-CN" altLang="en-US" sz="1400" dirty="0">
                <a:latin typeface="微软雅黑" panose="020B0503020204020204" pitchFamily="34" charset="-122"/>
                <a:ea typeface="微软雅黑" panose="020B0503020204020204" pitchFamily="34" charset="-122"/>
              </a:rPr>
              <a:t>快手是一个短视频内容分享平台，用户可以在平台上直接拍摄录制短视频并分享到账号以及社交平台上，也可以利用快手软件将照片编辑成短视频模式，分享到自己的账号和社交平台。</a:t>
            </a:r>
            <a:endParaRPr lang="zh-CN" altLang="en-US" dirty="0">
              <a:latin typeface="微软雅黑" panose="020B0503020204020204" pitchFamily="34" charset="-122"/>
              <a:ea typeface="微软雅黑" panose="020B0503020204020204" pitchFamily="34" charset="-122"/>
            </a:endParaRPr>
          </a:p>
        </p:txBody>
      </p:sp>
      <p:sp>
        <p:nvSpPr>
          <p:cNvPr id="74" name="箭头: 五边形 73">
            <a:extLst>
              <a:ext uri="{FF2B5EF4-FFF2-40B4-BE49-F238E27FC236}">
                <a16:creationId xmlns:a16="http://schemas.microsoft.com/office/drawing/2014/main" id="{0412CE2D-6CFD-4C3B-9DF9-BB0797537A8E}"/>
              </a:ext>
            </a:extLst>
          </p:cNvPr>
          <p:cNvSpPr/>
          <p:nvPr/>
        </p:nvSpPr>
        <p:spPr>
          <a:xfrm>
            <a:off x="3917118" y="1835526"/>
            <a:ext cx="431515" cy="285442"/>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1</a:t>
            </a:r>
            <a:endParaRPr lang="zh-CN" altLang="en-US" sz="2400" dirty="0">
              <a:latin typeface="Arial" panose="020B0604020202020204" pitchFamily="34" charset="0"/>
              <a:cs typeface="Arial" panose="020B0604020202020204" pitchFamily="34" charset="0"/>
            </a:endParaRPr>
          </a:p>
        </p:txBody>
      </p:sp>
      <p:sp>
        <p:nvSpPr>
          <p:cNvPr id="75" name="箭头: 五边形 74">
            <a:extLst>
              <a:ext uri="{FF2B5EF4-FFF2-40B4-BE49-F238E27FC236}">
                <a16:creationId xmlns:a16="http://schemas.microsoft.com/office/drawing/2014/main" id="{1B9487AF-DCA8-4602-BA0C-ED8911D1AA63}"/>
              </a:ext>
            </a:extLst>
          </p:cNvPr>
          <p:cNvSpPr/>
          <p:nvPr/>
        </p:nvSpPr>
        <p:spPr>
          <a:xfrm>
            <a:off x="3917118" y="2925301"/>
            <a:ext cx="431515" cy="285442"/>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2</a:t>
            </a:r>
            <a:endParaRPr lang="zh-CN" altLang="en-US" sz="2400" dirty="0">
              <a:latin typeface="Arial" panose="020B0604020202020204" pitchFamily="34" charset="0"/>
              <a:cs typeface="Arial" panose="020B0604020202020204" pitchFamily="34" charset="0"/>
            </a:endParaRPr>
          </a:p>
        </p:txBody>
      </p:sp>
      <p:sp>
        <p:nvSpPr>
          <p:cNvPr id="76" name="箭头: 五边形 75">
            <a:extLst>
              <a:ext uri="{FF2B5EF4-FFF2-40B4-BE49-F238E27FC236}">
                <a16:creationId xmlns:a16="http://schemas.microsoft.com/office/drawing/2014/main" id="{387DE088-2E15-40B9-9F30-1CDA2AD12317}"/>
              </a:ext>
            </a:extLst>
          </p:cNvPr>
          <p:cNvSpPr/>
          <p:nvPr/>
        </p:nvSpPr>
        <p:spPr>
          <a:xfrm>
            <a:off x="3917120" y="3790885"/>
            <a:ext cx="431515" cy="285442"/>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3</a:t>
            </a:r>
            <a:endParaRPr lang="zh-CN" altLang="en-US" sz="2400" dirty="0">
              <a:latin typeface="Arial" panose="020B0604020202020204" pitchFamily="34" charset="0"/>
              <a:cs typeface="Arial" panose="020B0604020202020204" pitchFamily="34" charset="0"/>
            </a:endParaRPr>
          </a:p>
        </p:txBody>
      </p:sp>
      <p:sp>
        <p:nvSpPr>
          <p:cNvPr id="77" name="箭头: 五边形 76">
            <a:extLst>
              <a:ext uri="{FF2B5EF4-FFF2-40B4-BE49-F238E27FC236}">
                <a16:creationId xmlns:a16="http://schemas.microsoft.com/office/drawing/2014/main" id="{776A2CCC-9656-4D48-84D4-3D6C254E81B0}"/>
              </a:ext>
            </a:extLst>
          </p:cNvPr>
          <p:cNvSpPr/>
          <p:nvPr/>
        </p:nvSpPr>
        <p:spPr>
          <a:xfrm>
            <a:off x="3932707" y="5376742"/>
            <a:ext cx="431515" cy="285442"/>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1</a:t>
            </a:r>
            <a:endParaRPr lang="zh-CN" altLang="en-US" sz="2400" dirty="0">
              <a:latin typeface="Arial" panose="020B0604020202020204" pitchFamily="34" charset="0"/>
              <a:cs typeface="Arial" panose="020B0604020202020204" pitchFamily="34" charset="0"/>
            </a:endParaRPr>
          </a:p>
        </p:txBody>
      </p:sp>
      <p:sp>
        <p:nvSpPr>
          <p:cNvPr id="78" name="文本框 77">
            <a:extLst>
              <a:ext uri="{FF2B5EF4-FFF2-40B4-BE49-F238E27FC236}">
                <a16:creationId xmlns:a16="http://schemas.microsoft.com/office/drawing/2014/main" id="{6937636E-7301-4CDA-922C-6B4438875AA7}"/>
              </a:ext>
            </a:extLst>
          </p:cNvPr>
          <p:cNvSpPr txBox="1"/>
          <p:nvPr/>
        </p:nvSpPr>
        <p:spPr>
          <a:xfrm>
            <a:off x="4425697" y="5255356"/>
            <a:ext cx="4734927" cy="1015663"/>
          </a:xfrm>
          <a:prstGeom prst="rect">
            <a:avLst/>
          </a:prstGeom>
          <a:noFill/>
          <a:ln w="19050">
            <a:noFill/>
            <a:prstDash val="sysDash"/>
          </a:ln>
        </p:spPr>
        <p:txBody>
          <a:bodyPr wrap="square" rtlCol="0">
            <a:spAutoFit/>
          </a:bodyPr>
          <a:lstStyle/>
          <a:p>
            <a:r>
              <a:rPr lang="en-US" altLang="zh-CN" dirty="0">
                <a:latin typeface="微软雅黑" panose="020B0503020204020204" pitchFamily="34" charset="-122"/>
                <a:ea typeface="微软雅黑" panose="020B0503020204020204" pitchFamily="34" charset="-122"/>
                <a:cs typeface="Arial" panose="020B0604020202020204" pitchFamily="34" charset="0"/>
              </a:rPr>
              <a:t>B612</a:t>
            </a:r>
            <a:r>
              <a:rPr lang="zh-CN" altLang="en-US" dirty="0"/>
              <a:t>咔叽：</a:t>
            </a:r>
            <a:r>
              <a:rPr lang="en-US" altLang="zh-CN" sz="1400" dirty="0">
                <a:latin typeface="微软雅黑" panose="020B0503020204020204" pitchFamily="34" charset="-122"/>
                <a:ea typeface="微软雅黑" panose="020B0503020204020204" pitchFamily="34" charset="-122"/>
              </a:rPr>
              <a:t>B612</a:t>
            </a:r>
            <a:r>
              <a:rPr lang="zh-CN" altLang="en-US" sz="1400" dirty="0">
                <a:latin typeface="微软雅黑" panose="020B0503020204020204" pitchFamily="34" charset="-122"/>
                <a:ea typeface="微软雅黑" panose="020B0503020204020204" pitchFamily="34" charset="-122"/>
              </a:rPr>
              <a:t>咔叽是一款美颜美妆相机应用，内含超过</a:t>
            </a:r>
            <a:r>
              <a:rPr lang="en-US" altLang="zh-CN" sz="1400" dirty="0">
                <a:latin typeface="微软雅黑" panose="020B0503020204020204" pitchFamily="34" charset="-122"/>
                <a:ea typeface="微软雅黑" panose="020B0503020204020204" pitchFamily="34" charset="-122"/>
              </a:rPr>
              <a:t>80</a:t>
            </a:r>
            <a:r>
              <a:rPr lang="zh-CN" altLang="en-US" sz="1400" dirty="0">
                <a:latin typeface="微软雅黑" panose="020B0503020204020204" pitchFamily="34" charset="-122"/>
                <a:ea typeface="微软雅黑" panose="020B0503020204020204" pitchFamily="34" charset="-122"/>
              </a:rPr>
              <a:t>种滤镜，安装后自拍不再需要手动修图，应用可以完成自动修图，用户按住屏幕即可拍摄</a:t>
            </a: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秒或</a:t>
            </a:r>
            <a:r>
              <a:rPr lang="en-US" altLang="zh-CN" sz="1400" dirty="0">
                <a:latin typeface="微软雅黑" panose="020B0503020204020204" pitchFamily="34" charset="-122"/>
                <a:ea typeface="微软雅黑" panose="020B0503020204020204" pitchFamily="34" charset="-122"/>
              </a:rPr>
              <a:t>6</a:t>
            </a:r>
            <a:r>
              <a:rPr lang="zh-CN" altLang="en-US" sz="1400" dirty="0">
                <a:latin typeface="微软雅黑" panose="020B0503020204020204" pitchFamily="34" charset="-122"/>
                <a:ea typeface="微软雅黑" panose="020B0503020204020204" pitchFamily="34" charset="-122"/>
              </a:rPr>
              <a:t>秒的视频片段并可以分享到</a:t>
            </a:r>
            <a:r>
              <a:rPr lang="en-US" altLang="zh-CN" sz="1400" dirty="0">
                <a:latin typeface="微软雅黑" panose="020B0503020204020204" pitchFamily="34" charset="-122"/>
                <a:ea typeface="微软雅黑" panose="020B0503020204020204" pitchFamily="34" charset="-122"/>
              </a:rPr>
              <a:t>Facebook</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Twitter</a:t>
            </a:r>
            <a:r>
              <a:rPr lang="zh-CN" altLang="en-US" sz="1400" dirty="0">
                <a:latin typeface="微软雅黑" panose="020B0503020204020204" pitchFamily="34" charset="-122"/>
                <a:ea typeface="微软雅黑" panose="020B0503020204020204" pitchFamily="34" charset="-122"/>
              </a:rPr>
              <a:t>等其他社交平台。</a:t>
            </a:r>
          </a:p>
        </p:txBody>
      </p:sp>
      <p:sp>
        <p:nvSpPr>
          <p:cNvPr id="84" name="文本框 83">
            <a:extLst>
              <a:ext uri="{FF2B5EF4-FFF2-40B4-BE49-F238E27FC236}">
                <a16:creationId xmlns:a16="http://schemas.microsoft.com/office/drawing/2014/main" id="{B333A8CC-D383-40AC-9372-15ACD4885AC3}"/>
              </a:ext>
            </a:extLst>
          </p:cNvPr>
          <p:cNvSpPr txBox="1"/>
          <p:nvPr/>
        </p:nvSpPr>
        <p:spPr>
          <a:xfrm>
            <a:off x="4371634" y="1781973"/>
            <a:ext cx="4788991" cy="1015663"/>
          </a:xfrm>
          <a:prstGeom prst="rect">
            <a:avLst/>
          </a:prstGeom>
          <a:noFill/>
          <a:ln w="19050">
            <a:noFill/>
            <a:prstDash val="sysDash"/>
          </a:ln>
        </p:spPr>
        <p:txBody>
          <a:bodyPr wrap="square" rtlCol="0">
            <a:spAutoFit/>
          </a:bodyPr>
          <a:lstStyle/>
          <a:p>
            <a:r>
              <a:rPr lang="zh-CN" altLang="en-US" dirty="0">
                <a:latin typeface="微软雅黑" panose="020B0503020204020204" pitchFamily="34" charset="-122"/>
                <a:ea typeface="微软雅黑" panose="020B0503020204020204" pitchFamily="34" charset="-122"/>
              </a:rPr>
              <a:t>小鹏汽车：</a:t>
            </a:r>
            <a:r>
              <a:rPr lang="zh-CN" altLang="en-US" sz="1400" dirty="0">
                <a:latin typeface="微软雅黑" panose="020B0503020204020204" pitchFamily="34" charset="-122"/>
                <a:ea typeface="微软雅黑" panose="020B0503020204020204" pitchFamily="34" charset="-122"/>
              </a:rPr>
              <a:t>一家定位于互联网的电动汽车品牌，团队成员来自各大知名汽车公司。其希望与时下繁荣的共享用车平台合作，推出长租服务，而非出售所有权。</a:t>
            </a:r>
            <a:r>
              <a:rPr lang="en-US" altLang="zh-CN" sz="1400" dirty="0">
                <a:latin typeface="微软雅黑" panose="020B0503020204020204" pitchFamily="34" charset="-122"/>
                <a:ea typeface="微软雅黑" panose="020B0503020204020204" pitchFamily="34" charset="-122"/>
              </a:rPr>
              <a:t>2018</a:t>
            </a:r>
            <a:r>
              <a:rPr lang="zh-CN" altLang="en-US" sz="1400" dirty="0">
                <a:latin typeface="微软雅黑" panose="020B0503020204020204" pitchFamily="34" charset="-122"/>
                <a:ea typeface="微软雅黑" panose="020B0503020204020204" pitchFamily="34" charset="-122"/>
              </a:rPr>
              <a:t>年消费电子展上推出</a:t>
            </a:r>
            <a:r>
              <a:rPr lang="en-US" altLang="zh-CN" sz="1400" dirty="0">
                <a:latin typeface="微软雅黑" panose="020B0503020204020204" pitchFamily="34" charset="-122"/>
                <a:ea typeface="微软雅黑" panose="020B0503020204020204" pitchFamily="34" charset="-122"/>
              </a:rPr>
              <a:t>2.0</a:t>
            </a:r>
            <a:r>
              <a:rPr lang="zh-CN" altLang="en-US" sz="1400" dirty="0">
                <a:latin typeface="微软雅黑" panose="020B0503020204020204" pitchFamily="34" charset="-122"/>
                <a:ea typeface="微软雅黑" panose="020B0503020204020204" pitchFamily="34" charset="-122"/>
              </a:rPr>
              <a:t>量产型</a:t>
            </a:r>
            <a:r>
              <a:rPr lang="en-US" altLang="zh-CN" sz="1400" dirty="0">
                <a:latin typeface="微软雅黑" panose="020B0503020204020204" pitchFamily="34" charset="-122"/>
                <a:ea typeface="微软雅黑" panose="020B0503020204020204" pitchFamily="34" charset="-122"/>
              </a:rPr>
              <a:t>SUV</a:t>
            </a:r>
            <a:r>
              <a:rPr lang="zh-CN" altLang="en-US" sz="1400" dirty="0">
                <a:latin typeface="微软雅黑" panose="020B0503020204020204" pitchFamily="34" charset="-122"/>
                <a:ea typeface="微软雅黑" panose="020B0503020204020204" pitchFamily="34" charset="-122"/>
              </a:rPr>
              <a:t>，将于上半年在国内上市。</a:t>
            </a:r>
            <a:endParaRPr lang="zh-CN" altLang="en-US" dirty="0">
              <a:latin typeface="微软雅黑" panose="020B0503020204020204" pitchFamily="34" charset="-122"/>
              <a:ea typeface="微软雅黑" panose="020B0503020204020204" pitchFamily="34" charset="-122"/>
            </a:endParaRPr>
          </a:p>
        </p:txBody>
      </p:sp>
      <p:sp>
        <p:nvSpPr>
          <p:cNvPr id="85" name="文本框 84">
            <a:extLst>
              <a:ext uri="{FF2B5EF4-FFF2-40B4-BE49-F238E27FC236}">
                <a16:creationId xmlns:a16="http://schemas.microsoft.com/office/drawing/2014/main" id="{C205A565-6A47-4B38-9E67-D6FF4C0F8172}"/>
              </a:ext>
            </a:extLst>
          </p:cNvPr>
          <p:cNvSpPr txBox="1"/>
          <p:nvPr/>
        </p:nvSpPr>
        <p:spPr>
          <a:xfrm>
            <a:off x="4371634" y="2859278"/>
            <a:ext cx="4950926" cy="800219"/>
          </a:xfrm>
          <a:prstGeom prst="rect">
            <a:avLst/>
          </a:prstGeom>
          <a:noFill/>
          <a:ln w="19050">
            <a:noFill/>
            <a:prstDash val="sysDash"/>
          </a:ln>
        </p:spPr>
        <p:txBody>
          <a:bodyPr wrap="square" rtlCol="0">
            <a:spAutoFit/>
          </a:bodyPr>
          <a:lstStyle/>
          <a:p>
            <a:r>
              <a:rPr lang="zh-CN" altLang="en-US" dirty="0">
                <a:latin typeface="微软雅黑" panose="020B0503020204020204" pitchFamily="34" charset="-122"/>
                <a:ea typeface="微软雅黑" panose="020B0503020204020204" pitchFamily="34" charset="-122"/>
              </a:rPr>
              <a:t>丰巢科技：</a:t>
            </a:r>
            <a:r>
              <a:rPr lang="zh-CN" altLang="en-US" sz="1400" dirty="0">
                <a:latin typeface="微软雅黑" panose="020B0503020204020204" pitchFamily="34" charset="-122"/>
                <a:ea typeface="微软雅黑" panose="020B0503020204020204" pitchFamily="34" charset="-122"/>
              </a:rPr>
              <a:t>丰巢科技是一家智能快件柜服务提供商，主打产品是</a:t>
            </a:r>
            <a:r>
              <a:rPr lang="en-US" altLang="zh-CN" sz="1400" dirty="0">
                <a:latin typeface="微软雅黑" panose="020B0503020204020204" pitchFamily="34" charset="-122"/>
                <a:ea typeface="微软雅黑" panose="020B0503020204020204" pitchFamily="34" charset="-122"/>
              </a:rPr>
              <a:t>24</a:t>
            </a:r>
            <a:r>
              <a:rPr lang="zh-CN" altLang="en-US" sz="1400" dirty="0">
                <a:latin typeface="微软雅黑" panose="020B0503020204020204" pitchFamily="34" charset="-122"/>
                <a:ea typeface="微软雅黑" panose="020B0503020204020204" pitchFamily="34" charset="-122"/>
              </a:rPr>
              <a:t>小时快递自助开放平台</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丰巢“智能快递柜，以提平台化快递收寄交互业务。</a:t>
            </a:r>
            <a:endParaRPr lang="zh-CN" altLang="en-US" dirty="0">
              <a:latin typeface="微软雅黑" panose="020B0503020204020204" pitchFamily="34" charset="-122"/>
              <a:ea typeface="微软雅黑" panose="020B0503020204020204" pitchFamily="34" charset="-122"/>
            </a:endParaRPr>
          </a:p>
        </p:txBody>
      </p:sp>
      <p:sp>
        <p:nvSpPr>
          <p:cNvPr id="88" name="文本框 87">
            <a:extLst>
              <a:ext uri="{FF2B5EF4-FFF2-40B4-BE49-F238E27FC236}">
                <a16:creationId xmlns:a16="http://schemas.microsoft.com/office/drawing/2014/main" id="{1FF34C6E-74F7-4D52-820B-D60CB339488D}"/>
              </a:ext>
            </a:extLst>
          </p:cNvPr>
          <p:cNvSpPr txBox="1"/>
          <p:nvPr/>
        </p:nvSpPr>
        <p:spPr>
          <a:xfrm>
            <a:off x="9456097" y="1387012"/>
            <a:ext cx="1107996" cy="369332"/>
          </a:xfrm>
          <a:prstGeom prst="rect">
            <a:avLst/>
          </a:prstGeom>
          <a:noFill/>
        </p:spPr>
        <p:txBody>
          <a:bodyPr wrap="non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融资规模</a:t>
            </a:r>
          </a:p>
        </p:txBody>
      </p:sp>
      <p:sp>
        <p:nvSpPr>
          <p:cNvPr id="89" name="文本框 88">
            <a:extLst>
              <a:ext uri="{FF2B5EF4-FFF2-40B4-BE49-F238E27FC236}">
                <a16:creationId xmlns:a16="http://schemas.microsoft.com/office/drawing/2014/main" id="{B5E374BE-FC76-492D-8D9B-FDEC6921F888}"/>
              </a:ext>
            </a:extLst>
          </p:cNvPr>
          <p:cNvSpPr txBox="1"/>
          <p:nvPr/>
        </p:nvSpPr>
        <p:spPr>
          <a:xfrm>
            <a:off x="9520217" y="1968051"/>
            <a:ext cx="1330814"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22</a:t>
            </a:r>
            <a:r>
              <a:rPr lang="en-US" altLang="zh-CN" sz="2400" dirty="0">
                <a:latin typeface="Arial" panose="020B0604020202020204" pitchFamily="34" charset="0"/>
                <a:cs typeface="Arial" panose="020B0604020202020204" pitchFamily="34" charset="0"/>
              </a:rPr>
              <a:t> </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亿</a:t>
            </a:r>
            <a:r>
              <a:rPr lang="zh-CN" altLang="en-US" sz="1400" dirty="0">
                <a:latin typeface="微软雅黑" panose="020B0503020204020204" pitchFamily="34" charset="-122"/>
                <a:ea typeface="微软雅黑" panose="020B0503020204020204" pitchFamily="34" charset="-122"/>
              </a:rPr>
              <a:t>人民币</a:t>
            </a:r>
          </a:p>
        </p:txBody>
      </p:sp>
      <p:sp>
        <p:nvSpPr>
          <p:cNvPr id="90" name="文本框 89">
            <a:extLst>
              <a:ext uri="{FF2B5EF4-FFF2-40B4-BE49-F238E27FC236}">
                <a16:creationId xmlns:a16="http://schemas.microsoft.com/office/drawing/2014/main" id="{D88959AB-62CA-40FA-88CF-3801F9FCC464}"/>
              </a:ext>
            </a:extLst>
          </p:cNvPr>
          <p:cNvSpPr txBox="1"/>
          <p:nvPr/>
        </p:nvSpPr>
        <p:spPr>
          <a:xfrm>
            <a:off x="9322560" y="2999486"/>
            <a:ext cx="1758815"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20.73</a:t>
            </a:r>
            <a:r>
              <a:rPr lang="en-US" altLang="zh-CN" sz="2400" dirty="0">
                <a:latin typeface="Arial" panose="020B0604020202020204" pitchFamily="34" charset="0"/>
                <a:cs typeface="Arial" panose="020B0604020202020204" pitchFamily="34" charset="0"/>
              </a:rPr>
              <a:t> </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亿人民币</a:t>
            </a:r>
            <a:endParaRPr lang="zh-CN" altLang="en-US" sz="1400" dirty="0">
              <a:latin typeface="微软雅黑" panose="020B0503020204020204" pitchFamily="34" charset="-122"/>
              <a:ea typeface="微软雅黑" panose="020B0503020204020204" pitchFamily="34" charset="-122"/>
            </a:endParaRPr>
          </a:p>
        </p:txBody>
      </p:sp>
      <p:sp>
        <p:nvSpPr>
          <p:cNvPr id="91" name="文本框 90">
            <a:extLst>
              <a:ext uri="{FF2B5EF4-FFF2-40B4-BE49-F238E27FC236}">
                <a16:creationId xmlns:a16="http://schemas.microsoft.com/office/drawing/2014/main" id="{CDF9F526-A201-42FD-9CD4-D19E8BC05B97}"/>
              </a:ext>
            </a:extLst>
          </p:cNvPr>
          <p:cNvSpPr txBox="1"/>
          <p:nvPr/>
        </p:nvSpPr>
        <p:spPr>
          <a:xfrm>
            <a:off x="9601970" y="3845494"/>
            <a:ext cx="1151277"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10</a:t>
            </a:r>
            <a:r>
              <a:rPr lang="en-US" altLang="zh-CN" sz="2400" dirty="0">
                <a:latin typeface="Arial" panose="020B0604020202020204" pitchFamily="34" charset="0"/>
                <a:cs typeface="Arial" panose="020B0604020202020204" pitchFamily="34" charset="0"/>
              </a:rPr>
              <a:t> </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亿美元</a:t>
            </a:r>
            <a:endParaRPr lang="zh-CN" altLang="en-US" sz="1400" dirty="0">
              <a:latin typeface="微软雅黑" panose="020B0503020204020204" pitchFamily="34" charset="-122"/>
              <a:ea typeface="微软雅黑" panose="020B0503020204020204" pitchFamily="34" charset="-122"/>
            </a:endParaRPr>
          </a:p>
        </p:txBody>
      </p:sp>
      <p:sp>
        <p:nvSpPr>
          <p:cNvPr id="92" name="文本框 91">
            <a:extLst>
              <a:ext uri="{FF2B5EF4-FFF2-40B4-BE49-F238E27FC236}">
                <a16:creationId xmlns:a16="http://schemas.microsoft.com/office/drawing/2014/main" id="{40AEAA32-5334-4C9F-B7BD-D744FAB45686}"/>
              </a:ext>
            </a:extLst>
          </p:cNvPr>
          <p:cNvSpPr txBox="1"/>
          <p:nvPr/>
        </p:nvSpPr>
        <p:spPr>
          <a:xfrm>
            <a:off x="9492601" y="5466437"/>
            <a:ext cx="1494320"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5000</a:t>
            </a:r>
            <a:r>
              <a:rPr lang="en-US" altLang="zh-CN" sz="2400" dirty="0">
                <a:latin typeface="Arial" panose="020B0604020202020204" pitchFamily="34" charset="0"/>
                <a:cs typeface="Arial" panose="020B0604020202020204" pitchFamily="34" charset="0"/>
              </a:rPr>
              <a:t> </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万美元</a:t>
            </a:r>
          </a:p>
        </p:txBody>
      </p:sp>
      <p:cxnSp>
        <p:nvCxnSpPr>
          <p:cNvPr id="94" name="直接连接符 93">
            <a:extLst>
              <a:ext uri="{FF2B5EF4-FFF2-40B4-BE49-F238E27FC236}">
                <a16:creationId xmlns:a16="http://schemas.microsoft.com/office/drawing/2014/main" id="{9ACEFAEF-E13A-4248-B108-E8C1B558C500}"/>
              </a:ext>
            </a:extLst>
          </p:cNvPr>
          <p:cNvCxnSpPr>
            <a:cxnSpLocks/>
          </p:cNvCxnSpPr>
          <p:nvPr/>
        </p:nvCxnSpPr>
        <p:spPr>
          <a:xfrm>
            <a:off x="3964650" y="2814860"/>
            <a:ext cx="806386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id="{79D9E655-D347-40F9-8D47-6CB5B62BDE1E}"/>
              </a:ext>
            </a:extLst>
          </p:cNvPr>
          <p:cNvCxnSpPr>
            <a:cxnSpLocks/>
          </p:cNvCxnSpPr>
          <p:nvPr/>
        </p:nvCxnSpPr>
        <p:spPr>
          <a:xfrm>
            <a:off x="3941408" y="3744580"/>
            <a:ext cx="808710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Rectangle 2">
            <a:extLst>
              <a:ext uri="{FF2B5EF4-FFF2-40B4-BE49-F238E27FC236}">
                <a16:creationId xmlns:a16="http://schemas.microsoft.com/office/drawing/2014/main" id="{6AEFB854-5343-4E75-9229-D06FABCD0EF7}"/>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投资</a:t>
            </a:r>
          </a:p>
        </p:txBody>
      </p:sp>
      <p:pic>
        <p:nvPicPr>
          <p:cNvPr id="3" name="图片 2">
            <a:extLst>
              <a:ext uri="{FF2B5EF4-FFF2-40B4-BE49-F238E27FC236}">
                <a16:creationId xmlns:a16="http://schemas.microsoft.com/office/drawing/2014/main" id="{B5F2E83E-153D-4592-8490-41F218B8B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49" y="1104682"/>
            <a:ext cx="3524117" cy="2639898"/>
          </a:xfrm>
          <a:prstGeom prst="rect">
            <a:avLst/>
          </a:prstGeom>
        </p:spPr>
      </p:pic>
      <p:pic>
        <p:nvPicPr>
          <p:cNvPr id="6" name="图片 5">
            <a:extLst>
              <a:ext uri="{FF2B5EF4-FFF2-40B4-BE49-F238E27FC236}">
                <a16:creationId xmlns:a16="http://schemas.microsoft.com/office/drawing/2014/main" id="{D73B3E48-9849-41E8-AE81-9F8A724B3F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916" y="3790885"/>
            <a:ext cx="3524117" cy="2531502"/>
          </a:xfrm>
          <a:prstGeom prst="rect">
            <a:avLst/>
          </a:prstGeom>
        </p:spPr>
      </p:pic>
      <p:sp>
        <p:nvSpPr>
          <p:cNvPr id="33" name="文本框 32">
            <a:extLst>
              <a:ext uri="{FF2B5EF4-FFF2-40B4-BE49-F238E27FC236}">
                <a16:creationId xmlns:a16="http://schemas.microsoft.com/office/drawing/2014/main" id="{3DB69DE0-A218-44C1-B2CC-FE98233C0089}"/>
              </a:ext>
            </a:extLst>
          </p:cNvPr>
          <p:cNvSpPr txBox="1"/>
          <p:nvPr/>
        </p:nvSpPr>
        <p:spPr>
          <a:xfrm>
            <a:off x="10986921" y="1387012"/>
            <a:ext cx="1107996" cy="369332"/>
          </a:xfrm>
          <a:prstGeom prst="rect">
            <a:avLst/>
          </a:prstGeom>
          <a:noFill/>
        </p:spPr>
        <p:txBody>
          <a:bodyPr wrap="non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融资轮次</a:t>
            </a:r>
          </a:p>
        </p:txBody>
      </p:sp>
      <p:sp>
        <p:nvSpPr>
          <p:cNvPr id="36" name="文本框 35">
            <a:extLst>
              <a:ext uri="{FF2B5EF4-FFF2-40B4-BE49-F238E27FC236}">
                <a16:creationId xmlns:a16="http://schemas.microsoft.com/office/drawing/2014/main" id="{0FFA61BC-D7B7-4399-92B3-F510E1B45F1E}"/>
              </a:ext>
            </a:extLst>
          </p:cNvPr>
          <p:cNvSpPr txBox="1"/>
          <p:nvPr/>
        </p:nvSpPr>
        <p:spPr>
          <a:xfrm>
            <a:off x="11409464" y="1978247"/>
            <a:ext cx="389850"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B</a:t>
            </a:r>
          </a:p>
        </p:txBody>
      </p:sp>
      <p:sp>
        <p:nvSpPr>
          <p:cNvPr id="37" name="文本框 36">
            <a:extLst>
              <a:ext uri="{FF2B5EF4-FFF2-40B4-BE49-F238E27FC236}">
                <a16:creationId xmlns:a16="http://schemas.microsoft.com/office/drawing/2014/main" id="{44BCFCC5-9B11-4DE4-934D-CA1F857AE414}"/>
              </a:ext>
            </a:extLst>
          </p:cNvPr>
          <p:cNvSpPr txBox="1"/>
          <p:nvPr/>
        </p:nvSpPr>
        <p:spPr>
          <a:xfrm>
            <a:off x="11414923" y="5466436"/>
            <a:ext cx="389850"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A</a:t>
            </a:r>
            <a:endParaRPr lang="zh-CN" altLang="en-US" sz="1400" dirty="0">
              <a:latin typeface="微软雅黑" panose="020B0503020204020204" pitchFamily="34" charset="-122"/>
              <a:ea typeface="微软雅黑" panose="020B0503020204020204" pitchFamily="34" charset="-122"/>
            </a:endParaRPr>
          </a:p>
        </p:txBody>
      </p:sp>
      <p:sp>
        <p:nvSpPr>
          <p:cNvPr id="38" name="文本框 37">
            <a:extLst>
              <a:ext uri="{FF2B5EF4-FFF2-40B4-BE49-F238E27FC236}">
                <a16:creationId xmlns:a16="http://schemas.microsoft.com/office/drawing/2014/main" id="{82272B66-3B7D-4058-843D-DE8D8D6F64D8}"/>
              </a:ext>
            </a:extLst>
          </p:cNvPr>
          <p:cNvSpPr txBox="1"/>
          <p:nvPr/>
        </p:nvSpPr>
        <p:spPr>
          <a:xfrm>
            <a:off x="11414923" y="3873377"/>
            <a:ext cx="389850"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E</a:t>
            </a:r>
            <a:endParaRPr lang="zh-CN" altLang="en-US" sz="1400" dirty="0">
              <a:latin typeface="微软雅黑" panose="020B0503020204020204" pitchFamily="34" charset="-122"/>
              <a:ea typeface="微软雅黑" panose="020B0503020204020204" pitchFamily="34" charset="-122"/>
            </a:endParaRPr>
          </a:p>
        </p:txBody>
      </p:sp>
      <p:sp>
        <p:nvSpPr>
          <p:cNvPr id="39" name="文本框 38">
            <a:extLst>
              <a:ext uri="{FF2B5EF4-FFF2-40B4-BE49-F238E27FC236}">
                <a16:creationId xmlns:a16="http://schemas.microsoft.com/office/drawing/2014/main" id="{5017A472-8EB2-4356-AD17-7A0860D8DE2F}"/>
              </a:ext>
            </a:extLst>
          </p:cNvPr>
          <p:cNvSpPr txBox="1"/>
          <p:nvPr/>
        </p:nvSpPr>
        <p:spPr>
          <a:xfrm>
            <a:off x="11176867" y="3068022"/>
            <a:ext cx="949299" cy="338554"/>
          </a:xfrm>
          <a:prstGeom prst="rect">
            <a:avLst/>
          </a:prstGeom>
          <a:noFill/>
        </p:spPr>
        <p:txBody>
          <a:bodyPr wrap="none" rtlCol="0">
            <a:spAutoFit/>
          </a:bodyPr>
          <a:lstStyle/>
          <a:p>
            <a:r>
              <a:rPr lang="en-US" altLang="zh-CN" sz="1600" dirty="0">
                <a:solidFill>
                  <a:srgbClr val="C00000"/>
                </a:solidFill>
                <a:latin typeface="Arial" panose="020B0604020202020204" pitchFamily="34" charset="0"/>
                <a:cs typeface="Arial" panose="020B0604020202020204" pitchFamily="34" charset="0"/>
              </a:rPr>
              <a:t>Strategy</a:t>
            </a:r>
            <a:endParaRPr lang="zh-CN" altLang="en-US" sz="1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3996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F5486AE9-CCFD-493C-8099-2836E13E8E8A}"/>
              </a:ext>
            </a:extLst>
          </p:cNvPr>
          <p:cNvGrpSpPr/>
          <p:nvPr/>
        </p:nvGrpSpPr>
        <p:grpSpPr>
          <a:xfrm>
            <a:off x="512826" y="1448657"/>
            <a:ext cx="3658481" cy="369870"/>
            <a:chOff x="7155444" y="740531"/>
            <a:chExt cx="3098165" cy="369870"/>
          </a:xfrm>
        </p:grpSpPr>
        <p:sp>
          <p:nvSpPr>
            <p:cNvPr id="23" name="矩形 22">
              <a:extLst>
                <a:ext uri="{FF2B5EF4-FFF2-40B4-BE49-F238E27FC236}">
                  <a16:creationId xmlns:a16="http://schemas.microsoft.com/office/drawing/2014/main" id="{1F761E9A-B098-4027-9323-18FC10B90347}"/>
                </a:ext>
              </a:extLst>
            </p:cNvPr>
            <p:cNvSpPr/>
            <p:nvPr/>
          </p:nvSpPr>
          <p:spPr>
            <a:xfrm>
              <a:off x="7155444"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rPr>
                <a:t>股、港股</a:t>
              </a:r>
              <a:r>
                <a:rPr lang="en-US" altLang="zh-CN" dirty="0">
                  <a:latin typeface="微软雅黑" panose="020B0503020204020204" pitchFamily="34" charset="-122"/>
                  <a:ea typeface="微软雅黑" panose="020B0503020204020204" pitchFamily="34" charset="-122"/>
                </a:rPr>
                <a:t>IPO</a:t>
              </a:r>
              <a:r>
                <a:rPr lang="zh-CN" altLang="en-US" dirty="0">
                  <a:latin typeface="微软雅黑" panose="020B0503020204020204" pitchFamily="34" charset="-122"/>
                  <a:ea typeface="微软雅黑" panose="020B0503020204020204" pitchFamily="34" charset="-122"/>
                </a:rPr>
                <a:t>及基金退出情况</a:t>
              </a:r>
            </a:p>
          </p:txBody>
        </p:sp>
        <p:sp>
          <p:nvSpPr>
            <p:cNvPr id="24" name="等腰三角形 23">
              <a:extLst>
                <a:ext uri="{FF2B5EF4-FFF2-40B4-BE49-F238E27FC236}">
                  <a16:creationId xmlns:a16="http://schemas.microsoft.com/office/drawing/2014/main" id="{11E9328A-7150-47C5-BE22-9ABD1B762F07}"/>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a:extLst>
              <a:ext uri="{FF2B5EF4-FFF2-40B4-BE49-F238E27FC236}">
                <a16:creationId xmlns:a16="http://schemas.microsoft.com/office/drawing/2014/main" id="{416E5736-2EE8-4B5A-99A3-56F2E7FC2F59}"/>
              </a:ext>
            </a:extLst>
          </p:cNvPr>
          <p:cNvSpPr txBox="1"/>
          <p:nvPr/>
        </p:nvSpPr>
        <p:spPr>
          <a:xfrm>
            <a:off x="512827" y="2197908"/>
            <a:ext cx="4798033" cy="2154436"/>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      本月</a:t>
            </a:r>
            <a:r>
              <a:rPr lang="en-US" altLang="zh-CN" sz="1400" dirty="0">
                <a:latin typeface="微软雅黑" panose="020B0503020204020204" pitchFamily="34" charset="-122"/>
                <a:ea typeface="微软雅黑" panose="020B0503020204020204" pitchFamily="34" charset="-122"/>
              </a:rPr>
              <a:t>A</a:t>
            </a:r>
            <a:r>
              <a:rPr lang="zh-CN" altLang="en-US" sz="1400" dirty="0">
                <a:latin typeface="微软雅黑" panose="020B0503020204020204" pitchFamily="34" charset="-122"/>
                <a:ea typeface="微软雅黑" panose="020B0503020204020204" pitchFamily="34" charset="-122"/>
              </a:rPr>
              <a:t>股市场</a:t>
            </a:r>
            <a:r>
              <a:rPr lang="en-US" altLang="zh-CN" sz="1400" dirty="0">
                <a:latin typeface="微软雅黑" panose="020B0503020204020204" pitchFamily="34" charset="-122"/>
                <a:ea typeface="微软雅黑" panose="020B0503020204020204" pitchFamily="34" charset="-122"/>
              </a:rPr>
              <a:t>IPO</a:t>
            </a:r>
            <a:r>
              <a:rPr lang="zh-CN" altLang="en-US" sz="1400" dirty="0">
                <a:latin typeface="微软雅黑" panose="020B0503020204020204" pitchFamily="34" charset="-122"/>
                <a:ea typeface="微软雅黑" panose="020B0503020204020204" pitchFamily="34" charset="-122"/>
              </a:rPr>
              <a:t>维持稳定的发行节奏，共有</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18</a:t>
            </a:r>
            <a:r>
              <a:rPr lang="zh-CN" altLang="en-US" sz="1400" dirty="0">
                <a:latin typeface="微软雅黑" panose="020B0503020204020204" pitchFamily="34" charset="-122"/>
                <a:ea typeface="微软雅黑" panose="020B0503020204020204" pitchFamily="34" charset="-122"/>
              </a:rPr>
              <a:t>家企业成功上市交易，预计共募集资金</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212.12</a:t>
            </a:r>
            <a:r>
              <a:rPr lang="zh-CN" altLang="en-US" sz="1400" dirty="0">
                <a:latin typeface="微软雅黑" panose="020B0503020204020204" pitchFamily="34" charset="-122"/>
                <a:ea typeface="微软雅黑" panose="020B0503020204020204" pitchFamily="34" charset="-122"/>
              </a:rPr>
              <a:t>亿；港股共有</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28</a:t>
            </a:r>
            <a:r>
              <a:rPr lang="zh-CN" altLang="en-US" sz="1400" dirty="0">
                <a:latin typeface="微软雅黑" panose="020B0503020204020204" pitchFamily="34" charset="-122"/>
                <a:ea typeface="微软雅黑" panose="020B0503020204020204" pitchFamily="34" charset="-122"/>
              </a:rPr>
              <a:t>家企业上市，共募集资金</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146.16</a:t>
            </a:r>
            <a:r>
              <a:rPr lang="zh-CN" altLang="en-US" sz="1400" dirty="0">
                <a:latin typeface="微软雅黑" panose="020B0503020204020204" pitchFamily="34" charset="-122"/>
                <a:ea typeface="微软雅黑" panose="020B0503020204020204" pitchFamily="34" charset="-122"/>
              </a:rPr>
              <a:t>亿港元。</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      同时，本月有</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40</a:t>
            </a:r>
            <a:r>
              <a:rPr lang="zh-CN" altLang="en-US" sz="1400" dirty="0">
                <a:latin typeface="微软雅黑" panose="020B0503020204020204" pitchFamily="34" charset="-122"/>
                <a:ea typeface="微软雅黑" panose="020B0503020204020204" pitchFamily="34" charset="-122"/>
              </a:rPr>
              <a:t>个基金产品因标的公司成功上市实现退出，</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31</a:t>
            </a:r>
            <a:r>
              <a:rPr lang="zh-CN" altLang="en-US" sz="1400" dirty="0">
                <a:latin typeface="微软雅黑" panose="020B0503020204020204" pitchFamily="34" charset="-122"/>
                <a:ea typeface="微软雅黑" panose="020B0503020204020204" pitchFamily="34" charset="-122"/>
              </a:rPr>
              <a:t>个基金产品通过</a:t>
            </a:r>
            <a:r>
              <a:rPr lang="en-US" altLang="zh-CN" dirty="0">
                <a:solidFill>
                  <a:srgbClr val="FF0000"/>
                </a:solidFill>
                <a:latin typeface="微软雅黑" panose="020B0503020204020204" pitchFamily="34" charset="-122"/>
                <a:ea typeface="微软雅黑" panose="020B0503020204020204" pitchFamily="34" charset="-122"/>
              </a:rPr>
              <a:t>M&amp;A</a:t>
            </a:r>
            <a:r>
              <a:rPr lang="zh-CN" altLang="en-US" sz="1400" dirty="0">
                <a:latin typeface="微软雅黑" panose="020B0503020204020204" pitchFamily="34" charset="-122"/>
                <a:ea typeface="微软雅黑" panose="020B0503020204020204" pitchFamily="34" charset="-122"/>
              </a:rPr>
              <a:t>途径完成退出，另有</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9</a:t>
            </a:r>
            <a:r>
              <a:rPr lang="zh-CN" altLang="en-US" sz="1400" dirty="0">
                <a:latin typeface="微软雅黑" panose="020B0503020204020204" pitchFamily="34" charset="-122"/>
                <a:ea typeface="微软雅黑" panose="020B0503020204020204" pitchFamily="34" charset="-122"/>
              </a:rPr>
              <a:t>个基金产品通过股权转让完成退出。</a:t>
            </a:r>
          </a:p>
        </p:txBody>
      </p:sp>
      <p:sp>
        <p:nvSpPr>
          <p:cNvPr id="9" name="Rectangle 2">
            <a:extLst>
              <a:ext uri="{FF2B5EF4-FFF2-40B4-BE49-F238E27FC236}">
                <a16:creationId xmlns:a16="http://schemas.microsoft.com/office/drawing/2014/main" id="{8E23D0AE-3D2C-4F2D-88FC-732D51F21EC2}"/>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IPO</a:t>
            </a:r>
            <a:r>
              <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及退出</a:t>
            </a:r>
          </a:p>
        </p:txBody>
      </p:sp>
      <p:grpSp>
        <p:nvGrpSpPr>
          <p:cNvPr id="13" name="组合 12">
            <a:extLst>
              <a:ext uri="{FF2B5EF4-FFF2-40B4-BE49-F238E27FC236}">
                <a16:creationId xmlns:a16="http://schemas.microsoft.com/office/drawing/2014/main" id="{80E7593C-FC0E-4516-9574-BE531A8DEF84}"/>
              </a:ext>
            </a:extLst>
          </p:cNvPr>
          <p:cNvGrpSpPr/>
          <p:nvPr/>
        </p:nvGrpSpPr>
        <p:grpSpPr>
          <a:xfrm>
            <a:off x="6575458" y="897467"/>
            <a:ext cx="5103713" cy="3033500"/>
            <a:chOff x="0" y="0"/>
            <a:chExt cx="5734050" cy="3338512"/>
          </a:xfrm>
        </p:grpSpPr>
        <p:graphicFrame>
          <p:nvGraphicFramePr>
            <p:cNvPr id="14" name="图表 13">
              <a:extLst>
                <a:ext uri="{FF2B5EF4-FFF2-40B4-BE49-F238E27FC236}">
                  <a16:creationId xmlns:a16="http://schemas.microsoft.com/office/drawing/2014/main" id="{486697DF-0DCF-4B6E-B9FB-6B820ACE3856}"/>
                </a:ext>
              </a:extLst>
            </p:cNvPr>
            <p:cNvGraphicFramePr/>
            <p:nvPr>
              <p:extLst>
                <p:ext uri="{D42A27DB-BD31-4B8C-83A1-F6EECF244321}">
                  <p14:modId xmlns:p14="http://schemas.microsoft.com/office/powerpoint/2010/main" val="3594219008"/>
                </p:ext>
              </p:extLst>
            </p:nvPr>
          </p:nvGraphicFramePr>
          <p:xfrm>
            <a:off x="0" y="0"/>
            <a:ext cx="5734050" cy="3338512"/>
          </p:xfrm>
          <a:graphic>
            <a:graphicData uri="http://schemas.openxmlformats.org/drawingml/2006/chart">
              <c:chart xmlns:c="http://schemas.openxmlformats.org/drawingml/2006/chart" xmlns:r="http://schemas.openxmlformats.org/officeDocument/2006/relationships" r:id="rId3"/>
            </a:graphicData>
          </a:graphic>
        </p:graphicFrame>
        <p:sp>
          <p:nvSpPr>
            <p:cNvPr id="15" name="矩形 14">
              <a:extLst>
                <a:ext uri="{FF2B5EF4-FFF2-40B4-BE49-F238E27FC236}">
                  <a16:creationId xmlns:a16="http://schemas.microsoft.com/office/drawing/2014/main" id="{EFBF63F4-8E29-4CF5-B384-B8E4D2843BAC}"/>
                </a:ext>
              </a:extLst>
            </p:cNvPr>
            <p:cNvSpPr/>
            <p:nvPr/>
          </p:nvSpPr>
          <p:spPr>
            <a:xfrm>
              <a:off x="5438775" y="276225"/>
              <a:ext cx="247650" cy="2257425"/>
            </a:xfrm>
            <a:prstGeom prst="rect">
              <a:avLst/>
            </a:prstGeom>
            <a:solidFill>
              <a:sysClr val="window" lastClr="FFFFFF"/>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 lastClr="FFFFFF"/>
                </a:solidFill>
                <a:effectLst/>
                <a:uLnTx/>
                <a:uFillTx/>
                <a:latin typeface="Calibri" panose="020F0502020204030204"/>
                <a:ea typeface="等线" panose="02010600030101010101" pitchFamily="2" charset="-122"/>
                <a:cs typeface="+mn-cs"/>
              </a:endParaRPr>
            </a:p>
          </p:txBody>
        </p:sp>
      </p:grpSp>
      <p:graphicFrame>
        <p:nvGraphicFramePr>
          <p:cNvPr id="17" name="图表 16">
            <a:extLst>
              <a:ext uri="{FF2B5EF4-FFF2-40B4-BE49-F238E27FC236}">
                <a16:creationId xmlns:a16="http://schemas.microsoft.com/office/drawing/2014/main" id="{590C5DA7-2CC6-4645-A692-535B08343BB7}"/>
              </a:ext>
            </a:extLst>
          </p:cNvPr>
          <p:cNvGraphicFramePr>
            <a:graphicFrameLocks/>
          </p:cNvGraphicFramePr>
          <p:nvPr>
            <p:extLst>
              <p:ext uri="{D42A27DB-BD31-4B8C-83A1-F6EECF244321}">
                <p14:modId xmlns:p14="http://schemas.microsoft.com/office/powerpoint/2010/main" val="2215358379"/>
              </p:ext>
            </p:extLst>
          </p:nvPr>
        </p:nvGraphicFramePr>
        <p:xfrm>
          <a:off x="6575458" y="3930968"/>
          <a:ext cx="5061323" cy="2427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14860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266FC39E-6CE0-49A1-BCC4-E7C3E16B503E}"/>
              </a:ext>
            </a:extLst>
          </p:cNvPr>
          <p:cNvGrpSpPr/>
          <p:nvPr/>
        </p:nvGrpSpPr>
        <p:grpSpPr>
          <a:xfrm>
            <a:off x="390417" y="1013364"/>
            <a:ext cx="2482389" cy="369870"/>
            <a:chOff x="7155445" y="740531"/>
            <a:chExt cx="3098164" cy="369870"/>
          </a:xfrm>
        </p:grpSpPr>
        <p:sp>
          <p:nvSpPr>
            <p:cNvPr id="17" name="矩形 16">
              <a:extLst>
                <a:ext uri="{FF2B5EF4-FFF2-40B4-BE49-F238E27FC236}">
                  <a16:creationId xmlns:a16="http://schemas.microsoft.com/office/drawing/2014/main" id="{2A66B8A8-FB5C-476C-92CE-73C69A9A028A}"/>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新三板市场概况</a:t>
              </a:r>
            </a:p>
          </p:txBody>
        </p:sp>
        <p:sp>
          <p:nvSpPr>
            <p:cNvPr id="18" name="等腰三角形 17">
              <a:extLst>
                <a:ext uri="{FF2B5EF4-FFF2-40B4-BE49-F238E27FC236}">
                  <a16:creationId xmlns:a16="http://schemas.microsoft.com/office/drawing/2014/main" id="{41EA7208-E7DA-4E29-A1B3-89C477139CAF}"/>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a:extLst>
              <a:ext uri="{FF2B5EF4-FFF2-40B4-BE49-F238E27FC236}">
                <a16:creationId xmlns:a16="http://schemas.microsoft.com/office/drawing/2014/main" id="{F3C4F09E-0B39-4648-92EE-9C0458DF4A23}"/>
              </a:ext>
            </a:extLst>
          </p:cNvPr>
          <p:cNvGrpSpPr/>
          <p:nvPr/>
        </p:nvGrpSpPr>
        <p:grpSpPr>
          <a:xfrm>
            <a:off x="393862" y="1585487"/>
            <a:ext cx="1193916" cy="940284"/>
            <a:chOff x="393862" y="1328632"/>
            <a:chExt cx="1193916" cy="838019"/>
          </a:xfrm>
        </p:grpSpPr>
        <p:grpSp>
          <p:nvGrpSpPr>
            <p:cNvPr id="22" name="组合 21">
              <a:extLst>
                <a:ext uri="{FF2B5EF4-FFF2-40B4-BE49-F238E27FC236}">
                  <a16:creationId xmlns:a16="http://schemas.microsoft.com/office/drawing/2014/main" id="{8B596EF2-4BA9-4AF6-860F-2BC3B6E3D63E}"/>
                </a:ext>
              </a:extLst>
            </p:cNvPr>
            <p:cNvGrpSpPr/>
            <p:nvPr/>
          </p:nvGrpSpPr>
          <p:grpSpPr>
            <a:xfrm>
              <a:off x="393862" y="1328632"/>
              <a:ext cx="1193916" cy="667395"/>
              <a:chOff x="517989" y="1205342"/>
              <a:chExt cx="1193916" cy="667395"/>
            </a:xfrm>
          </p:grpSpPr>
          <p:sp>
            <p:nvSpPr>
              <p:cNvPr id="19" name="文本框 18">
                <a:extLst>
                  <a:ext uri="{FF2B5EF4-FFF2-40B4-BE49-F238E27FC236}">
                    <a16:creationId xmlns:a16="http://schemas.microsoft.com/office/drawing/2014/main" id="{2D3153FA-83ED-44AD-A9B2-074B040FF671}"/>
                  </a:ext>
                </a:extLst>
              </p:cNvPr>
              <p:cNvSpPr txBox="1"/>
              <p:nvPr/>
            </p:nvSpPr>
            <p:spPr>
              <a:xfrm>
                <a:off x="539468" y="1205342"/>
                <a:ext cx="1031051" cy="261610"/>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挂牌企业总数</a:t>
                </a:r>
              </a:p>
            </p:txBody>
          </p:sp>
          <p:sp>
            <p:nvSpPr>
              <p:cNvPr id="20" name="文本框 19">
                <a:extLst>
                  <a:ext uri="{FF2B5EF4-FFF2-40B4-BE49-F238E27FC236}">
                    <a16:creationId xmlns:a16="http://schemas.microsoft.com/office/drawing/2014/main" id="{5330F692-0458-45D1-8961-6EA39C3CB64F}"/>
                  </a:ext>
                </a:extLst>
              </p:cNvPr>
              <p:cNvSpPr txBox="1"/>
              <p:nvPr/>
            </p:nvSpPr>
            <p:spPr>
              <a:xfrm>
                <a:off x="1386175" y="1608745"/>
                <a:ext cx="325730" cy="261610"/>
              </a:xfrm>
              <a:prstGeom prst="rect">
                <a:avLst/>
              </a:prstGeom>
              <a:noFill/>
            </p:spPr>
            <p:txBody>
              <a:bodyPr wrap="none" rtlCol="0">
                <a:spAutoFit/>
              </a:bodyPr>
              <a:lstStyle>
                <a:defPPr>
                  <a:defRPr lang="zh-CN"/>
                </a:defPPr>
                <a:lvl1pPr>
                  <a:defRPr sz="1100">
                    <a:latin typeface="微软雅黑" panose="020B0503020204020204" pitchFamily="34" charset="-122"/>
                    <a:ea typeface="微软雅黑" panose="020B0503020204020204" pitchFamily="34" charset="-122"/>
                  </a:defRPr>
                </a:lvl1pPr>
              </a:lstStyle>
              <a:p>
                <a:r>
                  <a:rPr lang="zh-CN" altLang="en-US" dirty="0"/>
                  <a:t>家</a:t>
                </a:r>
              </a:p>
            </p:txBody>
          </p:sp>
          <p:sp>
            <p:nvSpPr>
              <p:cNvPr id="21" name="文本框 20">
                <a:extLst>
                  <a:ext uri="{FF2B5EF4-FFF2-40B4-BE49-F238E27FC236}">
                    <a16:creationId xmlns:a16="http://schemas.microsoft.com/office/drawing/2014/main" id="{E2178841-D1FB-42BA-A2FE-786E4CA2E2D4}"/>
                  </a:ext>
                </a:extLst>
              </p:cNvPr>
              <p:cNvSpPr txBox="1"/>
              <p:nvPr/>
            </p:nvSpPr>
            <p:spPr>
              <a:xfrm>
                <a:off x="517989" y="1461282"/>
                <a:ext cx="994183" cy="411455"/>
              </a:xfrm>
              <a:prstGeom prst="rect">
                <a:avLst/>
              </a:prstGeom>
              <a:noFill/>
            </p:spPr>
            <p:txBody>
              <a:bodyPr wrap="none" rtlCol="0">
                <a:spAutoFit/>
              </a:bodyPr>
              <a:lstStyle/>
              <a:p>
                <a:r>
                  <a:rPr lang="en-US" altLang="zh-CN" sz="2400" dirty="0">
                    <a:solidFill>
                      <a:srgbClr val="FF0000"/>
                    </a:solidFill>
                  </a:rPr>
                  <a:t>11606</a:t>
                </a:r>
                <a:endParaRPr lang="zh-CN" altLang="en-US" sz="2400" dirty="0">
                  <a:solidFill>
                    <a:srgbClr val="FF0000"/>
                  </a:solidFill>
                </a:endParaRPr>
              </a:p>
            </p:txBody>
          </p:sp>
        </p:grpSp>
        <p:sp>
          <p:nvSpPr>
            <p:cNvPr id="23" name="文本框 22">
              <a:extLst>
                <a:ext uri="{FF2B5EF4-FFF2-40B4-BE49-F238E27FC236}">
                  <a16:creationId xmlns:a16="http://schemas.microsoft.com/office/drawing/2014/main" id="{61C6BD20-E14F-48BA-9418-4CAF8E667FB1}"/>
                </a:ext>
              </a:extLst>
            </p:cNvPr>
            <p:cNvSpPr txBox="1"/>
            <p:nvPr/>
          </p:nvSpPr>
          <p:spPr>
            <a:xfrm>
              <a:off x="930867" y="1892348"/>
              <a:ext cx="442750" cy="274303"/>
            </a:xfrm>
            <a:prstGeom prst="rect">
              <a:avLst/>
            </a:prstGeom>
            <a:noFill/>
          </p:spPr>
          <p:txBody>
            <a:bodyPr wrap="none" rtlCol="0">
              <a:spAutoFit/>
            </a:bodyPr>
            <a:lstStyle/>
            <a:p>
              <a:r>
                <a:rPr lang="en-US" altLang="zh-CN" sz="1400" dirty="0">
                  <a:solidFill>
                    <a:srgbClr val="FF0000"/>
                  </a:solidFill>
                  <a:latin typeface="Arial" panose="020B0604020202020204" pitchFamily="34" charset="0"/>
                  <a:cs typeface="Arial" panose="020B0604020202020204" pitchFamily="34" charset="0"/>
                </a:rPr>
                <a:t>-24</a:t>
              </a:r>
              <a:endParaRPr lang="zh-CN" altLang="en-US" sz="1400" dirty="0">
                <a:solidFill>
                  <a:srgbClr val="FF0000"/>
                </a:solidFill>
                <a:latin typeface="Arial" panose="020B0604020202020204" pitchFamily="34" charset="0"/>
                <a:cs typeface="Arial" panose="020B0604020202020204" pitchFamily="34" charset="0"/>
              </a:endParaRPr>
            </a:p>
          </p:txBody>
        </p:sp>
      </p:grpSp>
      <p:grpSp>
        <p:nvGrpSpPr>
          <p:cNvPr id="32" name="组合 31">
            <a:extLst>
              <a:ext uri="{FF2B5EF4-FFF2-40B4-BE49-F238E27FC236}">
                <a16:creationId xmlns:a16="http://schemas.microsoft.com/office/drawing/2014/main" id="{CA2ACA0C-DBBE-4735-82D1-4F9ECF5437EA}"/>
              </a:ext>
            </a:extLst>
          </p:cNvPr>
          <p:cNvGrpSpPr/>
          <p:nvPr/>
        </p:nvGrpSpPr>
        <p:grpSpPr>
          <a:xfrm>
            <a:off x="1918959" y="1581187"/>
            <a:ext cx="1995494" cy="982143"/>
            <a:chOff x="1918959" y="1157696"/>
            <a:chExt cx="1995494" cy="982143"/>
          </a:xfrm>
        </p:grpSpPr>
        <p:sp>
          <p:nvSpPr>
            <p:cNvPr id="26" name="矩形: 对角圆角 25">
              <a:extLst>
                <a:ext uri="{FF2B5EF4-FFF2-40B4-BE49-F238E27FC236}">
                  <a16:creationId xmlns:a16="http://schemas.microsoft.com/office/drawing/2014/main" id="{A7391842-22CD-4615-A7FF-A01279BB1286}"/>
                </a:ext>
              </a:extLst>
            </p:cNvPr>
            <p:cNvSpPr/>
            <p:nvPr/>
          </p:nvSpPr>
          <p:spPr>
            <a:xfrm>
              <a:off x="1918959" y="1419307"/>
              <a:ext cx="953847" cy="679755"/>
            </a:xfrm>
            <a:prstGeom prst="round2Diag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10273</a:t>
              </a:r>
              <a:endParaRPr lang="zh-CN" altLang="en-US" dirty="0">
                <a:latin typeface="Arial" panose="020B0604020202020204" pitchFamily="34" charset="0"/>
                <a:cs typeface="Arial" panose="020B0604020202020204" pitchFamily="34" charset="0"/>
              </a:endParaRPr>
            </a:p>
          </p:txBody>
        </p:sp>
        <p:sp>
          <p:nvSpPr>
            <p:cNvPr id="27" name="矩形: 对角圆角 26">
              <a:extLst>
                <a:ext uri="{FF2B5EF4-FFF2-40B4-BE49-F238E27FC236}">
                  <a16:creationId xmlns:a16="http://schemas.microsoft.com/office/drawing/2014/main" id="{1273736E-938A-4363-9148-2A3A223922A2}"/>
                </a:ext>
              </a:extLst>
            </p:cNvPr>
            <p:cNvSpPr/>
            <p:nvPr/>
          </p:nvSpPr>
          <p:spPr>
            <a:xfrm>
              <a:off x="2896452" y="1392157"/>
              <a:ext cx="976905" cy="706905"/>
            </a:xfrm>
            <a:prstGeom prst="round2Diag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1333</a:t>
              </a:r>
              <a:endParaRPr lang="zh-CN" altLang="en-US" dirty="0">
                <a:latin typeface="Arial" panose="020B0604020202020204" pitchFamily="34" charset="0"/>
                <a:cs typeface="Arial" panose="020B0604020202020204" pitchFamily="34" charset="0"/>
              </a:endParaRPr>
            </a:p>
          </p:txBody>
        </p:sp>
        <p:sp>
          <p:nvSpPr>
            <p:cNvPr id="29" name="文本框 28">
              <a:extLst>
                <a:ext uri="{FF2B5EF4-FFF2-40B4-BE49-F238E27FC236}">
                  <a16:creationId xmlns:a16="http://schemas.microsoft.com/office/drawing/2014/main" id="{07C45F08-1B83-48EA-9CAE-35F5253A4932}"/>
                </a:ext>
              </a:extLst>
            </p:cNvPr>
            <p:cNvSpPr txBox="1"/>
            <p:nvPr/>
          </p:nvSpPr>
          <p:spPr>
            <a:xfrm>
              <a:off x="2389259" y="1157696"/>
              <a:ext cx="1031051" cy="261610"/>
            </a:xfrm>
            <a:prstGeom prst="rect">
              <a:avLst/>
            </a:prstGeom>
            <a:noFill/>
          </p:spPr>
          <p:txBody>
            <a:bodyPr wrap="none" rtlCol="0">
              <a:spAutoFit/>
            </a:bodyPr>
            <a:lstStyle>
              <a:defPPr>
                <a:defRPr lang="zh-CN"/>
              </a:defPPr>
              <a:lvl1pPr>
                <a:defRPr sz="1100">
                  <a:latin typeface="微软雅黑" panose="020B0503020204020204" pitchFamily="34" charset="-122"/>
                  <a:ea typeface="微软雅黑" panose="020B0503020204020204" pitchFamily="34" charset="-122"/>
                </a:defRPr>
              </a:lvl1pPr>
            </a:lstStyle>
            <a:p>
              <a:r>
                <a:rPr lang="zh-CN" altLang="en-US" dirty="0"/>
                <a:t>市场分层分布</a:t>
              </a:r>
            </a:p>
          </p:txBody>
        </p:sp>
        <p:sp>
          <p:nvSpPr>
            <p:cNvPr id="30" name="文本框 29">
              <a:extLst>
                <a:ext uri="{FF2B5EF4-FFF2-40B4-BE49-F238E27FC236}">
                  <a16:creationId xmlns:a16="http://schemas.microsoft.com/office/drawing/2014/main" id="{8776A377-0D5D-4B58-A201-2299ED8DC0C8}"/>
                </a:ext>
              </a:extLst>
            </p:cNvPr>
            <p:cNvSpPr txBox="1"/>
            <p:nvPr/>
          </p:nvSpPr>
          <p:spPr>
            <a:xfrm>
              <a:off x="3422010" y="1862840"/>
              <a:ext cx="492443" cy="276999"/>
            </a:xfrm>
            <a:prstGeom prst="rect">
              <a:avLst/>
            </a:prstGeom>
            <a:noFill/>
          </p:spPr>
          <p:txBody>
            <a:bodyPr wrap="none" rtlCol="0">
              <a:spAutoFit/>
            </a:bodyPr>
            <a:lstStyle/>
            <a:p>
              <a:r>
                <a:rPr lang="zh-CN" altLang="en-US" sz="1200" b="1" dirty="0">
                  <a:solidFill>
                    <a:schemeClr val="bg1">
                      <a:lumMod val="85000"/>
                    </a:schemeClr>
                  </a:solidFill>
                  <a:latin typeface="微软雅黑" panose="020B0503020204020204" pitchFamily="34" charset="-122"/>
                  <a:ea typeface="微软雅黑" panose="020B0503020204020204" pitchFamily="34" charset="-122"/>
                </a:rPr>
                <a:t>创新</a:t>
              </a:r>
            </a:p>
          </p:txBody>
        </p:sp>
        <p:sp>
          <p:nvSpPr>
            <p:cNvPr id="31" name="文本框 30">
              <a:extLst>
                <a:ext uri="{FF2B5EF4-FFF2-40B4-BE49-F238E27FC236}">
                  <a16:creationId xmlns:a16="http://schemas.microsoft.com/office/drawing/2014/main" id="{D78E8AE0-65E3-43AE-A23E-3E5E95BF0407}"/>
                </a:ext>
              </a:extLst>
            </p:cNvPr>
            <p:cNvSpPr txBox="1"/>
            <p:nvPr/>
          </p:nvSpPr>
          <p:spPr>
            <a:xfrm>
              <a:off x="2452878" y="1850444"/>
              <a:ext cx="492443" cy="276999"/>
            </a:xfrm>
            <a:prstGeom prst="rect">
              <a:avLst/>
            </a:prstGeom>
            <a:noFill/>
          </p:spPr>
          <p:txBody>
            <a:bodyPr wrap="none" rtlCol="0">
              <a:spAutoFit/>
            </a:bodyPr>
            <a:lstStyle/>
            <a:p>
              <a:r>
                <a:rPr lang="zh-CN" altLang="en-US" sz="1200" b="1" dirty="0">
                  <a:solidFill>
                    <a:schemeClr val="bg1">
                      <a:lumMod val="85000"/>
                    </a:schemeClr>
                  </a:solidFill>
                  <a:latin typeface="微软雅黑" panose="020B0503020204020204" pitchFamily="34" charset="-122"/>
                  <a:ea typeface="微软雅黑" panose="020B0503020204020204" pitchFamily="34" charset="-122"/>
                </a:rPr>
                <a:t>基础</a:t>
              </a:r>
            </a:p>
          </p:txBody>
        </p:sp>
      </p:grpSp>
      <p:grpSp>
        <p:nvGrpSpPr>
          <p:cNvPr id="43" name="组合 42">
            <a:extLst>
              <a:ext uri="{FF2B5EF4-FFF2-40B4-BE49-F238E27FC236}">
                <a16:creationId xmlns:a16="http://schemas.microsoft.com/office/drawing/2014/main" id="{3B88AF72-73F1-41EF-9B1A-DEF72581B72C}"/>
              </a:ext>
            </a:extLst>
          </p:cNvPr>
          <p:cNvGrpSpPr/>
          <p:nvPr/>
        </p:nvGrpSpPr>
        <p:grpSpPr>
          <a:xfrm>
            <a:off x="3982289" y="1581187"/>
            <a:ext cx="2395782" cy="1147417"/>
            <a:chOff x="3982289" y="1324332"/>
            <a:chExt cx="2395782" cy="1147417"/>
          </a:xfrm>
        </p:grpSpPr>
        <p:pic>
          <p:nvPicPr>
            <p:cNvPr id="37" name="图片 36">
              <a:extLst>
                <a:ext uri="{FF2B5EF4-FFF2-40B4-BE49-F238E27FC236}">
                  <a16:creationId xmlns:a16="http://schemas.microsoft.com/office/drawing/2014/main" id="{811427F1-0C9F-4515-B78E-B85B810016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289" y="1450528"/>
              <a:ext cx="1591763" cy="1021221"/>
            </a:xfrm>
            <a:prstGeom prst="rect">
              <a:avLst/>
            </a:prstGeom>
          </p:spPr>
        </p:pic>
        <p:sp>
          <p:nvSpPr>
            <p:cNvPr id="38" name="文本框 37">
              <a:extLst>
                <a:ext uri="{FF2B5EF4-FFF2-40B4-BE49-F238E27FC236}">
                  <a16:creationId xmlns:a16="http://schemas.microsoft.com/office/drawing/2014/main" id="{E4496D3B-7814-4E97-9BA8-6C74BB6236C2}"/>
                </a:ext>
              </a:extLst>
            </p:cNvPr>
            <p:cNvSpPr txBox="1"/>
            <p:nvPr/>
          </p:nvSpPr>
          <p:spPr>
            <a:xfrm>
              <a:off x="4292366" y="1324332"/>
              <a:ext cx="1031051" cy="261610"/>
            </a:xfrm>
            <a:prstGeom prst="rect">
              <a:avLst/>
            </a:prstGeom>
            <a:noFill/>
          </p:spPr>
          <p:txBody>
            <a:bodyPr wrap="none" rtlCol="0">
              <a:spAutoFit/>
            </a:bodyPr>
            <a:lstStyle>
              <a:defPPr>
                <a:defRPr lang="zh-CN"/>
              </a:defPPr>
              <a:lvl1pPr>
                <a:defRPr sz="1100">
                  <a:latin typeface="微软雅黑" panose="020B0503020204020204" pitchFamily="34" charset="-122"/>
                  <a:ea typeface="微软雅黑" panose="020B0503020204020204" pitchFamily="34" charset="-122"/>
                </a:defRPr>
              </a:lvl1pPr>
            </a:lstStyle>
            <a:p>
              <a:r>
                <a:rPr lang="zh-CN" altLang="en-US" dirty="0"/>
                <a:t>转让方式分布</a:t>
              </a:r>
            </a:p>
          </p:txBody>
        </p:sp>
        <p:sp>
          <p:nvSpPr>
            <p:cNvPr id="39" name="箭头: 五边形 38">
              <a:extLst>
                <a:ext uri="{FF2B5EF4-FFF2-40B4-BE49-F238E27FC236}">
                  <a16:creationId xmlns:a16="http://schemas.microsoft.com/office/drawing/2014/main" id="{A75B542C-F66C-4FFD-BAD3-39C1F18BB24A}"/>
                </a:ext>
              </a:extLst>
            </p:cNvPr>
            <p:cNvSpPr/>
            <p:nvPr/>
          </p:nvSpPr>
          <p:spPr>
            <a:xfrm>
              <a:off x="5237162" y="2012243"/>
              <a:ext cx="184935" cy="5901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箭头: 五边形 39">
              <a:extLst>
                <a:ext uri="{FF2B5EF4-FFF2-40B4-BE49-F238E27FC236}">
                  <a16:creationId xmlns:a16="http://schemas.microsoft.com/office/drawing/2014/main" id="{368D1B5A-94A3-4359-A921-A3A2F6716C36}"/>
                </a:ext>
              </a:extLst>
            </p:cNvPr>
            <p:cNvSpPr/>
            <p:nvPr/>
          </p:nvSpPr>
          <p:spPr>
            <a:xfrm>
              <a:off x="5237161" y="2197449"/>
              <a:ext cx="184935" cy="5901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a:extLst>
                <a:ext uri="{FF2B5EF4-FFF2-40B4-BE49-F238E27FC236}">
                  <a16:creationId xmlns:a16="http://schemas.microsoft.com/office/drawing/2014/main" id="{832A62FF-F13A-473F-9C32-39C7AC66D73A}"/>
                </a:ext>
              </a:extLst>
            </p:cNvPr>
            <p:cNvSpPr txBox="1"/>
            <p:nvPr/>
          </p:nvSpPr>
          <p:spPr>
            <a:xfrm>
              <a:off x="5375874" y="1948986"/>
              <a:ext cx="1002197" cy="215444"/>
            </a:xfrm>
            <a:prstGeom prst="rect">
              <a:avLst/>
            </a:prstGeom>
            <a:noFill/>
          </p:spPr>
          <p:txBody>
            <a:bodyPr wrap="none" rtlCol="0">
              <a:spAutoFit/>
            </a:bodyPr>
            <a:lstStyle/>
            <a:p>
              <a:r>
                <a:rPr lang="zh-CN" altLang="en-US" sz="800" dirty="0">
                  <a:latin typeface="微软雅黑" panose="020B0503020204020204" pitchFamily="34" charset="-122"/>
                  <a:ea typeface="微软雅黑" panose="020B0503020204020204" pitchFamily="34" charset="-122"/>
                </a:rPr>
                <a:t>集合竞价：</a:t>
              </a:r>
              <a:r>
                <a:rPr lang="en-US" altLang="zh-CN" sz="800" dirty="0">
                  <a:latin typeface="微软雅黑" panose="020B0503020204020204" pitchFamily="34" charset="-122"/>
                  <a:ea typeface="微软雅黑" panose="020B0503020204020204" pitchFamily="34" charset="-122"/>
                </a:rPr>
                <a:t>10280</a:t>
              </a:r>
              <a:endParaRPr lang="zh-CN" altLang="en-US" sz="800" dirty="0">
                <a:latin typeface="微软雅黑" panose="020B0503020204020204" pitchFamily="34" charset="-122"/>
                <a:ea typeface="微软雅黑" panose="020B0503020204020204" pitchFamily="34" charset="-122"/>
              </a:endParaRPr>
            </a:p>
          </p:txBody>
        </p:sp>
        <p:sp>
          <p:nvSpPr>
            <p:cNvPr id="42" name="文本框 41">
              <a:extLst>
                <a:ext uri="{FF2B5EF4-FFF2-40B4-BE49-F238E27FC236}">
                  <a16:creationId xmlns:a16="http://schemas.microsoft.com/office/drawing/2014/main" id="{A2A392AB-07A9-4CE1-A4B8-36D77A331206}"/>
                </a:ext>
              </a:extLst>
            </p:cNvPr>
            <p:cNvSpPr txBox="1"/>
            <p:nvPr/>
          </p:nvSpPr>
          <p:spPr>
            <a:xfrm>
              <a:off x="5378233" y="2100079"/>
              <a:ext cx="941283" cy="215444"/>
            </a:xfrm>
            <a:prstGeom prst="rect">
              <a:avLst/>
            </a:prstGeom>
            <a:noFill/>
          </p:spPr>
          <p:txBody>
            <a:bodyPr wrap="none" rtlCol="0">
              <a:spAutoFit/>
            </a:bodyPr>
            <a:lstStyle/>
            <a:p>
              <a:r>
                <a:rPr lang="zh-CN" altLang="en-US" sz="800" dirty="0">
                  <a:latin typeface="微软雅黑" panose="020B0503020204020204" pitchFamily="34" charset="-122"/>
                  <a:ea typeface="微软雅黑" panose="020B0503020204020204" pitchFamily="34" charset="-122"/>
                </a:rPr>
                <a:t>做市方式：</a:t>
              </a:r>
              <a:r>
                <a:rPr lang="en-US" altLang="zh-CN" sz="800" dirty="0">
                  <a:latin typeface="微软雅黑" panose="020B0503020204020204" pitchFamily="34" charset="-122"/>
                  <a:ea typeface="微软雅黑" panose="020B0503020204020204" pitchFamily="34" charset="-122"/>
                </a:rPr>
                <a:t>1326</a:t>
              </a:r>
              <a:endParaRPr lang="zh-CN" altLang="en-US" sz="800" dirty="0">
                <a:latin typeface="微软雅黑" panose="020B0503020204020204" pitchFamily="34" charset="-122"/>
                <a:ea typeface="微软雅黑" panose="020B0503020204020204" pitchFamily="34" charset="-122"/>
              </a:endParaRPr>
            </a:p>
          </p:txBody>
        </p:sp>
      </p:grpSp>
      <p:sp>
        <p:nvSpPr>
          <p:cNvPr id="44" name="文本框 43">
            <a:extLst>
              <a:ext uri="{FF2B5EF4-FFF2-40B4-BE49-F238E27FC236}">
                <a16:creationId xmlns:a16="http://schemas.microsoft.com/office/drawing/2014/main" id="{11941F28-9481-4F08-A940-E94A8E799498}"/>
              </a:ext>
            </a:extLst>
          </p:cNvPr>
          <p:cNvSpPr txBox="1"/>
          <p:nvPr/>
        </p:nvSpPr>
        <p:spPr>
          <a:xfrm>
            <a:off x="210617" y="3361832"/>
            <a:ext cx="5322014" cy="104644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      本月新三板挂牌企业总数净减少，摘牌家数保持着较高水平，截止</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31</a:t>
            </a:r>
            <a:r>
              <a:rPr lang="zh-CN" altLang="en-US" sz="1400" dirty="0">
                <a:latin typeface="微软雅黑" panose="020B0503020204020204" pitchFamily="34" charset="-122"/>
                <a:ea typeface="微软雅黑" panose="020B0503020204020204" pitchFamily="34" charset="-122"/>
              </a:rPr>
              <a:t>日，挂牌企业总数为</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11606</a:t>
            </a:r>
            <a:r>
              <a:rPr lang="zh-CN" altLang="en-US" sz="1400" dirty="0">
                <a:latin typeface="微软雅黑" panose="020B0503020204020204" pitchFamily="34" charset="-122"/>
                <a:ea typeface="微软雅黑" panose="020B0503020204020204" pitchFamily="34" charset="-122"/>
              </a:rPr>
              <a:t>家，净减少</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24</a:t>
            </a:r>
            <a:r>
              <a:rPr lang="zh-CN" altLang="en-US" sz="1400" dirty="0">
                <a:latin typeface="微软雅黑" panose="020B0503020204020204" pitchFamily="34" charset="-122"/>
                <a:ea typeface="微软雅黑" panose="020B0503020204020204" pitchFamily="34" charset="-122"/>
              </a:rPr>
              <a:t>家。本月新增挂牌</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85</a:t>
            </a:r>
            <a:r>
              <a:rPr lang="zh-CN" altLang="en-US" sz="1400" dirty="0">
                <a:latin typeface="微软雅黑" panose="020B0503020204020204" pitchFamily="34" charset="-122"/>
                <a:ea typeface="微软雅黑" panose="020B0503020204020204" pitchFamily="34" charset="-122"/>
              </a:rPr>
              <a:t>家，摘牌</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109</a:t>
            </a:r>
            <a:r>
              <a:rPr lang="zh-CN" altLang="en-US" sz="1400" dirty="0">
                <a:latin typeface="微软雅黑" panose="020B0503020204020204" pitchFamily="34" charset="-122"/>
                <a:ea typeface="微软雅黑" panose="020B0503020204020204" pitchFamily="34" charset="-122"/>
              </a:rPr>
              <a:t>家。其中，转板摘牌</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14</a:t>
            </a:r>
            <a:r>
              <a:rPr lang="zh-CN" altLang="en-US" sz="1400" dirty="0">
                <a:latin typeface="微软雅黑" panose="020B0503020204020204" pitchFamily="34" charset="-122"/>
                <a:ea typeface="微软雅黑" panose="020B0503020204020204" pitchFamily="34" charset="-122"/>
              </a:rPr>
              <a:t>家。</a:t>
            </a:r>
          </a:p>
        </p:txBody>
      </p:sp>
      <p:sp>
        <p:nvSpPr>
          <p:cNvPr id="28" name="Rectangle 2">
            <a:extLst>
              <a:ext uri="{FF2B5EF4-FFF2-40B4-BE49-F238E27FC236}">
                <a16:creationId xmlns:a16="http://schemas.microsoft.com/office/drawing/2014/main" id="{F2E4B85D-B01C-43CD-B4E3-FA6EFB13F8DB}"/>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2400" b="1" dirty="0">
                <a:solidFill>
                  <a:srgbClr val="000798"/>
                </a:solidFill>
                <a:latin typeface="Arial" panose="020B0604020202020204" pitchFamily="34" charset="0"/>
                <a:ea typeface="幼圆"/>
              </a:rPr>
              <a:t>新三板</a:t>
            </a:r>
            <a:endPar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endParaRPr>
          </a:p>
        </p:txBody>
      </p:sp>
      <p:pic>
        <p:nvPicPr>
          <p:cNvPr id="4" name="图片 3">
            <a:extLst>
              <a:ext uri="{FF2B5EF4-FFF2-40B4-BE49-F238E27FC236}">
                <a16:creationId xmlns:a16="http://schemas.microsoft.com/office/drawing/2014/main" id="{E7C03525-8AAA-4AF2-9E0F-76AF0F90C6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783" y="914400"/>
            <a:ext cx="5259876" cy="2579353"/>
          </a:xfrm>
          <a:prstGeom prst="rect">
            <a:avLst/>
          </a:prstGeom>
        </p:spPr>
      </p:pic>
      <p:pic>
        <p:nvPicPr>
          <p:cNvPr id="11" name="图片 10">
            <a:extLst>
              <a:ext uri="{FF2B5EF4-FFF2-40B4-BE49-F238E27FC236}">
                <a16:creationId xmlns:a16="http://schemas.microsoft.com/office/drawing/2014/main" id="{6B7BED46-5E0F-4931-B6FB-341D5D3A31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6437" y="3429000"/>
            <a:ext cx="4696690" cy="2963487"/>
          </a:xfrm>
          <a:prstGeom prst="rect">
            <a:avLst/>
          </a:prstGeom>
        </p:spPr>
      </p:pic>
    </p:spTree>
    <p:extLst>
      <p:ext uri="{BB962C8B-B14F-4D97-AF65-F5344CB8AC3E}">
        <p14:creationId xmlns:p14="http://schemas.microsoft.com/office/powerpoint/2010/main" val="186040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62CAE31-1BF3-4EE2-AE6B-C38FE0567062}"/>
              </a:ext>
            </a:extLst>
          </p:cNvPr>
          <p:cNvGrpSpPr/>
          <p:nvPr/>
        </p:nvGrpSpPr>
        <p:grpSpPr>
          <a:xfrm>
            <a:off x="5671011" y="927269"/>
            <a:ext cx="2482389" cy="369870"/>
            <a:chOff x="7155445" y="740531"/>
            <a:chExt cx="3098164" cy="369870"/>
          </a:xfrm>
        </p:grpSpPr>
        <p:sp>
          <p:nvSpPr>
            <p:cNvPr id="6" name="矩形 5">
              <a:extLst>
                <a:ext uri="{FF2B5EF4-FFF2-40B4-BE49-F238E27FC236}">
                  <a16:creationId xmlns:a16="http://schemas.microsoft.com/office/drawing/2014/main" id="{E703604E-0D63-41B5-858A-48BA33897BC0}"/>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新三板市场交易情况</a:t>
              </a:r>
            </a:p>
          </p:txBody>
        </p:sp>
        <p:sp>
          <p:nvSpPr>
            <p:cNvPr id="7" name="等腰三角形 6">
              <a:extLst>
                <a:ext uri="{FF2B5EF4-FFF2-40B4-BE49-F238E27FC236}">
                  <a16:creationId xmlns:a16="http://schemas.microsoft.com/office/drawing/2014/main" id="{5472DD30-3F80-42A3-A19D-974161C6A3FB}"/>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a:extLst>
              <a:ext uri="{FF2B5EF4-FFF2-40B4-BE49-F238E27FC236}">
                <a16:creationId xmlns:a16="http://schemas.microsoft.com/office/drawing/2014/main" id="{956E153F-549A-4FCE-AF95-D992D44F7285}"/>
              </a:ext>
            </a:extLst>
          </p:cNvPr>
          <p:cNvSpPr txBox="1"/>
          <p:nvPr/>
        </p:nvSpPr>
        <p:spPr>
          <a:xfrm>
            <a:off x="5671011" y="1355938"/>
            <a:ext cx="5933556" cy="2215991"/>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      本月新三板成交出现回落，三板做市指数持续回落，</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31</a:t>
            </a:r>
            <a:r>
              <a:rPr lang="zh-CN" altLang="en-US" sz="1400" dirty="0">
                <a:latin typeface="微软雅黑" panose="020B0503020204020204" pitchFamily="34" charset="-122"/>
                <a:ea typeface="微软雅黑" panose="020B0503020204020204" pitchFamily="34" charset="-122"/>
              </a:rPr>
              <a:t>日收盘价为</a:t>
            </a:r>
            <a:r>
              <a:rPr lang="en-US" altLang="zh-CN" sz="2400" dirty="0">
                <a:solidFill>
                  <a:srgbClr val="0070C0"/>
                </a:solidFill>
                <a:latin typeface="微软雅黑" panose="020B0503020204020204" pitchFamily="34" charset="-122"/>
                <a:ea typeface="微软雅黑" panose="020B0503020204020204" pitchFamily="34" charset="-122"/>
              </a:rPr>
              <a:t>953.34</a:t>
            </a:r>
            <a:r>
              <a:rPr lang="zh-CN" altLang="en-US" sz="1400" dirty="0">
                <a:latin typeface="微软雅黑" panose="020B0503020204020204" pitchFamily="34" charset="-122"/>
                <a:ea typeface="微软雅黑" panose="020B0503020204020204" pitchFamily="34" charset="-122"/>
              </a:rPr>
              <a:t>点。三板成指在本月大幅下跌，收于</a:t>
            </a:r>
            <a:r>
              <a:rPr lang="en-US" altLang="zh-CN" sz="2400" dirty="0">
                <a:solidFill>
                  <a:srgbClr val="0070C0"/>
                </a:solidFill>
                <a:latin typeface="微软雅黑" panose="020B0503020204020204" pitchFamily="34" charset="-122"/>
                <a:ea typeface="微软雅黑" panose="020B0503020204020204" pitchFamily="34" charset="-122"/>
              </a:rPr>
              <a:t>1106.81</a:t>
            </a:r>
            <a:r>
              <a:rPr lang="zh-CN" altLang="en-US" sz="1400" dirty="0">
                <a:latin typeface="微软雅黑" panose="020B0503020204020204" pitchFamily="34" charset="-122"/>
                <a:ea typeface="微软雅黑" panose="020B0503020204020204" pitchFamily="34" charset="-122"/>
              </a:rPr>
              <a:t>点。两大指数均持续创下近年来的地点。</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      分市场方面，各市场交投大幅回落，本月做市成交量较上月下降</a:t>
            </a:r>
            <a:r>
              <a:rPr lang="en-US" altLang="zh-CN" sz="2400" dirty="0">
                <a:solidFill>
                  <a:srgbClr val="0070C0"/>
                </a:solidFill>
                <a:latin typeface="微软雅黑" panose="020B0503020204020204" pitchFamily="34" charset="-122"/>
                <a:ea typeface="微软雅黑" panose="020B0503020204020204" pitchFamily="34" charset="-122"/>
              </a:rPr>
              <a:t>33%</a:t>
            </a:r>
            <a:r>
              <a:rPr lang="zh-CN" altLang="en-US" sz="1400" dirty="0">
                <a:latin typeface="微软雅黑" panose="020B0503020204020204" pitchFamily="34" charset="-122"/>
                <a:ea typeface="微软雅黑" panose="020B0503020204020204" pitchFamily="34" charset="-122"/>
              </a:rPr>
              <a:t>，共成交</a:t>
            </a:r>
            <a:r>
              <a:rPr lang="en-US" altLang="zh-CN" sz="2400" dirty="0">
                <a:solidFill>
                  <a:srgbClr val="0070C0"/>
                </a:solidFill>
                <a:latin typeface="微软雅黑" panose="020B0503020204020204" pitchFamily="34" charset="-122"/>
                <a:ea typeface="微软雅黑" panose="020B0503020204020204" pitchFamily="34" charset="-122"/>
              </a:rPr>
              <a:t>6.91</a:t>
            </a:r>
            <a:r>
              <a:rPr lang="zh-CN" altLang="en-US" sz="1400" dirty="0">
                <a:latin typeface="微软雅黑" panose="020B0503020204020204" pitchFamily="34" charset="-122"/>
                <a:ea typeface="微软雅黑" panose="020B0503020204020204" pitchFamily="34" charset="-122"/>
              </a:rPr>
              <a:t>亿股，集合竞价下降</a:t>
            </a:r>
            <a:r>
              <a:rPr lang="en-US" altLang="zh-CN" sz="2400" dirty="0">
                <a:solidFill>
                  <a:srgbClr val="0070C0"/>
                </a:solidFill>
                <a:latin typeface="微软雅黑" panose="020B0503020204020204" pitchFamily="34" charset="-122"/>
                <a:ea typeface="微软雅黑" panose="020B0503020204020204" pitchFamily="34" charset="-122"/>
              </a:rPr>
              <a:t>52.2%</a:t>
            </a:r>
            <a:r>
              <a:rPr lang="zh-CN" altLang="en-US" sz="1400" dirty="0">
                <a:latin typeface="微软雅黑" panose="020B0503020204020204" pitchFamily="34" charset="-122"/>
                <a:ea typeface="微软雅黑" panose="020B0503020204020204" pitchFamily="34" charset="-122"/>
              </a:rPr>
              <a:t>，共成交</a:t>
            </a:r>
            <a:r>
              <a:rPr lang="en-US" altLang="zh-CN" sz="2400" dirty="0">
                <a:solidFill>
                  <a:srgbClr val="0070C0"/>
                </a:solidFill>
                <a:latin typeface="微软雅黑" panose="020B0503020204020204" pitchFamily="34" charset="-122"/>
                <a:ea typeface="微软雅黑" panose="020B0503020204020204" pitchFamily="34" charset="-122"/>
              </a:rPr>
              <a:t>16.97</a:t>
            </a:r>
            <a:r>
              <a:rPr lang="zh-CN" altLang="en-US" sz="1400" dirty="0">
                <a:latin typeface="微软雅黑" panose="020B0503020204020204" pitchFamily="34" charset="-122"/>
                <a:ea typeface="微软雅黑" panose="020B0503020204020204" pitchFamily="34" charset="-122"/>
              </a:rPr>
              <a:t>亿股；创新层本月下降</a:t>
            </a:r>
            <a:r>
              <a:rPr lang="en-US" altLang="zh-CN" sz="2400" dirty="0">
                <a:solidFill>
                  <a:srgbClr val="0070C0"/>
                </a:solidFill>
                <a:latin typeface="微软雅黑" panose="020B0503020204020204" pitchFamily="34" charset="-122"/>
                <a:ea typeface="微软雅黑" panose="020B0503020204020204" pitchFamily="34" charset="-122"/>
              </a:rPr>
              <a:t>34.4%</a:t>
            </a:r>
            <a:r>
              <a:rPr lang="zh-CN" altLang="en-US" sz="1400" dirty="0">
                <a:latin typeface="微软雅黑" panose="020B0503020204020204" pitchFamily="34" charset="-122"/>
                <a:ea typeface="微软雅黑" panose="020B0503020204020204" pitchFamily="34" charset="-122"/>
              </a:rPr>
              <a:t>，共成交</a:t>
            </a:r>
            <a:r>
              <a:rPr lang="en-US" altLang="zh-CN" sz="2400" dirty="0">
                <a:solidFill>
                  <a:srgbClr val="0070C0"/>
                </a:solidFill>
                <a:latin typeface="微软雅黑" panose="020B0503020204020204" pitchFamily="34" charset="-122"/>
                <a:ea typeface="微软雅黑" panose="020B0503020204020204" pitchFamily="34" charset="-122"/>
              </a:rPr>
              <a:t>9.19</a:t>
            </a:r>
            <a:r>
              <a:rPr lang="zh-CN" altLang="en-US" sz="1400" dirty="0">
                <a:latin typeface="微软雅黑" panose="020B0503020204020204" pitchFamily="34" charset="-122"/>
                <a:ea typeface="微软雅黑" panose="020B0503020204020204" pitchFamily="34" charset="-122"/>
              </a:rPr>
              <a:t>亿股，基础层下降</a:t>
            </a:r>
            <a:r>
              <a:rPr lang="en-US" altLang="zh-CN" sz="2400" dirty="0">
                <a:solidFill>
                  <a:srgbClr val="0070C0"/>
                </a:solidFill>
                <a:latin typeface="微软雅黑" panose="020B0503020204020204" pitchFamily="34" charset="-122"/>
                <a:ea typeface="微软雅黑" panose="020B0503020204020204" pitchFamily="34" charset="-122"/>
              </a:rPr>
              <a:t>53.8%</a:t>
            </a:r>
            <a:r>
              <a:rPr lang="zh-CN" altLang="en-US" sz="1400" dirty="0">
                <a:latin typeface="微软雅黑" panose="020B0503020204020204" pitchFamily="34" charset="-122"/>
                <a:ea typeface="微软雅黑" panose="020B0503020204020204" pitchFamily="34" charset="-122"/>
              </a:rPr>
              <a:t>，成交</a:t>
            </a:r>
            <a:r>
              <a:rPr lang="en-US" altLang="zh-CN" sz="2400" dirty="0">
                <a:solidFill>
                  <a:srgbClr val="0070C0"/>
                </a:solidFill>
                <a:latin typeface="微软雅黑" panose="020B0503020204020204" pitchFamily="34" charset="-122"/>
                <a:ea typeface="微软雅黑" panose="020B0503020204020204" pitchFamily="34" charset="-122"/>
              </a:rPr>
              <a:t>14.68</a:t>
            </a:r>
            <a:r>
              <a:rPr lang="zh-CN" altLang="en-US" sz="1400" dirty="0">
                <a:latin typeface="微软雅黑" panose="020B0503020204020204" pitchFamily="34" charset="-122"/>
                <a:ea typeface="微软雅黑" panose="020B0503020204020204" pitchFamily="34" charset="-122"/>
              </a:rPr>
              <a:t>亿股。</a:t>
            </a:r>
          </a:p>
        </p:txBody>
      </p:sp>
      <p:sp>
        <p:nvSpPr>
          <p:cNvPr id="10" name="Rectangle 2">
            <a:extLst>
              <a:ext uri="{FF2B5EF4-FFF2-40B4-BE49-F238E27FC236}">
                <a16:creationId xmlns:a16="http://schemas.microsoft.com/office/drawing/2014/main" id="{5163087D-ABAB-4861-BAE9-77E6D0038534}"/>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2400" b="1" dirty="0">
                <a:solidFill>
                  <a:srgbClr val="000798"/>
                </a:solidFill>
                <a:latin typeface="Arial" panose="020B0604020202020204" pitchFamily="34" charset="0"/>
                <a:ea typeface="幼圆"/>
              </a:rPr>
              <a:t>新三板</a:t>
            </a:r>
            <a:endPar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endParaRPr>
          </a:p>
        </p:txBody>
      </p:sp>
      <p:pic>
        <p:nvPicPr>
          <p:cNvPr id="4" name="图片 3">
            <a:extLst>
              <a:ext uri="{FF2B5EF4-FFF2-40B4-BE49-F238E27FC236}">
                <a16:creationId xmlns:a16="http://schemas.microsoft.com/office/drawing/2014/main" id="{F4883BD7-03E8-476F-B50F-95C7A5148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090" y="927269"/>
            <a:ext cx="5148313" cy="2429217"/>
          </a:xfrm>
          <a:prstGeom prst="rect">
            <a:avLst/>
          </a:prstGeom>
        </p:spPr>
      </p:pic>
      <p:pic>
        <p:nvPicPr>
          <p:cNvPr id="17" name="图片 16">
            <a:extLst>
              <a:ext uri="{FF2B5EF4-FFF2-40B4-BE49-F238E27FC236}">
                <a16:creationId xmlns:a16="http://schemas.microsoft.com/office/drawing/2014/main" id="{FC585DC1-12BD-45BA-B36C-B35CE622D6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9194" y="3571929"/>
            <a:ext cx="5650992" cy="2407920"/>
          </a:xfrm>
          <a:prstGeom prst="rect">
            <a:avLst/>
          </a:prstGeom>
        </p:spPr>
      </p:pic>
      <p:pic>
        <p:nvPicPr>
          <p:cNvPr id="35" name="图片 34">
            <a:extLst>
              <a:ext uri="{FF2B5EF4-FFF2-40B4-BE49-F238E27FC236}">
                <a16:creationId xmlns:a16="http://schemas.microsoft.com/office/drawing/2014/main" id="{4AFDE2AC-9338-4656-B0DE-A34579CEB7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090" y="3356486"/>
            <a:ext cx="5148313" cy="2880564"/>
          </a:xfrm>
          <a:prstGeom prst="rect">
            <a:avLst/>
          </a:prstGeom>
        </p:spPr>
      </p:pic>
    </p:spTree>
    <p:extLst>
      <p:ext uri="{BB962C8B-B14F-4D97-AF65-F5344CB8AC3E}">
        <p14:creationId xmlns:p14="http://schemas.microsoft.com/office/powerpoint/2010/main" val="1404458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9866700-96EE-44C9-8A14-9F17744A4F4D}"/>
              </a:ext>
            </a:extLst>
          </p:cNvPr>
          <p:cNvSpPr txBox="1"/>
          <p:nvPr/>
        </p:nvSpPr>
        <p:spPr>
          <a:xfrm>
            <a:off x="927037" y="1354975"/>
            <a:ext cx="10171671" cy="4597862"/>
          </a:xfrm>
          <a:prstGeom prst="rect">
            <a:avLst/>
          </a:prstGeom>
          <a:noFill/>
        </p:spPr>
        <p:txBody>
          <a:bodyPr wrap="square" rtlCol="0">
            <a:spAutoFit/>
          </a:bodyPr>
          <a:lstStyle/>
          <a:p>
            <a:pPr>
              <a:lnSpc>
                <a:spcPct val="150000"/>
              </a:lnSpc>
            </a:pPr>
            <a:r>
              <a:rPr lang="zh-CN" altLang="en-US" dirty="0"/>
              <a:t>    新的一年的第一个月，市场还未明确方向，募集市场相对较为冷清，募集事件及规模均较上月大幅下滑，但相比去年同期微增。</a:t>
            </a:r>
            <a:endParaRPr lang="en-US" altLang="zh-CN" dirty="0"/>
          </a:p>
          <a:p>
            <a:pPr>
              <a:lnSpc>
                <a:spcPct val="150000"/>
              </a:lnSpc>
            </a:pPr>
            <a:r>
              <a:rPr lang="zh-CN" altLang="en-US" dirty="0"/>
              <a:t>    在企业融资方面，本月投融资市场十分活跃，其中很多较受关注的企业都完成了融资，除小鹏汽车、蜂巢科技、快手之外，小马智行，自如网、虎扑体育也纷纷完成了融资。而在另一边，国内视频弹幕网的鼻祖</a:t>
            </a:r>
            <a:r>
              <a:rPr lang="en-US" altLang="zh-CN" dirty="0" err="1"/>
              <a:t>Acfun</a:t>
            </a:r>
            <a:r>
              <a:rPr lang="zh-CN" altLang="en-US" dirty="0"/>
              <a:t>却因为融资不畅，无力支付运营费用，网站被迫关停，面临着破产的危机。</a:t>
            </a:r>
            <a:endParaRPr lang="en-US" altLang="zh-CN" dirty="0"/>
          </a:p>
          <a:p>
            <a:pPr>
              <a:lnSpc>
                <a:spcPct val="150000"/>
              </a:lnSpc>
            </a:pPr>
            <a:r>
              <a:rPr lang="en-US" altLang="zh-CN" dirty="0"/>
              <a:t>    A</a:t>
            </a:r>
            <a:r>
              <a:rPr lang="zh-CN" altLang="en-US" dirty="0"/>
              <a:t>股的</a:t>
            </a:r>
            <a:r>
              <a:rPr lang="en-US" altLang="zh-CN" dirty="0"/>
              <a:t>IPO</a:t>
            </a:r>
            <a:r>
              <a:rPr lang="zh-CN" altLang="en-US" dirty="0"/>
              <a:t>审核方面日趋收紧，本月更是出现了审</a:t>
            </a:r>
            <a:r>
              <a:rPr lang="en-US" altLang="zh-CN" dirty="0"/>
              <a:t>7</a:t>
            </a:r>
            <a:r>
              <a:rPr lang="zh-CN" altLang="en-US" dirty="0"/>
              <a:t>过</a:t>
            </a:r>
            <a:r>
              <a:rPr lang="en-US" altLang="zh-CN" dirty="0"/>
              <a:t>1</a:t>
            </a:r>
            <a:r>
              <a:rPr lang="zh-CN" altLang="en-US" dirty="0"/>
              <a:t>的极端情况，可见，在市场上连续出现诸如乐视网这类“地雷企业”的情况下，监管层对上市公司的质量把控采取了更为严格审慎的态度。</a:t>
            </a:r>
            <a:endParaRPr lang="en-US" altLang="zh-CN" dirty="0"/>
          </a:p>
          <a:p>
            <a:pPr>
              <a:lnSpc>
                <a:spcPct val="150000"/>
              </a:lnSpc>
            </a:pPr>
            <a:r>
              <a:rPr lang="zh-CN" altLang="en-US" dirty="0"/>
              <a:t>    新三板去年以来摘牌企业家数始终维持较高水平，新三板的受关注度及融资能力可能不及企业原先的预期，除了转板</a:t>
            </a:r>
            <a:r>
              <a:rPr lang="en-US" altLang="zh-CN" dirty="0"/>
              <a:t>A</a:t>
            </a:r>
            <a:r>
              <a:rPr lang="zh-CN" altLang="en-US" dirty="0"/>
              <a:t>股之外，很多企业选择退市之后另做打算。本月新三板上线集合竞价交易，替代了原先的协议转让，从市场反应来看，成交量较上月大幅减少，流动性再次承压。以此来看，在新三板上线竞价交易之前，市场发展还是较为受限的。</a:t>
            </a:r>
            <a:endParaRPr lang="en-US" altLang="zh-CN" dirty="0"/>
          </a:p>
        </p:txBody>
      </p:sp>
      <p:sp>
        <p:nvSpPr>
          <p:cNvPr id="5" name="文本框 4">
            <a:extLst>
              <a:ext uri="{FF2B5EF4-FFF2-40B4-BE49-F238E27FC236}">
                <a16:creationId xmlns:a16="http://schemas.microsoft.com/office/drawing/2014/main" id="{DD36A6A3-6882-440E-B9F2-2C1F4877A22C}"/>
              </a:ext>
            </a:extLst>
          </p:cNvPr>
          <p:cNvSpPr txBox="1"/>
          <p:nvPr/>
        </p:nvSpPr>
        <p:spPr>
          <a:xfrm>
            <a:off x="215945" y="124690"/>
            <a:ext cx="1422184" cy="461665"/>
          </a:xfrm>
          <a:prstGeom prst="rect">
            <a:avLst/>
          </a:prstGeom>
          <a:noFill/>
        </p:spPr>
        <p:txBody>
          <a:bodyPr wrap="none" rtlCol="0">
            <a:spAutoFit/>
          </a:bodyPr>
          <a:lstStyle/>
          <a:p>
            <a:r>
              <a:rPr lang="zh-CN" altLang="en-US" sz="2400" dirty="0">
                <a:solidFill>
                  <a:srgbClr val="000798"/>
                </a:solidFill>
                <a:latin typeface="微软雅黑" panose="020B0503020204020204" pitchFamily="34" charset="-122"/>
                <a:ea typeface="微软雅黑" panose="020B0503020204020204" pitchFamily="34" charset="-122"/>
                <a:cs typeface="+mj-cs"/>
              </a:rPr>
              <a:t>本月小结</a:t>
            </a:r>
          </a:p>
        </p:txBody>
      </p:sp>
    </p:spTree>
    <p:extLst>
      <p:ext uri="{BB962C8B-B14F-4D97-AF65-F5344CB8AC3E}">
        <p14:creationId xmlns:p14="http://schemas.microsoft.com/office/powerpoint/2010/main" val="3151490943"/>
      </p:ext>
    </p:extLst>
  </p:cSld>
  <p:clrMapOvr>
    <a:overrideClrMapping bg1="lt1" tx1="dk1" bg2="lt2" tx2="dk2" accent1="accent1" accent2="accent2" accent3="accent3" accent4="accent4" accent5="accent5" accent6="accent6" hlink="hlink" folHlink="folHlink"/>
  </p:clrMapOvr>
  <p:transition>
    <p:wipe dir="r"/>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融客投资PPT模板">
  <a:themeElements>
    <a:clrScheme name="1_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1_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1_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1_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1_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docProps/app.xml><?xml version="1.0" encoding="utf-8"?>
<Properties xmlns="http://schemas.openxmlformats.org/officeDocument/2006/extended-properties" xmlns:vt="http://schemas.openxmlformats.org/officeDocument/2006/docPropsVTypes">
  <TotalTime>7730</TotalTime>
  <Words>1500</Words>
  <Application>Microsoft Office PowerPoint</Application>
  <PresentationFormat>宽屏</PresentationFormat>
  <Paragraphs>116</Paragraphs>
  <Slides>11</Slides>
  <Notes>0</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11</vt:i4>
      </vt:variant>
    </vt:vector>
  </HeadingPairs>
  <TitlesOfParts>
    <vt:vector size="27" baseType="lpstr">
      <vt:lpstr>等线</vt:lpstr>
      <vt:lpstr>等线 Light</vt:lpstr>
      <vt:lpstr>黑体</vt:lpstr>
      <vt:lpstr>华文新魏</vt:lpstr>
      <vt:lpstr>宋体</vt:lpstr>
      <vt:lpstr>微软雅黑</vt:lpstr>
      <vt:lpstr>幼圆</vt:lpstr>
      <vt:lpstr>Arial</vt:lpstr>
      <vt:lpstr>Calibri</vt:lpstr>
      <vt:lpstr>Courier New</vt:lpstr>
      <vt:lpstr>Times New Roman</vt:lpstr>
      <vt:lpstr>Verdana</vt:lpstr>
      <vt:lpstr>Wingdings</vt:lpstr>
      <vt:lpstr>Office 主题​​</vt:lpstr>
      <vt:lpstr>1_融客投资PPT模板</vt:lpstr>
      <vt:lpstr>融客PPT模板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c:creator>
  <cp:lastModifiedBy>SYN GE</cp:lastModifiedBy>
  <cp:revision>197</cp:revision>
  <dcterms:created xsi:type="dcterms:W3CDTF">2017-10-09T07:09:30Z</dcterms:created>
  <dcterms:modified xsi:type="dcterms:W3CDTF">2018-02-13T07:12:21Z</dcterms:modified>
</cp:coreProperties>
</file>