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5"/>
  </p:notesMasterIdLst>
  <p:handoutMasterIdLst>
    <p:handoutMasterId r:id="rId36"/>
  </p:handoutMasterIdLst>
  <p:sldIdLst>
    <p:sldId id="256" r:id="rId9"/>
    <p:sldId id="450" r:id="rId10"/>
    <p:sldId id="378" r:id="rId11"/>
    <p:sldId id="442" r:id="rId12"/>
    <p:sldId id="436" r:id="rId13"/>
    <p:sldId id="405" r:id="rId14"/>
    <p:sldId id="416" r:id="rId15"/>
    <p:sldId id="439" r:id="rId16"/>
    <p:sldId id="437" r:id="rId17"/>
    <p:sldId id="400" r:id="rId18"/>
    <p:sldId id="396" r:id="rId19"/>
    <p:sldId id="430" r:id="rId20"/>
    <p:sldId id="452" r:id="rId21"/>
    <p:sldId id="372" r:id="rId22"/>
    <p:sldId id="320" r:id="rId23"/>
    <p:sldId id="443" r:id="rId24"/>
    <p:sldId id="447" r:id="rId25"/>
    <p:sldId id="364" r:id="rId26"/>
    <p:sldId id="449" r:id="rId27"/>
    <p:sldId id="451" r:id="rId28"/>
    <p:sldId id="441" r:id="rId29"/>
    <p:sldId id="445" r:id="rId30"/>
    <p:sldId id="446" r:id="rId31"/>
    <p:sldId id="423" r:id="rId32"/>
    <p:sldId id="425" r:id="rId33"/>
    <p:sldId id="390" r:id="rId34"/>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77">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2343E7"/>
    <a:srgbClr val="33CC33"/>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86372" autoAdjust="0"/>
  </p:normalViewPr>
  <p:slideViewPr>
    <p:cSldViewPr>
      <p:cViewPr varScale="1">
        <p:scale>
          <a:sx n="53" d="100"/>
          <a:sy n="53" d="100"/>
        </p:scale>
        <p:origin x="-772" y="-60"/>
      </p:cViewPr>
      <p:guideLst>
        <p:guide orient="horz" pos="2160"/>
        <p:guide pos="28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32431;&#30495;&#21892;&#33391;\Desktop\&#34701;&#23458;\2019\&#26376;&#25253;\&#35299;&#3110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1"/>
            <c:invertIfNegative val="0"/>
            <c:bubble3D val="0"/>
            <c:spPr>
              <a:solidFill>
                <a:srgbClr val="FF0000"/>
              </a:solidFill>
              <a:ln>
                <a:solidFill>
                  <a:srgbClr val="FF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EB04-4525-85E9-3F46E522E4C0}"/>
              </c:ext>
            </c:extLst>
          </c:dPt>
          <c:dLbls>
            <c:dLbl>
              <c:idx val="11"/>
              <c:layout/>
              <c:tx>
                <c:rich>
                  <a:bodyPr/>
                  <a:lstStyle/>
                  <a:p>
                    <a:r>
                      <a:rPr lang="en-US" altLang="zh-CN"/>
                      <a:t>2382.24</a:t>
                    </a:r>
                    <a:r>
                      <a:rPr lang="zh-CN" altLang="en-US"/>
                      <a:t>亿元</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B04-4525-85E9-3F46E522E4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yyyy"年"m"月"</c:formatCode>
                <c:ptCount val="1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numCache>
            </c:numRef>
          </c:cat>
          <c:val>
            <c:numRef>
              <c:f>Sheet1!$B$2:$B$13</c:f>
              <c:numCache>
                <c:formatCode>General</c:formatCode>
                <c:ptCount val="12"/>
                <c:pt idx="0">
                  <c:v>4370.466179</c:v>
                </c:pt>
                <c:pt idx="1">
                  <c:v>2868.4940260000003</c:v>
                </c:pt>
                <c:pt idx="2">
                  <c:v>2810.9941280000003</c:v>
                </c:pt>
                <c:pt idx="3">
                  <c:v>2226.918345</c:v>
                </c:pt>
                <c:pt idx="4">
                  <c:v>2838.9465920000002</c:v>
                </c:pt>
                <c:pt idx="5">
                  <c:v>3515.696715</c:v>
                </c:pt>
                <c:pt idx="6">
                  <c:v>2595.4554539999999</c:v>
                </c:pt>
                <c:pt idx="7">
                  <c:v>1363.4729830000001</c:v>
                </c:pt>
                <c:pt idx="8">
                  <c:v>1382.849078</c:v>
                </c:pt>
                <c:pt idx="9">
                  <c:v>1489.2682589999999</c:v>
                </c:pt>
                <c:pt idx="10">
                  <c:v>1413.7107619999999</c:v>
                </c:pt>
                <c:pt idx="11">
                  <c:v>2382.2441680000002</c:v>
                </c:pt>
              </c:numCache>
            </c:numRef>
          </c:val>
          <c:extLst xmlns:c16r2="http://schemas.microsoft.com/office/drawing/2015/06/chart">
            <c:ext xmlns:c16="http://schemas.microsoft.com/office/drawing/2014/chart" uri="{C3380CC4-5D6E-409C-BE32-E72D297353CC}">
              <c16:uniqueId val="{00000001-EB04-4525-85E9-3F46E522E4C0}"/>
            </c:ext>
          </c:extLst>
        </c:ser>
        <c:dLbls>
          <c:showLegendKey val="0"/>
          <c:showVal val="0"/>
          <c:showCatName val="0"/>
          <c:showSerName val="0"/>
          <c:showPercent val="0"/>
          <c:showBubbleSize val="0"/>
        </c:dLbls>
        <c:gapWidth val="100"/>
        <c:overlap val="-24"/>
        <c:axId val="207142912"/>
        <c:axId val="207144448"/>
      </c:barChart>
      <c:dateAx>
        <c:axId val="207142912"/>
        <c:scaling>
          <c:orientation val="minMax"/>
        </c:scaling>
        <c:delete val="0"/>
        <c:axPos val="b"/>
        <c:numFmt formatCode="yyyy&quot;年&quot;m&quot;月&quot;"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144448"/>
        <c:crosses val="autoZero"/>
        <c:auto val="1"/>
        <c:lblOffset val="100"/>
        <c:baseTimeUnit val="months"/>
      </c:dateAx>
      <c:valAx>
        <c:axId val="20714444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71429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t>‹#›</a:t>
            </a:fld>
            <a:endParaRPr lang="en-US" altLang="zh-CN"/>
          </a:p>
        </p:txBody>
      </p:sp>
    </p:spTree>
    <p:extLst>
      <p:ext uri="{BB962C8B-B14F-4D97-AF65-F5344CB8AC3E}">
        <p14:creationId xmlns:p14="http://schemas.microsoft.com/office/powerpoint/2010/main" val="318186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t>‹#›</a:t>
            </a:fld>
            <a:endParaRPr lang="en-US" altLang="zh-CN"/>
          </a:p>
        </p:txBody>
      </p:sp>
    </p:spTree>
    <p:extLst>
      <p:ext uri="{BB962C8B-B14F-4D97-AF65-F5344CB8AC3E}">
        <p14:creationId xmlns:p14="http://schemas.microsoft.com/office/powerpoint/2010/main" val="177540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t>11</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t>12</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t>14</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t>15</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t>16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t>18</a:t>
            </a:fld>
            <a:endParaRPr lang="en-US" altLang="zh-C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t>21</a:t>
            </a:fld>
            <a:endParaRPr lang="en-US" altLang="zh-CN"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t>24</a:t>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t>25</a:t>
            </a:fld>
            <a:endParaRPr lang="en-US" altLang="zh-CN"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2</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75126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t>26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t>3</a:t>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t>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t>7</a:t>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t>8</a:t>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t>9</a:t>
            </a:fld>
            <a:endParaRPr lang="en-US" altLang="zh-CN">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t>10</a:t>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5.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 xmlns:a16="http://schemas.microsoft.com/office/drawing/2014/main" id="{2E428EFC-0691-4D37-94D8-7C8577263D54}"/>
              </a:ext>
            </a:extLst>
          </p:cNvPr>
          <p:cNvSpPr>
            <a:spLocks noChangeArrowheads="1"/>
          </p:cNvSpPr>
          <p:nvPr/>
        </p:nvSpPr>
        <p:spPr bwMode="gray">
          <a:xfrm>
            <a:off x="3059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r>
              <a:rPr lang="en-US" altLang="zh-CN" sz="4000" b="1">
                <a:solidFill>
                  <a:srgbClr val="CC0000"/>
                </a:solidFill>
                <a:latin typeface="幼圆" panose="02010509060101010101" pitchFamily="49" charset="-122"/>
                <a:ea typeface="黑体" panose="02010609060101010101" pitchFamily="49" charset="-122"/>
              </a:rPr>
              <a:t>『</a:t>
            </a:r>
            <a:r>
              <a:rPr lang="zh-CN" altLang="en-US" sz="4000" b="1">
                <a:solidFill>
                  <a:srgbClr val="CC0000"/>
                </a:solidFill>
                <a:latin typeface="幼圆" panose="02010509060101010101" pitchFamily="49" charset="-122"/>
                <a:ea typeface="黑体" panose="02010609060101010101" pitchFamily="49" charset="-122"/>
              </a:rPr>
              <a:t>融客月报</a:t>
            </a:r>
            <a:r>
              <a:rPr lang="en-US" altLang="zh-CN" sz="4000" b="1">
                <a:solidFill>
                  <a:srgbClr val="CC0000"/>
                </a:solidFill>
                <a:latin typeface="幼圆" panose="02010509060101010101" pitchFamily="49" charset="-122"/>
                <a:ea typeface="黑体" panose="02010609060101010101" pitchFamily="49" charset="-122"/>
              </a:rPr>
              <a:t>』</a:t>
            </a:r>
            <a:endParaRPr lang="zh-CN" altLang="en-US" sz="4000" b="1">
              <a:solidFill>
                <a:srgbClr val="CC0000"/>
              </a:solidFill>
              <a:latin typeface="幼圆" panose="02010509060101010101" pitchFamily="49" charset="-122"/>
              <a:ea typeface="黑体" panose="02010609060101010101" pitchFamily="49" charset="-122"/>
            </a:endParaRPr>
          </a:p>
        </p:txBody>
      </p:sp>
      <p:sp>
        <p:nvSpPr>
          <p:cNvPr id="5" name="Text Box 6">
            <a:extLst>
              <a:ext uri="{FF2B5EF4-FFF2-40B4-BE49-F238E27FC236}">
                <a16:creationId xmlns="" xmlns:a16="http://schemas.microsoft.com/office/drawing/2014/main" id="{90CF714A-A069-4CF3-B772-1CF5777179F6}"/>
              </a:ext>
            </a:extLst>
          </p:cNvPr>
          <p:cNvSpPr txBox="1">
            <a:spLocks noChangeArrowheads="1"/>
          </p:cNvSpPr>
          <p:nvPr/>
        </p:nvSpPr>
        <p:spPr bwMode="gray">
          <a:xfrm>
            <a:off x="179512" y="2179092"/>
            <a:ext cx="8370614" cy="249299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spcBef>
                <a:spcPct val="50000"/>
              </a:spcBef>
            </a:pPr>
            <a:r>
              <a:rPr lang="en-US" altLang="zh-CN" sz="1600">
                <a:solidFill>
                  <a:srgbClr val="777777"/>
                </a:solidFill>
                <a:latin typeface="华文中宋" panose="02010600040101010101" pitchFamily="2" charset="-122"/>
                <a:ea typeface="华文中宋" panose="02010600040101010101" pitchFamily="2" charset="-122"/>
              </a:rPr>
              <a:t>                                                           </a:t>
            </a:r>
          </a:p>
          <a:p>
            <a:pPr eaLnBrk="0" hangingPunct="0">
              <a:lnSpc>
                <a:spcPct val="150000"/>
              </a:lnSpc>
              <a:spcBef>
                <a:spcPct val="50000"/>
              </a:spcBef>
            </a:pPr>
            <a:r>
              <a:rPr lang="en-US" altLang="zh-CN" sz="1800">
                <a:solidFill>
                  <a:srgbClr val="777777"/>
                </a:solidFill>
                <a:latin typeface="黑体" panose="02010609060101010101" pitchFamily="49" charset="-122"/>
                <a:ea typeface="黑体" panose="02010609060101010101" pitchFamily="49" charset="-122"/>
              </a:rPr>
              <a:t>                                     </a:t>
            </a:r>
            <a:r>
              <a:rPr lang="en-US" altLang="zh-CN" sz="1800">
                <a:solidFill>
                  <a:srgbClr val="000066"/>
                </a:solidFill>
                <a:latin typeface="黑体" panose="02010609060101010101" pitchFamily="49" charset="-122"/>
                <a:ea typeface="黑体" panose="02010609060101010101" pitchFamily="49" charset="-122"/>
              </a:rPr>
              <a:t>——</a:t>
            </a:r>
            <a:r>
              <a:rPr lang="zh-CN" altLang="en-US" sz="1800" b="1">
                <a:solidFill>
                  <a:srgbClr val="000066"/>
                </a:solidFill>
                <a:latin typeface="黑体" panose="02010609060101010101" pitchFamily="49" charset="-122"/>
                <a:ea typeface="黑体" panose="02010609060101010101" pitchFamily="49" charset="-122"/>
              </a:rPr>
              <a:t>私募股权投资市场（</a:t>
            </a:r>
            <a:r>
              <a:rPr lang="en-US" altLang="zh-CN" sz="1800" b="1">
                <a:solidFill>
                  <a:srgbClr val="000066"/>
                </a:solidFill>
                <a:latin typeface="黑体" panose="02010609060101010101" pitchFamily="49" charset="-122"/>
                <a:ea typeface="黑体" panose="02010609060101010101" pitchFamily="49" charset="-122"/>
              </a:rPr>
              <a:t>2018</a:t>
            </a:r>
            <a:r>
              <a:rPr lang="zh-CN" altLang="en-US" sz="1800" b="1">
                <a:solidFill>
                  <a:srgbClr val="000066"/>
                </a:solidFill>
                <a:latin typeface="黑体" panose="02010609060101010101" pitchFamily="49" charset="-122"/>
                <a:ea typeface="黑体" panose="02010609060101010101" pitchFamily="49" charset="-122"/>
              </a:rPr>
              <a:t>年</a:t>
            </a:r>
            <a:r>
              <a:rPr lang="en-US" altLang="zh-CN" sz="1800" b="1">
                <a:solidFill>
                  <a:srgbClr val="000066"/>
                </a:solidFill>
                <a:latin typeface="黑体" panose="02010609060101010101" pitchFamily="49" charset="-122"/>
                <a:ea typeface="黑体" panose="02010609060101010101" pitchFamily="49" charset="-122"/>
              </a:rPr>
              <a:t>12</a:t>
            </a:r>
            <a:r>
              <a:rPr lang="zh-CN" altLang="en-US" sz="1800" b="1">
                <a:solidFill>
                  <a:srgbClr val="000066"/>
                </a:solidFill>
                <a:latin typeface="黑体" panose="02010609060101010101" pitchFamily="49" charset="-122"/>
                <a:ea typeface="黑体" panose="02010609060101010101" pitchFamily="49" charset="-122"/>
              </a:rPr>
              <a:t>月）</a:t>
            </a:r>
            <a:endParaRPr lang="en-US" altLang="zh-CN" sz="1800">
              <a:solidFill>
                <a:srgbClr val="777777"/>
              </a:solidFill>
              <a:latin typeface="黑体" panose="02010609060101010101" pitchFamily="49" charset="-122"/>
              <a:ea typeface="黑体" panose="02010609060101010101" pitchFamily="49" charset="-122"/>
            </a:endParaRPr>
          </a:p>
          <a:p>
            <a:pPr eaLnBrk="0" hangingPunct="0">
              <a:lnSpc>
                <a:spcPct val="150000"/>
              </a:lnSpc>
              <a:spcBef>
                <a:spcPct val="50000"/>
              </a:spcBef>
            </a:pPr>
            <a:r>
              <a:rPr lang="en-US" altLang="zh-CN" sz="1800">
                <a:solidFill>
                  <a:srgbClr val="000066"/>
                </a:solidFill>
                <a:latin typeface="黑体" panose="02010609060101010101" pitchFamily="49" charset="-122"/>
                <a:ea typeface="黑体" panose="02010609060101010101" pitchFamily="49" charset="-122"/>
              </a:rPr>
              <a:t>                                     ——</a:t>
            </a:r>
            <a:r>
              <a:rPr lang="zh-CN" altLang="en-US" sz="1800" b="1">
                <a:solidFill>
                  <a:srgbClr val="000066"/>
                </a:solidFill>
                <a:latin typeface="黑体" panose="02010609060101010101" pitchFamily="49" charset="-122"/>
                <a:ea typeface="黑体" panose="02010609060101010101" pitchFamily="49" charset="-122"/>
              </a:rPr>
              <a:t>二级市场（</a:t>
            </a:r>
            <a:r>
              <a:rPr lang="en-US" altLang="zh-CN" sz="1800" b="1">
                <a:solidFill>
                  <a:srgbClr val="000066"/>
                </a:solidFill>
                <a:latin typeface="黑体" panose="02010609060101010101" pitchFamily="49" charset="-122"/>
                <a:ea typeface="黑体" panose="02010609060101010101" pitchFamily="49" charset="-122"/>
              </a:rPr>
              <a:t>2018</a:t>
            </a:r>
            <a:r>
              <a:rPr lang="zh-CN" altLang="en-US" sz="1800" b="1">
                <a:solidFill>
                  <a:srgbClr val="000066"/>
                </a:solidFill>
                <a:latin typeface="黑体" panose="02010609060101010101" pitchFamily="49" charset="-122"/>
                <a:ea typeface="黑体" panose="02010609060101010101" pitchFamily="49" charset="-122"/>
              </a:rPr>
              <a:t>年</a:t>
            </a:r>
            <a:r>
              <a:rPr lang="en-US" altLang="zh-CN" sz="1800" b="1">
                <a:solidFill>
                  <a:srgbClr val="000066"/>
                </a:solidFill>
                <a:latin typeface="黑体" panose="02010609060101010101" pitchFamily="49" charset="-122"/>
                <a:ea typeface="黑体" panose="02010609060101010101" pitchFamily="49" charset="-122"/>
              </a:rPr>
              <a:t>12</a:t>
            </a:r>
            <a:r>
              <a:rPr lang="zh-CN" altLang="en-US" sz="1800" b="1">
                <a:solidFill>
                  <a:srgbClr val="000066"/>
                </a:solidFill>
                <a:latin typeface="黑体" panose="02010609060101010101" pitchFamily="49" charset="-122"/>
                <a:ea typeface="黑体" panose="02010609060101010101" pitchFamily="49" charset="-122"/>
              </a:rPr>
              <a:t>月）</a:t>
            </a:r>
          </a:p>
          <a:p>
            <a:pPr eaLnBrk="0" hangingPunct="0">
              <a:spcBef>
                <a:spcPct val="50000"/>
              </a:spcBef>
            </a:pPr>
            <a:endParaRPr lang="zh-CN" altLang="en-US" sz="4000" b="1">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全市场解禁规模</a:t>
            </a:r>
          </a:p>
        </p:txBody>
      </p:sp>
      <p:sp>
        <p:nvSpPr>
          <p:cNvPr id="2" name="文本框 1">
            <a:extLst>
              <a:ext uri="{FF2B5EF4-FFF2-40B4-BE49-F238E27FC236}">
                <a16:creationId xmlns="" xmlns:a16="http://schemas.microsoft.com/office/drawing/2014/main" id="{340E6581-D6C9-4B9C-A6C1-E6F0B9A0CBEB}"/>
              </a:ext>
            </a:extLst>
          </p:cNvPr>
          <p:cNvSpPr txBox="1"/>
          <p:nvPr/>
        </p:nvSpPr>
        <p:spPr bwMode="auto">
          <a:xfrm>
            <a:off x="2627784" y="5661248"/>
            <a:ext cx="4338085" cy="461665"/>
          </a:xfrm>
          <a:prstGeom prst="rect">
            <a:avLst/>
          </a:prstGeom>
          <a:noFill/>
          <a:ln w="9525">
            <a:noFill/>
            <a:miter lim="800000"/>
          </a:ln>
        </p:spPr>
        <p:txBody>
          <a:bodyPr wrap="square" rtlCol="0">
            <a:spAutoFit/>
          </a:bodyPr>
          <a:lstStyle/>
          <a:p>
            <a:r>
              <a:rPr lang="en-US" altLang="zh-CN" b="1">
                <a:solidFill>
                  <a:srgbClr val="000066"/>
                </a:solidFill>
                <a:latin typeface="幼圆" panose="02010509060101010101" pitchFamily="49" charset="-122"/>
                <a:ea typeface="幼圆" panose="02010509060101010101" pitchFamily="49" charset="-122"/>
              </a:rPr>
              <a:t>12</a:t>
            </a:r>
            <a:r>
              <a:rPr lang="zh-CN" altLang="en-US" b="1">
                <a:solidFill>
                  <a:srgbClr val="000066"/>
                </a:solidFill>
                <a:latin typeface="幼圆" panose="02010509060101010101" pitchFamily="49" charset="-122"/>
                <a:ea typeface="幼圆" panose="02010509060101010101" pitchFamily="49" charset="-122"/>
              </a:rPr>
              <a:t>月市场解禁市值</a:t>
            </a:r>
            <a:r>
              <a:rPr lang="en-US" altLang="zh-CN" sz="2400" b="1">
                <a:solidFill>
                  <a:srgbClr val="FF0000"/>
                </a:solidFill>
                <a:latin typeface="幼圆" panose="02010509060101010101" pitchFamily="49" charset="-122"/>
                <a:ea typeface="幼圆" panose="02010509060101010101" pitchFamily="49" charset="-122"/>
              </a:rPr>
              <a:t>2382.24</a:t>
            </a:r>
            <a:r>
              <a:rPr lang="zh-CN" altLang="en-US" b="1">
                <a:solidFill>
                  <a:srgbClr val="000066"/>
                </a:solidFill>
                <a:latin typeface="幼圆" panose="02010509060101010101" pitchFamily="49" charset="-122"/>
                <a:ea typeface="幼圆" panose="02010509060101010101" pitchFamily="49" charset="-122"/>
              </a:rPr>
              <a:t>亿元</a:t>
            </a:r>
          </a:p>
        </p:txBody>
      </p:sp>
      <p:graphicFrame>
        <p:nvGraphicFramePr>
          <p:cNvPr id="5" name="图表 4">
            <a:extLst>
              <a:ext uri="{FF2B5EF4-FFF2-40B4-BE49-F238E27FC236}">
                <a16:creationId xmlns="" xmlns:a16="http://schemas.microsoft.com/office/drawing/2014/main" id="{671D4398-869D-4E68-AA27-4C72C850CFEE}"/>
              </a:ext>
            </a:extLst>
          </p:cNvPr>
          <p:cNvGraphicFramePr>
            <a:graphicFrameLocks/>
          </p:cNvGraphicFramePr>
          <p:nvPr>
            <p:extLst>
              <p:ext uri="{D42A27DB-BD31-4B8C-83A1-F6EECF244321}">
                <p14:modId xmlns:p14="http://schemas.microsoft.com/office/powerpoint/2010/main" val="2286480321"/>
              </p:ext>
            </p:extLst>
          </p:nvPr>
        </p:nvGraphicFramePr>
        <p:xfrm>
          <a:off x="1007604" y="1290362"/>
          <a:ext cx="7128792" cy="4277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大宗交易统计及折价率</a:t>
            </a:r>
          </a:p>
        </p:txBody>
      </p:sp>
      <p:sp>
        <p:nvSpPr>
          <p:cNvPr id="7" name="文本框 6">
            <a:extLst>
              <a:ext uri="{FF2B5EF4-FFF2-40B4-BE49-F238E27FC236}">
                <a16:creationId xmlns="" xmlns:a16="http://schemas.microsoft.com/office/drawing/2014/main" id="{A8956FC1-C877-4EB8-B691-C84D3B8E543A}"/>
              </a:ext>
            </a:extLst>
          </p:cNvPr>
          <p:cNvSpPr txBox="1"/>
          <p:nvPr/>
        </p:nvSpPr>
        <p:spPr bwMode="auto">
          <a:xfrm>
            <a:off x="560259" y="5297432"/>
            <a:ext cx="1734770" cy="1077218"/>
          </a:xfrm>
          <a:prstGeom prst="rect">
            <a:avLst/>
          </a:prstGeom>
          <a:noFill/>
          <a:ln w="9525">
            <a:noFill/>
            <a:miter lim="800000"/>
          </a:ln>
        </p:spPr>
        <p:txBody>
          <a:bodyPr wrap="none" rtlCol="0">
            <a:spAutoFit/>
          </a:bodyPr>
          <a:lstStyle/>
          <a:p>
            <a:r>
              <a:rPr lang="en-US" altLang="zh-CN" b="1">
                <a:solidFill>
                  <a:srgbClr val="000066"/>
                </a:solidFill>
                <a:latin typeface="幼圆" panose="02010509060101010101" pitchFamily="49" charset="-122"/>
                <a:ea typeface="幼圆" panose="02010509060101010101" pitchFamily="49" charset="-122"/>
              </a:rPr>
              <a:t>12</a:t>
            </a:r>
            <a:r>
              <a:rPr lang="zh-CN" altLang="en-US" b="1">
                <a:solidFill>
                  <a:srgbClr val="000066"/>
                </a:solidFill>
                <a:latin typeface="幼圆" panose="02010509060101010101" pitchFamily="49" charset="-122"/>
                <a:ea typeface="幼圆" panose="02010509060101010101" pitchFamily="49" charset="-122"/>
              </a:rPr>
              <a:t>月大宗市场</a:t>
            </a:r>
            <a:endParaRPr lang="en-US" altLang="zh-CN" b="1">
              <a:solidFill>
                <a:srgbClr val="000066"/>
              </a:solidFill>
              <a:latin typeface="幼圆" panose="02010509060101010101" pitchFamily="49" charset="-122"/>
              <a:ea typeface="幼圆" panose="02010509060101010101" pitchFamily="49" charset="-122"/>
            </a:endParaRPr>
          </a:p>
          <a:p>
            <a:r>
              <a:rPr lang="zh-CN" altLang="en-US" b="1">
                <a:solidFill>
                  <a:srgbClr val="000066"/>
                </a:solidFill>
                <a:latin typeface="幼圆" panose="02010509060101010101" pitchFamily="49" charset="-122"/>
                <a:ea typeface="幼圆" panose="02010509060101010101" pitchFamily="49" charset="-122"/>
              </a:rPr>
              <a:t>总成交额</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400.81</a:t>
            </a:r>
            <a:r>
              <a:rPr lang="zh-CN" altLang="en-US" b="1">
                <a:solidFill>
                  <a:srgbClr val="000066"/>
                </a:solidFill>
                <a:latin typeface="幼圆" panose="02010509060101010101" pitchFamily="49" charset="-122"/>
                <a:ea typeface="幼圆" panose="02010509060101010101" pitchFamily="49" charset="-122"/>
              </a:rPr>
              <a:t>亿元</a:t>
            </a:r>
          </a:p>
        </p:txBody>
      </p:sp>
      <p:sp>
        <p:nvSpPr>
          <p:cNvPr id="9" name="文本框 8">
            <a:extLst>
              <a:ext uri="{FF2B5EF4-FFF2-40B4-BE49-F238E27FC236}">
                <a16:creationId xmlns="" xmlns:a16="http://schemas.microsoft.com/office/drawing/2014/main" id="{89A51E5C-5B07-4692-8493-B9969CD369A4}"/>
              </a:ext>
            </a:extLst>
          </p:cNvPr>
          <p:cNvSpPr txBox="1"/>
          <p:nvPr/>
        </p:nvSpPr>
        <p:spPr bwMode="auto">
          <a:xfrm>
            <a:off x="2539394" y="5373550"/>
            <a:ext cx="1633781" cy="769441"/>
          </a:xfrm>
          <a:prstGeom prst="rect">
            <a:avLst/>
          </a:prstGeom>
          <a:noFill/>
          <a:ln w="9525">
            <a:noFill/>
            <a:miter lim="800000"/>
          </a:ln>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165.31</a:t>
            </a:r>
            <a:r>
              <a:rPr lang="zh-CN" altLang="en-US" b="1">
                <a:solidFill>
                  <a:srgbClr val="000066"/>
                </a:solidFill>
                <a:latin typeface="幼圆" panose="02010509060101010101" pitchFamily="49" charset="-122"/>
                <a:ea typeface="幼圆" panose="02010509060101010101" pitchFamily="49" charset="-122"/>
              </a:rPr>
              <a:t>亿元</a:t>
            </a:r>
          </a:p>
        </p:txBody>
      </p:sp>
      <p:sp>
        <p:nvSpPr>
          <p:cNvPr id="10" name="箭头: 上 9">
            <a:extLst>
              <a:ext uri="{FF2B5EF4-FFF2-40B4-BE49-F238E27FC236}">
                <a16:creationId xmlns="" xmlns:a16="http://schemas.microsoft.com/office/drawing/2014/main" id="{567DF40D-B3B9-412A-A336-038BA1F9D0EC}"/>
              </a:ext>
            </a:extLst>
          </p:cNvPr>
          <p:cNvSpPr/>
          <p:nvPr/>
        </p:nvSpPr>
        <p:spPr bwMode="auto">
          <a:xfrm>
            <a:off x="2259256" y="5566927"/>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 xmlns:a16="http://schemas.microsoft.com/office/drawing/2014/main" id="{CB997EAD-0F26-42F9-BEAA-A9EF12D26726}"/>
              </a:ext>
            </a:extLst>
          </p:cNvPr>
          <p:cNvSpPr txBox="1"/>
          <p:nvPr/>
        </p:nvSpPr>
        <p:spPr bwMode="auto">
          <a:xfrm>
            <a:off x="5220072" y="5335411"/>
            <a:ext cx="1734770" cy="1077218"/>
          </a:xfrm>
          <a:prstGeom prst="rect">
            <a:avLst/>
          </a:prstGeom>
          <a:noFill/>
          <a:ln w="9525">
            <a:noFill/>
            <a:miter lim="800000"/>
          </a:ln>
        </p:spPr>
        <p:txBody>
          <a:bodyPr wrap="none" rtlCol="0">
            <a:spAutoFit/>
          </a:bodyPr>
          <a:lstStyle/>
          <a:p>
            <a:r>
              <a:rPr lang="en-US" altLang="zh-CN" b="1">
                <a:solidFill>
                  <a:srgbClr val="000066"/>
                </a:solidFill>
                <a:latin typeface="幼圆" panose="02010509060101010101" pitchFamily="49" charset="-122"/>
                <a:ea typeface="幼圆" panose="02010509060101010101" pitchFamily="49" charset="-122"/>
              </a:rPr>
              <a:t>12</a:t>
            </a:r>
            <a:r>
              <a:rPr lang="zh-CN" altLang="en-US" b="1">
                <a:solidFill>
                  <a:srgbClr val="000066"/>
                </a:solidFill>
                <a:latin typeface="幼圆" panose="02010509060101010101" pitchFamily="49" charset="-122"/>
                <a:ea typeface="幼圆" panose="02010509060101010101" pitchFamily="49" charset="-122"/>
              </a:rPr>
              <a:t>月大宗市场</a:t>
            </a:r>
            <a:endParaRPr lang="en-US" altLang="zh-CN" b="1">
              <a:solidFill>
                <a:srgbClr val="000066"/>
              </a:solidFill>
              <a:latin typeface="幼圆" panose="02010509060101010101" pitchFamily="49" charset="-122"/>
              <a:ea typeface="幼圆" panose="02010509060101010101" pitchFamily="49" charset="-122"/>
            </a:endParaRPr>
          </a:p>
          <a:p>
            <a:r>
              <a:rPr lang="zh-CN" altLang="en-US" b="1">
                <a:solidFill>
                  <a:srgbClr val="000066"/>
                </a:solidFill>
                <a:latin typeface="幼圆" panose="02010509060101010101" pitchFamily="49" charset="-122"/>
                <a:ea typeface="幼圆" panose="02010509060101010101" pitchFamily="49" charset="-122"/>
              </a:rPr>
              <a:t>平均折价率</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5.03%</a:t>
            </a:r>
            <a:endParaRPr lang="zh-CN" altLang="en-US" sz="2400" b="1">
              <a:solidFill>
                <a:srgbClr val="FF0000"/>
              </a:solidFill>
              <a:latin typeface="幼圆" panose="02010509060101010101" pitchFamily="49" charset="-122"/>
              <a:ea typeface="幼圆" panose="02010509060101010101" pitchFamily="49" charset="-122"/>
            </a:endParaRPr>
          </a:p>
        </p:txBody>
      </p:sp>
      <p:sp>
        <p:nvSpPr>
          <p:cNvPr id="12" name="文本框 11">
            <a:extLst>
              <a:ext uri="{FF2B5EF4-FFF2-40B4-BE49-F238E27FC236}">
                <a16:creationId xmlns="" xmlns:a16="http://schemas.microsoft.com/office/drawing/2014/main" id="{E4088BF3-AF04-4CD6-A94E-22B6AE1F3C9B}"/>
              </a:ext>
            </a:extLst>
          </p:cNvPr>
          <p:cNvSpPr txBox="1"/>
          <p:nvPr/>
        </p:nvSpPr>
        <p:spPr bwMode="auto">
          <a:xfrm>
            <a:off x="7236296" y="5451320"/>
            <a:ext cx="1196161" cy="769441"/>
          </a:xfrm>
          <a:prstGeom prst="rect">
            <a:avLst/>
          </a:prstGeom>
          <a:noFill/>
          <a:ln w="9525">
            <a:noFill/>
            <a:miter lim="800000"/>
          </a:ln>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FF0000"/>
                </a:solidFill>
                <a:latin typeface="幼圆" panose="02010509060101010101" pitchFamily="49" charset="-122"/>
                <a:ea typeface="幼圆" panose="02010509060101010101" pitchFamily="49" charset="-122"/>
              </a:rPr>
              <a:t>0.01</a:t>
            </a:r>
            <a:r>
              <a:rPr lang="en-US" altLang="zh-CN" b="1">
                <a:solidFill>
                  <a:srgbClr val="000066"/>
                </a:solidFill>
                <a:latin typeface="幼圆" panose="02010509060101010101" pitchFamily="49" charset="-122"/>
                <a:ea typeface="幼圆" panose="02010509060101010101" pitchFamily="49" charset="-122"/>
              </a:rPr>
              <a:t>pct</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15" name="箭头: 上 14">
            <a:extLst>
              <a:ext uri="{FF2B5EF4-FFF2-40B4-BE49-F238E27FC236}">
                <a16:creationId xmlns="" xmlns:a16="http://schemas.microsoft.com/office/drawing/2014/main" id="{FC61938E-EB92-4E8E-BCF7-497F1015F4B7}"/>
              </a:ext>
            </a:extLst>
          </p:cNvPr>
          <p:cNvSpPr/>
          <p:nvPr/>
        </p:nvSpPr>
        <p:spPr bwMode="auto">
          <a:xfrm>
            <a:off x="6948264" y="5660265"/>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3" name="图片 2">
            <a:extLst>
              <a:ext uri="{FF2B5EF4-FFF2-40B4-BE49-F238E27FC236}">
                <a16:creationId xmlns="" xmlns:a16="http://schemas.microsoft.com/office/drawing/2014/main" id="{26422307-2602-49D9-ABE2-D306B3051C06}"/>
              </a:ext>
            </a:extLst>
          </p:cNvPr>
          <p:cNvPicPr>
            <a:picLocks noChangeAspect="1"/>
          </p:cNvPicPr>
          <p:nvPr/>
        </p:nvPicPr>
        <p:blipFill>
          <a:blip r:embed="rId3"/>
          <a:stretch>
            <a:fillRect/>
          </a:stretch>
        </p:blipFill>
        <p:spPr>
          <a:xfrm>
            <a:off x="1331640" y="1147778"/>
            <a:ext cx="6708675" cy="4025206"/>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融资融券余额</a:t>
            </a:r>
          </a:p>
        </p:txBody>
      </p:sp>
      <p:sp>
        <p:nvSpPr>
          <p:cNvPr id="6" name="文本框 5">
            <a:extLst>
              <a:ext uri="{FF2B5EF4-FFF2-40B4-BE49-F238E27FC236}">
                <a16:creationId xmlns="" xmlns:a16="http://schemas.microsoft.com/office/drawing/2014/main" id="{6394C8C2-76AE-4AE9-9780-DC48BA3D5073}"/>
              </a:ext>
            </a:extLst>
          </p:cNvPr>
          <p:cNvSpPr txBox="1"/>
          <p:nvPr/>
        </p:nvSpPr>
        <p:spPr bwMode="auto">
          <a:xfrm>
            <a:off x="1187624" y="5589240"/>
            <a:ext cx="2393869" cy="769441"/>
          </a:xfrm>
          <a:prstGeom prst="rect">
            <a:avLst/>
          </a:prstGeom>
          <a:noFill/>
          <a:ln w="9525">
            <a:noFill/>
            <a:miter lim="800000"/>
          </a:ln>
        </p:spPr>
        <p:txBody>
          <a:bodyPr wrap="square" rtlCol="0">
            <a:spAutoFit/>
          </a:bodyPr>
          <a:lstStyle/>
          <a:p>
            <a:r>
              <a:rPr lang="en-US" altLang="zh-CN" b="1">
                <a:solidFill>
                  <a:srgbClr val="000066"/>
                </a:solidFill>
                <a:latin typeface="幼圆" panose="02010509060101010101" pitchFamily="49" charset="-122"/>
                <a:ea typeface="幼圆" panose="02010509060101010101" pitchFamily="49" charset="-122"/>
              </a:rPr>
              <a:t>12</a:t>
            </a:r>
            <a:r>
              <a:rPr lang="zh-CN" altLang="en-US" b="1">
                <a:solidFill>
                  <a:srgbClr val="000066"/>
                </a:solidFill>
                <a:latin typeface="幼圆" panose="02010509060101010101" pitchFamily="49" charset="-122"/>
                <a:ea typeface="幼圆" panose="02010509060101010101" pitchFamily="49" charset="-122"/>
              </a:rPr>
              <a:t>月，沪深两融余额</a:t>
            </a:r>
            <a:r>
              <a:rPr lang="en-US" altLang="zh-CN" sz="2400" b="1">
                <a:solidFill>
                  <a:srgbClr val="FF0000"/>
                </a:solidFill>
                <a:latin typeface="幼圆" panose="02010509060101010101" pitchFamily="49" charset="-122"/>
                <a:ea typeface="幼圆" panose="02010509060101010101" pitchFamily="49" charset="-122"/>
              </a:rPr>
              <a:t>7557.04</a:t>
            </a:r>
            <a:r>
              <a:rPr lang="zh-CN" altLang="en-US" b="1">
                <a:solidFill>
                  <a:srgbClr val="000066"/>
                </a:solidFill>
                <a:latin typeface="幼圆" panose="02010509060101010101" pitchFamily="49" charset="-122"/>
                <a:ea typeface="幼圆" panose="02010509060101010101" pitchFamily="49" charset="-122"/>
              </a:rPr>
              <a:t>亿元</a:t>
            </a:r>
          </a:p>
        </p:txBody>
      </p:sp>
      <p:sp>
        <p:nvSpPr>
          <p:cNvPr id="8" name="文本框 7">
            <a:extLst>
              <a:ext uri="{FF2B5EF4-FFF2-40B4-BE49-F238E27FC236}">
                <a16:creationId xmlns="" xmlns:a16="http://schemas.microsoft.com/office/drawing/2014/main" id="{E8EAADBA-2FD0-4822-A8C6-C0A9CF92DD52}"/>
              </a:ext>
            </a:extLst>
          </p:cNvPr>
          <p:cNvSpPr txBox="1"/>
          <p:nvPr/>
        </p:nvSpPr>
        <p:spPr bwMode="auto">
          <a:xfrm>
            <a:off x="5724128" y="5569532"/>
            <a:ext cx="2393869" cy="769441"/>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 较上月</a:t>
            </a:r>
            <a:endParaRPr lang="en-US" altLang="zh-CN" b="1">
              <a:solidFill>
                <a:srgbClr val="000066"/>
              </a:solidFill>
              <a:latin typeface="幼圆" panose="02010509060101010101" pitchFamily="49" charset="-122"/>
              <a:ea typeface="幼圆" panose="02010509060101010101" pitchFamily="49" charset="-122"/>
            </a:endParaRPr>
          </a:p>
          <a:p>
            <a:r>
              <a:rPr lang="en-US" altLang="zh-CN" sz="2400" b="1">
                <a:solidFill>
                  <a:srgbClr val="000066"/>
                </a:solidFill>
                <a:latin typeface="幼圆" panose="02010509060101010101" pitchFamily="49" charset="-122"/>
                <a:ea typeface="幼圆" panose="02010509060101010101" pitchFamily="49" charset="-122"/>
              </a:rPr>
              <a:t> 1.87%</a:t>
            </a:r>
            <a:endParaRPr lang="zh-CN" altLang="en-US" b="1">
              <a:solidFill>
                <a:srgbClr val="000066"/>
              </a:solidFill>
              <a:latin typeface="幼圆" panose="02010509060101010101" pitchFamily="49" charset="-122"/>
              <a:ea typeface="幼圆" panose="02010509060101010101" pitchFamily="49" charset="-122"/>
            </a:endParaRPr>
          </a:p>
        </p:txBody>
      </p:sp>
      <p:sp>
        <p:nvSpPr>
          <p:cNvPr id="9" name="箭头: 上 8">
            <a:extLst>
              <a:ext uri="{FF2B5EF4-FFF2-40B4-BE49-F238E27FC236}">
                <a16:creationId xmlns="" xmlns:a16="http://schemas.microsoft.com/office/drawing/2014/main" id="{D0D8EEB2-A4F1-4AB8-A5AF-5D811720E6D5}"/>
              </a:ext>
            </a:extLst>
          </p:cNvPr>
          <p:cNvSpPr/>
          <p:nvPr/>
        </p:nvSpPr>
        <p:spPr bwMode="auto">
          <a:xfrm rot="10800000">
            <a:off x="5526860" y="5666220"/>
            <a:ext cx="288032" cy="576064"/>
          </a:xfrm>
          <a:prstGeom prst="upArrow">
            <a:avLst/>
          </a:prstGeom>
          <a:solidFill>
            <a:srgbClr val="000066"/>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5" name="图片 4">
            <a:extLst>
              <a:ext uri="{FF2B5EF4-FFF2-40B4-BE49-F238E27FC236}">
                <a16:creationId xmlns="" xmlns:a16="http://schemas.microsoft.com/office/drawing/2014/main" id="{A22721D5-38C4-4040-B9DD-F0DB4A674B81}"/>
              </a:ext>
            </a:extLst>
          </p:cNvPr>
          <p:cNvPicPr>
            <a:picLocks noChangeAspect="1"/>
          </p:cNvPicPr>
          <p:nvPr/>
        </p:nvPicPr>
        <p:blipFill>
          <a:blip r:embed="rId3"/>
          <a:stretch>
            <a:fillRect/>
          </a:stretch>
        </p:blipFill>
        <p:spPr>
          <a:xfrm>
            <a:off x="971599" y="1196752"/>
            <a:ext cx="7212299" cy="4276092"/>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5745DDC8-A56B-4C25-9A28-9EEA8A28C53F}"/>
              </a:ext>
            </a:extLst>
          </p:cNvPr>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商品期货主力合约概览</a:t>
            </a:r>
          </a:p>
        </p:txBody>
      </p:sp>
      <p:sp>
        <p:nvSpPr>
          <p:cNvPr id="4" name="文本框 3">
            <a:extLst>
              <a:ext uri="{FF2B5EF4-FFF2-40B4-BE49-F238E27FC236}">
                <a16:creationId xmlns="" xmlns:a16="http://schemas.microsoft.com/office/drawing/2014/main" id="{113A2785-CEE6-4440-A1D6-85D211AE5B91}"/>
              </a:ext>
            </a:extLst>
          </p:cNvPr>
          <p:cNvSpPr txBox="1"/>
          <p:nvPr/>
        </p:nvSpPr>
        <p:spPr bwMode="auto">
          <a:xfrm>
            <a:off x="899592" y="4797152"/>
            <a:ext cx="7704856" cy="1323439"/>
          </a:xfrm>
          <a:prstGeom prst="rect">
            <a:avLst/>
          </a:prstGeom>
          <a:noFill/>
          <a:ln w="9525">
            <a:noFill/>
            <a:miter lim="800000"/>
          </a:ln>
        </p:spPr>
        <p:txBody>
          <a:bodyPr wrap="square" rtlCol="0">
            <a:spAutoFit/>
          </a:bodyPr>
          <a:lstStyle/>
          <a:p>
            <a:r>
              <a:rPr lang="en-US" altLang="zh-CN" b="1">
                <a:solidFill>
                  <a:srgbClr val="000066"/>
                </a:solidFill>
                <a:latin typeface="幼圆" panose="02010509060101010101" pitchFamily="49" charset="-122"/>
                <a:ea typeface="幼圆" panose="02010509060101010101" pitchFamily="49" charset="-122"/>
              </a:rPr>
              <a:t>12</a:t>
            </a:r>
            <a:r>
              <a:rPr lang="zh-CN" altLang="en-US" b="1">
                <a:solidFill>
                  <a:srgbClr val="000066"/>
                </a:solidFill>
                <a:latin typeface="幼圆" panose="02010509060101010101" pitchFamily="49" charset="-122"/>
                <a:ea typeface="幼圆" panose="02010509060101010101" pitchFamily="49" charset="-122"/>
              </a:rPr>
              <a:t>月</a:t>
            </a:r>
            <a:r>
              <a:rPr lang="en-US" altLang="zh-CN" b="1">
                <a:solidFill>
                  <a:srgbClr val="000066"/>
                </a:solidFill>
                <a:latin typeface="幼圆" panose="02010509060101010101" pitchFamily="49" charset="-122"/>
                <a:ea typeface="幼圆" panose="02010509060101010101" pitchFamily="49" charset="-122"/>
              </a:rPr>
              <a:t>19</a:t>
            </a:r>
            <a:r>
              <a:rPr lang="zh-CN" altLang="en-US" b="1">
                <a:solidFill>
                  <a:srgbClr val="000066"/>
                </a:solidFill>
                <a:latin typeface="幼圆" panose="02010509060101010101" pitchFamily="49" charset="-122"/>
                <a:ea typeface="幼圆" panose="02010509060101010101" pitchFamily="49" charset="-122"/>
              </a:rPr>
              <a:t>日，上海原油期货主力收盘跌</a:t>
            </a:r>
            <a:r>
              <a:rPr lang="en-US" altLang="zh-CN" b="1">
                <a:solidFill>
                  <a:srgbClr val="000066"/>
                </a:solidFill>
                <a:latin typeface="幼圆" panose="02010509060101010101" pitchFamily="49" charset="-122"/>
                <a:ea typeface="幼圆" panose="02010509060101010101" pitchFamily="49" charset="-122"/>
              </a:rPr>
              <a:t>5.4%</a:t>
            </a:r>
            <a:r>
              <a:rPr lang="zh-CN" altLang="en-US" b="1">
                <a:solidFill>
                  <a:srgbClr val="000066"/>
                </a:solidFill>
                <a:latin typeface="幼圆" panose="02010509060101010101" pitchFamily="49" charset="-122"/>
                <a:ea typeface="幼圆" panose="02010509060101010101" pitchFamily="49" charset="-122"/>
              </a:rPr>
              <a:t>，报</a:t>
            </a:r>
            <a:r>
              <a:rPr lang="en-US" altLang="zh-CN" b="1">
                <a:solidFill>
                  <a:srgbClr val="000066"/>
                </a:solidFill>
                <a:latin typeface="幼圆" panose="02010509060101010101" pitchFamily="49" charset="-122"/>
                <a:ea typeface="幼圆" panose="02010509060101010101" pitchFamily="49" charset="-122"/>
              </a:rPr>
              <a:t>399.4</a:t>
            </a:r>
            <a:r>
              <a:rPr lang="zh-CN" altLang="en-US" b="1">
                <a:solidFill>
                  <a:srgbClr val="000066"/>
                </a:solidFill>
                <a:latin typeface="幼圆" panose="02010509060101010101" pitchFamily="49" charset="-122"/>
                <a:ea typeface="幼圆" panose="02010509060101010101" pitchFamily="49" charset="-122"/>
              </a:rPr>
              <a:t>元</a:t>
            </a:r>
            <a:r>
              <a:rPr lang="en-US" altLang="zh-CN" b="1">
                <a:solidFill>
                  <a:srgbClr val="000066"/>
                </a:solidFill>
                <a:latin typeface="幼圆" panose="02010509060101010101" pitchFamily="49" charset="-122"/>
                <a:ea typeface="幼圆" panose="02010509060101010101" pitchFamily="49" charset="-122"/>
              </a:rPr>
              <a:t>/</a:t>
            </a:r>
            <a:r>
              <a:rPr lang="zh-CN" altLang="en-US" b="1">
                <a:solidFill>
                  <a:srgbClr val="000066"/>
                </a:solidFill>
                <a:latin typeface="幼圆" panose="02010509060101010101" pitchFamily="49" charset="-122"/>
                <a:ea typeface="幼圆" panose="02010509060101010101" pitchFamily="49" charset="-122"/>
              </a:rPr>
              <a:t>桶，刷新上市以来新低。国内原油期货合约的持续下挫主要受到全球原油供给偏过剩带动的国际油价持续走低的连带作用。</a:t>
            </a:r>
            <a:r>
              <a:rPr lang="en-US" altLang="zh-CN" b="1">
                <a:solidFill>
                  <a:srgbClr val="000066"/>
                </a:solidFill>
                <a:latin typeface="幼圆" panose="02010509060101010101" pitchFamily="49" charset="-122"/>
                <a:ea typeface="幼圆" panose="02010509060101010101" pitchFamily="49" charset="-122"/>
              </a:rPr>
              <a:t>1</a:t>
            </a:r>
            <a:r>
              <a:rPr lang="zh-CN" altLang="en-US" b="1">
                <a:solidFill>
                  <a:srgbClr val="000066"/>
                </a:solidFill>
                <a:latin typeface="幼圆" panose="02010509060101010101" pitchFamily="49" charset="-122"/>
                <a:ea typeface="幼圆" panose="02010509060101010101" pitchFamily="49" charset="-122"/>
              </a:rPr>
              <a:t>月</a:t>
            </a:r>
            <a:r>
              <a:rPr lang="en-US" altLang="zh-CN" b="1">
                <a:solidFill>
                  <a:srgbClr val="000066"/>
                </a:solidFill>
                <a:latin typeface="幼圆" panose="02010509060101010101" pitchFamily="49" charset="-122"/>
                <a:ea typeface="幼圆" panose="02010509060101010101" pitchFamily="49" charset="-122"/>
              </a:rPr>
              <a:t>OPEC</a:t>
            </a:r>
            <a:r>
              <a:rPr lang="zh-CN" altLang="en-US" b="1">
                <a:solidFill>
                  <a:srgbClr val="000066"/>
                </a:solidFill>
                <a:latin typeface="幼圆" panose="02010509060101010101" pitchFamily="49" charset="-122"/>
                <a:ea typeface="幼圆" panose="02010509060101010101" pitchFamily="49" charset="-122"/>
              </a:rPr>
              <a:t>减产协议的正式生效在一定程度上推动了油价的反弹行情。</a:t>
            </a:r>
          </a:p>
        </p:txBody>
      </p:sp>
      <p:pic>
        <p:nvPicPr>
          <p:cNvPr id="6" name="图片 5">
            <a:extLst>
              <a:ext uri="{FF2B5EF4-FFF2-40B4-BE49-F238E27FC236}">
                <a16:creationId xmlns="" xmlns:a16="http://schemas.microsoft.com/office/drawing/2014/main" id="{4BC5446D-50B9-4A1C-A886-15F4E710CEF1}"/>
              </a:ext>
            </a:extLst>
          </p:cNvPr>
          <p:cNvPicPr>
            <a:picLocks noChangeAspect="1"/>
          </p:cNvPicPr>
          <p:nvPr/>
        </p:nvPicPr>
        <p:blipFill>
          <a:blip r:embed="rId2"/>
          <a:stretch>
            <a:fillRect/>
          </a:stretch>
        </p:blipFill>
        <p:spPr>
          <a:xfrm>
            <a:off x="910283" y="1260034"/>
            <a:ext cx="7262117" cy="3415030"/>
          </a:xfrm>
          <a:prstGeom prst="rect">
            <a:avLst/>
          </a:prstGeom>
        </p:spPr>
      </p:pic>
    </p:spTree>
    <p:extLst>
      <p:ext uri="{BB962C8B-B14F-4D97-AF65-F5344CB8AC3E}">
        <p14:creationId xmlns:p14="http://schemas.microsoft.com/office/powerpoint/2010/main" val="225357881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本月两市市值前十</a:t>
            </a:r>
          </a:p>
        </p:txBody>
      </p:sp>
      <p:graphicFrame>
        <p:nvGraphicFramePr>
          <p:cNvPr id="5" name="表格 4"/>
          <p:cNvGraphicFramePr>
            <a:graphicFrameLocks noGrp="1"/>
          </p:cNvGraphicFramePr>
          <p:nvPr>
            <p:extLst>
              <p:ext uri="{D42A27DB-BD31-4B8C-83A1-F6EECF244321}">
                <p14:modId xmlns:p14="http://schemas.microsoft.com/office/powerpoint/2010/main" val="787838276"/>
              </p:ext>
            </p:extLst>
          </p:nvPr>
        </p:nvGraphicFramePr>
        <p:xfrm>
          <a:off x="1270" y="814705"/>
          <a:ext cx="9142095" cy="6083306"/>
        </p:xfrm>
        <a:graphic>
          <a:graphicData uri="http://schemas.openxmlformats.org/drawingml/2006/table">
            <a:tbl>
              <a:tblPr firstRow="1" bandRow="1">
                <a:tableStyleId>{72833802-FEF1-4C79-8D5D-14CF1EAF98D9}</a:tableStyleId>
              </a:tblPr>
              <a:tblGrid>
                <a:gridCol w="2349500">
                  <a:extLst>
                    <a:ext uri="{9D8B030D-6E8A-4147-A177-3AD203B41FA5}">
                      <a16:colId xmlns="" xmlns:a16="http://schemas.microsoft.com/office/drawing/2014/main" val="20000"/>
                    </a:ext>
                  </a:extLst>
                </a:gridCol>
                <a:gridCol w="2310765">
                  <a:extLst>
                    <a:ext uri="{9D8B030D-6E8A-4147-A177-3AD203B41FA5}">
                      <a16:colId xmlns="" xmlns:a16="http://schemas.microsoft.com/office/drawing/2014/main" val="20001"/>
                    </a:ext>
                  </a:extLst>
                </a:gridCol>
                <a:gridCol w="2142713">
                  <a:extLst>
                    <a:ext uri="{9D8B030D-6E8A-4147-A177-3AD203B41FA5}">
                      <a16:colId xmlns="" xmlns:a16="http://schemas.microsoft.com/office/drawing/2014/main" val="20002"/>
                    </a:ext>
                  </a:extLst>
                </a:gridCol>
                <a:gridCol w="2339117">
                  <a:extLst>
                    <a:ext uri="{9D8B030D-6E8A-4147-A177-3AD203B41FA5}">
                      <a16:colId xmlns="" xmlns:a16="http://schemas.microsoft.com/office/drawing/2014/main" val="20003"/>
                    </a:ext>
                  </a:extLst>
                </a:gridCol>
              </a:tblGrid>
              <a:tr h="857256">
                <a:tc>
                  <a:txBody>
                    <a:bodyPr/>
                    <a:lstStyle/>
                    <a:p>
                      <a:pPr algn="ctr"/>
                      <a:r>
                        <a:rPr lang="zh-CN" altLang="en-US"/>
                        <a:t>沪市</a:t>
                      </a:r>
                    </a:p>
                  </a:txBody>
                  <a:tcPr marL="9525" marR="9525" marT="9525" marB="0" anchor="ctr"/>
                </a:tc>
                <a:tc>
                  <a:txBody>
                    <a:bodyPr/>
                    <a:lstStyle/>
                    <a:p>
                      <a:pPr algn="ctr" fontAlgn="ctr"/>
                      <a:r>
                        <a:rPr lang="zh-CN" altLang="en-US" sz="1600" u="none" strike="noStrike">
                          <a:latin typeface="+mn-ea"/>
                          <a:ea typeface="+mn-ea"/>
                        </a:rPr>
                        <a:t>市值（亿）</a:t>
                      </a:r>
                      <a:endParaRPr lang="zh-CN" altLang="en-US" sz="1600" b="0" i="0" u="none" strike="noStrike">
                        <a:solidFill>
                          <a:srgbClr val="000000"/>
                        </a:solidFill>
                        <a:latin typeface="+mn-ea"/>
                        <a:ea typeface="+mn-ea"/>
                      </a:endParaRPr>
                    </a:p>
                  </a:txBody>
                  <a:tcPr marL="9525" marR="9525" marT="9525" marB="0" anchor="ctr"/>
                </a:tc>
                <a:tc>
                  <a:txBody>
                    <a:bodyPr/>
                    <a:lstStyle/>
                    <a:p>
                      <a:pPr algn="ctr" fontAlgn="ctr"/>
                      <a:r>
                        <a:rPr lang="zh-CN" altLang="en-US" sz="1600" b="1" i="0" u="none" strike="noStrike">
                          <a:solidFill>
                            <a:schemeClr val="bg1"/>
                          </a:solidFill>
                          <a:latin typeface="+mn-ea"/>
                          <a:ea typeface="+mn-ea"/>
                        </a:rPr>
                        <a:t>深市</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altLang="zh-CN" sz="1600" u="none" strike="noStrike">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600" u="none" strike="noStrike">
                          <a:latin typeface="+mn-ea"/>
                          <a:ea typeface="+mn-ea"/>
                        </a:rPr>
                        <a:t>市值（亿）</a:t>
                      </a:r>
                    </a:p>
                    <a:p>
                      <a:pPr algn="ctr" fontAlgn="ctr"/>
                      <a:endParaRPr lang="zh-CN" altLang="en-US" sz="1600" b="0" i="0" u="none" strike="noStrike">
                        <a:solidFill>
                          <a:srgbClr val="000000"/>
                        </a:solidFill>
                        <a:latin typeface="+mn-ea"/>
                        <a:ea typeface="+mn-ea"/>
                      </a:endParaRPr>
                    </a:p>
                  </a:txBody>
                  <a:tcPr marL="9525" marR="9525" marT="9525" marB="0" anchor="ctr"/>
                </a:tc>
                <a:extLst>
                  <a:ext uri="{0D108BD9-81ED-4DB2-BD59-A6C34878D82A}">
                    <a16:rowId xmlns="" xmlns:a16="http://schemas.microsoft.com/office/drawing/2014/main" val="10000"/>
                  </a:ext>
                </a:extLst>
              </a:tr>
              <a:tr h="49593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601398.SH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工商银行</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18,853.89</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000002.SZ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万科</a:t>
                      </a:r>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A</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2,629.53</a:t>
                      </a:r>
                    </a:p>
                  </a:txBody>
                  <a:tcPr marL="6350" marR="6350" marT="6350" marB="0" anchor="ctr"/>
                </a:tc>
                <a:extLst>
                  <a:ext uri="{0D108BD9-81ED-4DB2-BD59-A6C34878D82A}">
                    <a16:rowId xmlns="" xmlns:a16="http://schemas.microsoft.com/office/drawing/2014/main" val="10001"/>
                  </a:ext>
                </a:extLst>
              </a:tr>
              <a:tr h="49466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601939.SH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建设银行</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15,925.70</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000333.SZ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美的集团</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2,455.73</a:t>
                      </a:r>
                    </a:p>
                  </a:txBody>
                  <a:tcPr marL="6350" marR="6350" marT="6350" marB="0" anchor="ctr"/>
                </a:tc>
                <a:extLst>
                  <a:ext uri="{0D108BD9-81ED-4DB2-BD59-A6C34878D82A}">
                    <a16:rowId xmlns="" xmlns:a16="http://schemas.microsoft.com/office/drawing/2014/main" val="10002"/>
                  </a:ext>
                </a:extLst>
              </a:tr>
              <a:tr h="42862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601857.SH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中国石油</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13,195.81</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002415.SZ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海康威视</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2,376.94</a:t>
                      </a:r>
                    </a:p>
                  </a:txBody>
                  <a:tcPr marL="6350" marR="6350" marT="6350" marB="0" anchor="ctr"/>
                </a:tc>
                <a:extLst>
                  <a:ext uri="{0D108BD9-81ED-4DB2-BD59-A6C34878D82A}">
                    <a16:rowId xmlns="" xmlns:a16="http://schemas.microsoft.com/office/drawing/2014/main" val="10003"/>
                  </a:ext>
                </a:extLst>
              </a:tr>
              <a:tr h="48196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601288.SH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农业银行</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12,599.39</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000651.SZ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格力电器</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2,147.01</a:t>
                      </a:r>
                    </a:p>
                  </a:txBody>
                  <a:tcPr marL="6350" marR="6350" marT="6350" marB="0" anchor="ctr"/>
                </a:tc>
                <a:extLst>
                  <a:ext uri="{0D108BD9-81ED-4DB2-BD59-A6C34878D82A}">
                    <a16:rowId xmlns="" xmlns:a16="http://schemas.microsoft.com/office/drawing/2014/main" val="10004"/>
                  </a:ext>
                </a:extLst>
              </a:tr>
              <a:tr h="50736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601988.SH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中国银行</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10,627.40</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000858.SZ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五粮液</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1,974.96</a:t>
                      </a:r>
                    </a:p>
                  </a:txBody>
                  <a:tcPr marL="6350" marR="6350" marT="6350" marB="0" anchor="ctr"/>
                </a:tc>
                <a:extLst>
                  <a:ext uri="{0D108BD9-81ED-4DB2-BD59-A6C34878D82A}">
                    <a16:rowId xmlns="" xmlns:a16="http://schemas.microsoft.com/office/drawing/2014/main" val="10005"/>
                  </a:ext>
                </a:extLst>
              </a:tr>
              <a:tr h="499110">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601318.SH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中国平安</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10,255.22</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300750.SZ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宁德时代</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1,619.92</a:t>
                      </a:r>
                    </a:p>
                  </a:txBody>
                  <a:tcPr marL="6350" marR="6350" marT="6350" marB="0" anchor="ctr"/>
                </a:tc>
                <a:extLst>
                  <a:ext uri="{0D108BD9-81ED-4DB2-BD59-A6C34878D82A}">
                    <a16:rowId xmlns="" xmlns:a16="http://schemas.microsoft.com/office/drawing/2014/main" val="10006"/>
                  </a:ext>
                </a:extLst>
              </a:tr>
              <a:tr h="45529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600519.SH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贵州茅台</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7,411.69</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000001.SZ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平安银行</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1,610.58</a:t>
                      </a:r>
                    </a:p>
                  </a:txBody>
                  <a:tcPr marL="6350" marR="6350" marT="6350" marB="0" anchor="ctr"/>
                </a:tc>
                <a:extLst>
                  <a:ext uri="{0D108BD9-81ED-4DB2-BD59-A6C34878D82A}">
                    <a16:rowId xmlns="" xmlns:a16="http://schemas.microsoft.com/office/drawing/2014/main" val="10007"/>
                  </a:ext>
                </a:extLst>
              </a:tr>
              <a:tr h="561340">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600036.SH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招商银行</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6,355.40</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002352.SZ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顺丰控股</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1,447.15</a:t>
                      </a:r>
                    </a:p>
                  </a:txBody>
                  <a:tcPr marL="6350" marR="6350" marT="6350" marB="0" anchor="ctr"/>
                </a:tc>
                <a:extLst>
                  <a:ext uri="{0D108BD9-81ED-4DB2-BD59-A6C34878D82A}">
                    <a16:rowId xmlns="" xmlns:a16="http://schemas.microsoft.com/office/drawing/2014/main" val="10008"/>
                  </a:ext>
                </a:extLst>
              </a:tr>
              <a:tr h="443230">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600028.SH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中国石化</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6,114.10</a:t>
                      </a:r>
                    </a:p>
                  </a:txBody>
                  <a:tcPr marL="6350" marR="6350" marT="6350" marB="0" anchor="ct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002304.SZ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洋河股份</a:t>
                      </a:r>
                    </a:p>
                  </a:txBody>
                  <a:tcPr marL="6350" marR="6350" marT="6350" marB="0" anchor="ct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1,427.42</a:t>
                      </a:r>
                    </a:p>
                  </a:txBody>
                  <a:tcPr marL="6350" marR="6350" marT="6350" marB="0" anchor="ctr"/>
                </a:tc>
                <a:extLst>
                  <a:ext uri="{0D108BD9-81ED-4DB2-BD59-A6C34878D82A}">
                    <a16:rowId xmlns="" xmlns:a16="http://schemas.microsoft.com/office/drawing/2014/main" val="10009"/>
                  </a:ext>
                </a:extLst>
              </a:tr>
              <a:tr h="440055">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601628.SH</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中国人寿</a:t>
                      </a:r>
                    </a:p>
                  </a:txBody>
                  <a:tcPr marL="6350" marR="6350" marT="6350" marB="0" anchor="ctr">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5,763.17</a:t>
                      </a:r>
                    </a:p>
                  </a:txBody>
                  <a:tcPr marL="6350" marR="6350" marT="6350" marB="0" anchor="ctr">
                    <a:lnB w="12700">
                      <a:solidFill>
                        <a:schemeClr val="accent2"/>
                      </a:solidFill>
                      <a:prstDash val="solid"/>
                    </a:lnB>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002594.SZ</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比亚迪</a:t>
                      </a:r>
                    </a:p>
                  </a:txBody>
                  <a:tcPr marL="6350" marR="6350" marT="6350" marB="0" anchor="ctr">
                    <a:lnB w="12700">
                      <a:solidFill>
                        <a:schemeClr val="accent2"/>
                      </a:solidFill>
                      <a:prstDash val="soli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1,391.35</a:t>
                      </a:r>
                    </a:p>
                  </a:txBody>
                  <a:tcPr marL="6350" marR="6350" marT="6350" marB="0" anchor="ctr">
                    <a:lnB w="12700">
                      <a:solidFill>
                        <a:schemeClr val="accent2"/>
                      </a:solidFill>
                      <a:prstDash val="solid"/>
                    </a:lnB>
                  </a:tcPr>
                </a:tc>
                <a:extLst>
                  <a:ext uri="{0D108BD9-81ED-4DB2-BD59-A6C34878D82A}">
                    <a16:rowId xmlns="" xmlns:a16="http://schemas.microsoft.com/office/drawing/2014/main" val="10010"/>
                  </a:ext>
                </a:extLst>
              </a:tr>
              <a:tr h="418465">
                <a:tc>
                  <a:txBody>
                    <a:bodyPr/>
                    <a:lstStyle/>
                    <a:p>
                      <a:pP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lgn="ctr">
                        <a:buNone/>
                      </a:pPr>
                      <a:endPar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endParaRPr>
                    </a:p>
                  </a:txBody>
                  <a:tcPr anchor="ct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 xmlns:a16="http://schemas.microsoft.com/office/drawing/2014/main" val="10011"/>
                  </a:ext>
                </a:extLst>
              </a:tr>
            </a:tbl>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本月涨幅居前个股</a:t>
            </a:r>
            <a:r>
              <a:rPr lang="en-US" altLang="zh-CN" sz="2400" b="1">
                <a:solidFill>
                  <a:srgbClr val="000066"/>
                </a:solidFill>
                <a:latin typeface="幼圆" panose="02010509060101010101" pitchFamily="49" charset="-122"/>
                <a:ea typeface="幼圆" panose="02010509060101010101" pitchFamily="49" charset="-122"/>
              </a:rPr>
              <a:t>(</a:t>
            </a:r>
            <a:r>
              <a:rPr lang="zh-CN" altLang="zh-CN" sz="2400" b="1">
                <a:solidFill>
                  <a:srgbClr val="000066"/>
                </a:solidFill>
                <a:latin typeface="幼圆" panose="02010509060101010101" pitchFamily="49" charset="-122"/>
                <a:ea typeface="幼圆" panose="02010509060101010101" pitchFamily="49" charset="-122"/>
              </a:rPr>
              <a:t>去除发行不足一年新股</a:t>
            </a:r>
            <a:r>
              <a:rPr lang="en-US" altLang="zh-CN" sz="2400" b="1">
                <a:solidFill>
                  <a:srgbClr val="000066"/>
                </a:solidFill>
                <a:latin typeface="幼圆" panose="02010509060101010101" pitchFamily="49" charset="-122"/>
                <a:ea typeface="幼圆" panose="02010509060101010101" pitchFamily="49" charset="-122"/>
              </a:rPr>
              <a:t>)</a:t>
            </a:r>
          </a:p>
        </p:txBody>
      </p:sp>
      <p:graphicFrame>
        <p:nvGraphicFramePr>
          <p:cNvPr id="6" name="表格 5"/>
          <p:cNvGraphicFramePr>
            <a:graphicFrameLocks noGrp="1"/>
          </p:cNvGraphicFramePr>
          <p:nvPr>
            <p:extLst>
              <p:ext uri="{D42A27DB-BD31-4B8C-83A1-F6EECF244321}">
                <p14:modId xmlns:p14="http://schemas.microsoft.com/office/powerpoint/2010/main" val="2516490410"/>
              </p:ext>
            </p:extLst>
          </p:nvPr>
        </p:nvGraphicFramePr>
        <p:xfrm>
          <a:off x="-811" y="908720"/>
          <a:ext cx="9144034" cy="6091900"/>
        </p:xfrm>
        <a:graphic>
          <a:graphicData uri="http://schemas.openxmlformats.org/drawingml/2006/table">
            <a:tbl>
              <a:tblPr/>
              <a:tblGrid>
                <a:gridCol w="1938794">
                  <a:extLst>
                    <a:ext uri="{9D8B030D-6E8A-4147-A177-3AD203B41FA5}">
                      <a16:colId xmlns="" xmlns:a16="http://schemas.microsoft.com/office/drawing/2014/main" val="20000"/>
                    </a:ext>
                  </a:extLst>
                </a:gridCol>
                <a:gridCol w="1736202">
                  <a:extLst>
                    <a:ext uri="{9D8B030D-6E8A-4147-A177-3AD203B41FA5}">
                      <a16:colId xmlns="" xmlns:a16="http://schemas.microsoft.com/office/drawing/2014/main" val="20001"/>
                    </a:ext>
                  </a:extLst>
                </a:gridCol>
                <a:gridCol w="1388963">
                  <a:extLst>
                    <a:ext uri="{9D8B030D-6E8A-4147-A177-3AD203B41FA5}">
                      <a16:colId xmlns="" xmlns:a16="http://schemas.microsoft.com/office/drawing/2014/main" val="20002"/>
                    </a:ext>
                  </a:extLst>
                </a:gridCol>
                <a:gridCol w="1435100">
                  <a:extLst>
                    <a:ext uri="{9D8B030D-6E8A-4147-A177-3AD203B41FA5}">
                      <a16:colId xmlns="" xmlns:a16="http://schemas.microsoft.com/office/drawing/2014/main" val="20003"/>
                    </a:ext>
                  </a:extLst>
                </a:gridCol>
                <a:gridCol w="2644975">
                  <a:extLst>
                    <a:ext uri="{9D8B030D-6E8A-4147-A177-3AD203B41FA5}">
                      <a16:colId xmlns="" xmlns:a16="http://schemas.microsoft.com/office/drawing/2014/main" val="20004"/>
                    </a:ext>
                  </a:extLst>
                </a:gridCol>
              </a:tblGrid>
              <a:tr h="718675">
                <a:tc>
                  <a:txBody>
                    <a:bodyPr/>
                    <a:lstStyle/>
                    <a:p>
                      <a:pPr algn="ctr" fontAlgn="t"/>
                      <a:endParaRPr lang="en-US" altLang="zh-CN" sz="1400" b="1" i="0" u="none" strike="noStrike" kern="1200">
                        <a:solidFill>
                          <a:schemeClr val="bg1"/>
                        </a:solidFill>
                        <a:latin typeface="+mn-ea"/>
                        <a:ea typeface="+mn-ea"/>
                        <a:cs typeface="+mn-cs"/>
                      </a:endParaRPr>
                    </a:p>
                    <a:p>
                      <a:pPr algn="ctr" fontAlgn="t"/>
                      <a:r>
                        <a:rPr lang="zh-CN" altLang="en-US" sz="1400" b="1" i="0" u="none" strike="noStrike" kern="120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br>
                        <a:rPr lang="zh-CN" altLang="en-US" sz="1400" b="1" i="0" u="none" strike="noStrike" kern="1200">
                          <a:solidFill>
                            <a:schemeClr val="bg1"/>
                          </a:solidFill>
                          <a:latin typeface="+mn-ea"/>
                          <a:ea typeface="+mn-ea"/>
                          <a:cs typeface="+mn-cs"/>
                        </a:rPr>
                      </a:br>
                      <a:endParaRPr lang="zh-CN" altLang="en-US" sz="1400" b="1" i="0" u="none" strike="noStrike" kern="120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总市值（亿元）</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 xmlns:a16="http://schemas.microsoft.com/office/drawing/2014/main" val="10000"/>
                  </a:ext>
                </a:extLst>
              </a:tr>
              <a:tr h="475283">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002243.SZ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通产丽星</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110.6707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50.4359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1"/>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600776.SH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东方通信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103.0088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144.0632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2"/>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002592.SZ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八菱科技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73.3333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66.2995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3"/>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600556.SH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慧球</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69.9454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24.5562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4"/>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300635.SZ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达安股份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66.4348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26.0943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科学研究和技术服务业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5"/>
                  </a:ext>
                </a:extLst>
              </a:tr>
              <a:tr h="477839">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002017.SZ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东信和平</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61.3518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32.2429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6"/>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600775.SH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南京熊猫</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47.9927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74.1123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7"/>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002451.SZ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摩恩电气</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41.1833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53.4506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8"/>
                  </a:ext>
                </a:extLst>
              </a:tr>
              <a:tr h="4752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603322.SH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超讯通信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38.4647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38.1808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9"/>
                  </a:ext>
                </a:extLst>
              </a:tr>
              <a:tr h="458467">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002547.SZ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春兴精工</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38.1201</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59.6742</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 xmlns:a16="http://schemas.microsoft.com/office/drawing/2014/main" val="10010"/>
                  </a:ext>
                </a:extLst>
              </a:tr>
              <a:tr h="475276">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 xmlns:a16="http://schemas.microsoft.com/office/drawing/2014/main" val="10011"/>
                  </a:ext>
                </a:extLst>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本月涨幅居前个股</a:t>
            </a:r>
          </a:p>
        </p:txBody>
      </p:sp>
      <p:sp>
        <p:nvSpPr>
          <p:cNvPr id="2" name="Text Box 2"/>
          <p:cNvSpPr txBox="1">
            <a:spLocks noChangeArrowheads="1"/>
          </p:cNvSpPr>
          <p:nvPr/>
        </p:nvSpPr>
        <p:spPr bwMode="auto">
          <a:xfrm>
            <a:off x="214312" y="1052736"/>
            <a:ext cx="8715375" cy="4636847"/>
          </a:xfrm>
          <a:prstGeom prst="rect">
            <a:avLst/>
          </a:prstGeom>
          <a:noFill/>
          <a:ln w="9525" algn="ctr">
            <a:noFill/>
            <a:miter lim="800000"/>
          </a:ln>
        </p:spPr>
        <p:txBody>
          <a:bodyPr>
            <a:spAutoFit/>
          </a:bodyPr>
          <a:lstStyle/>
          <a:p>
            <a:pPr>
              <a:lnSpc>
                <a:spcPct val="150000"/>
              </a:lnSpc>
              <a:buClr>
                <a:srgbClr val="000798"/>
              </a:buClr>
              <a:buFont typeface="Wingdings" panose="05000000000000000000" pitchFamily="2" charset="2"/>
              <a:buChar char="l"/>
              <a:defRPr/>
            </a:pPr>
            <a:r>
              <a:rPr lang="zh-CN" altLang="en-US" b="1">
                <a:solidFill>
                  <a:srgbClr val="000066"/>
                </a:solidFill>
                <a:latin typeface="幼圆" panose="02010509060101010101" pitchFamily="49" charset="-122"/>
                <a:ea typeface="幼圆" panose="02010509060101010101" pitchFamily="49" charset="-122"/>
              </a:rPr>
              <a:t>东方通信</a:t>
            </a:r>
            <a:r>
              <a:rPr lang="zh-CN" altLang="en-US" b="1">
                <a:solidFill>
                  <a:schemeClr val="accent1">
                    <a:lumMod val="50000"/>
                  </a:schemeClr>
                </a:solidFill>
              </a:rPr>
              <a:t>（</a:t>
            </a:r>
            <a:r>
              <a:rPr lang="en-US" altLang="zh-CN" b="1">
                <a:solidFill>
                  <a:srgbClr val="000066"/>
                </a:solidFill>
                <a:latin typeface="幼圆" panose="02010509060101010101" pitchFamily="49" charset="-122"/>
                <a:ea typeface="幼圆" panose="02010509060101010101" pitchFamily="49" charset="-122"/>
              </a:rPr>
              <a:t>600776.SH</a:t>
            </a:r>
            <a:r>
              <a:rPr lang="zh-CN" altLang="en-US" b="1">
                <a:solidFill>
                  <a:schemeClr val="accent1">
                    <a:lumMod val="50000"/>
                  </a:schemeClr>
                </a:solidFill>
              </a:rPr>
              <a:t>） </a:t>
            </a:r>
            <a:r>
              <a:rPr lang="zh-CN" altLang="en-US" b="1">
                <a:solidFill>
                  <a:schemeClr val="accent1">
                    <a:lumMod val="50000"/>
                  </a:schemeClr>
                </a:solidFill>
                <a:latin typeface="+mn-ea"/>
                <a:ea typeface="+mn-ea"/>
              </a:rPr>
              <a:t>：东方通信是国资委旗下中国普天信息产业集团的核心骨干上市公司，是国内一家集通信、金融于一体的可提供银行卡、</a:t>
            </a:r>
            <a:r>
              <a:rPr lang="en-US" altLang="zh-CN" b="1">
                <a:solidFill>
                  <a:schemeClr val="accent1">
                    <a:lumMod val="50000"/>
                  </a:schemeClr>
                </a:solidFill>
                <a:latin typeface="+mn-ea"/>
                <a:ea typeface="+mn-ea"/>
              </a:rPr>
              <a:t>ATM</a:t>
            </a:r>
            <a:r>
              <a:rPr lang="zh-CN" altLang="en-US" b="1">
                <a:solidFill>
                  <a:schemeClr val="accent1">
                    <a:lumMod val="50000"/>
                  </a:schemeClr>
                </a:solidFill>
                <a:latin typeface="+mn-ea"/>
                <a:ea typeface="+mn-ea"/>
              </a:rPr>
              <a:t>多媒体终端、软件及整体解决方案的综合服务商。目前公司的产品和解决方案已经应用于全球多个国家与地区，通过全方位的专业信息网络服务，有效支持全球不同客户的差异化需求以及不断创新的追求。</a:t>
            </a:r>
            <a:endParaRPr lang="en-US" altLang="zh-CN" b="1">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endParaRPr lang="en-US" altLang="zh-CN" b="1">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r>
              <a:rPr lang="zh-CN" altLang="en-US" b="1">
                <a:solidFill>
                  <a:schemeClr val="accent1">
                    <a:lumMod val="50000"/>
                  </a:schemeClr>
                </a:solidFill>
                <a:latin typeface="+mn-ea"/>
                <a:ea typeface="+mn-ea"/>
              </a:rPr>
              <a:t>受到中国移动将于</a:t>
            </a:r>
            <a:r>
              <a:rPr lang="en-US" altLang="zh-CN" b="1">
                <a:solidFill>
                  <a:schemeClr val="accent1">
                    <a:lumMod val="50000"/>
                  </a:schemeClr>
                </a:solidFill>
                <a:latin typeface="+mn-ea"/>
                <a:ea typeface="+mn-ea"/>
              </a:rPr>
              <a:t>2019</a:t>
            </a:r>
            <a:r>
              <a:rPr lang="zh-CN" altLang="en-US" b="1">
                <a:solidFill>
                  <a:schemeClr val="accent1">
                    <a:lumMod val="50000"/>
                  </a:schemeClr>
                </a:solidFill>
                <a:latin typeface="+mn-ea"/>
                <a:ea typeface="+mn-ea"/>
              </a:rPr>
              <a:t>上半年推出</a:t>
            </a:r>
            <a:r>
              <a:rPr lang="en-US" altLang="zh-CN" b="1">
                <a:solidFill>
                  <a:schemeClr val="accent1">
                    <a:lumMod val="50000"/>
                  </a:schemeClr>
                </a:solidFill>
                <a:latin typeface="+mn-ea"/>
                <a:ea typeface="+mn-ea"/>
              </a:rPr>
              <a:t>5G</a:t>
            </a:r>
            <a:r>
              <a:rPr lang="zh-CN" altLang="en-US" b="1">
                <a:solidFill>
                  <a:schemeClr val="accent1">
                    <a:lumMod val="50000"/>
                  </a:schemeClr>
                </a:solidFill>
                <a:latin typeface="+mn-ea"/>
                <a:ea typeface="+mn-ea"/>
              </a:rPr>
              <a:t>手机，华为表示</a:t>
            </a:r>
            <a:r>
              <a:rPr lang="en-US" altLang="zh-CN" b="1">
                <a:solidFill>
                  <a:schemeClr val="accent1">
                    <a:lumMod val="50000"/>
                  </a:schemeClr>
                </a:solidFill>
                <a:latin typeface="+mn-ea"/>
                <a:ea typeface="+mn-ea"/>
              </a:rPr>
              <a:t>5G</a:t>
            </a:r>
            <a:r>
              <a:rPr lang="zh-CN" altLang="en-US" b="1">
                <a:solidFill>
                  <a:schemeClr val="accent1">
                    <a:lumMod val="50000"/>
                  </a:schemeClr>
                </a:solidFill>
                <a:latin typeface="+mn-ea"/>
                <a:ea typeface="+mn-ea"/>
              </a:rPr>
              <a:t>智能手机将于</a:t>
            </a:r>
            <a:r>
              <a:rPr lang="en-US" altLang="zh-CN" b="1">
                <a:solidFill>
                  <a:schemeClr val="accent1">
                    <a:lumMod val="50000"/>
                  </a:schemeClr>
                </a:solidFill>
                <a:latin typeface="+mn-ea"/>
                <a:ea typeface="+mn-ea"/>
              </a:rPr>
              <a:t>2019</a:t>
            </a:r>
            <a:r>
              <a:rPr lang="zh-CN" altLang="en-US" b="1">
                <a:solidFill>
                  <a:schemeClr val="accent1">
                    <a:lumMod val="50000"/>
                  </a:schemeClr>
                </a:solidFill>
                <a:latin typeface="+mn-ea"/>
                <a:ea typeface="+mn-ea"/>
              </a:rPr>
              <a:t>年推出等一系列消息的刺激，从</a:t>
            </a:r>
            <a:r>
              <a:rPr lang="en-US" altLang="zh-CN" b="1">
                <a:solidFill>
                  <a:schemeClr val="accent1">
                    <a:lumMod val="50000"/>
                  </a:schemeClr>
                </a:solidFill>
                <a:latin typeface="+mn-ea"/>
                <a:ea typeface="+mn-ea"/>
              </a:rPr>
              <a:t>11</a:t>
            </a:r>
            <a:r>
              <a:rPr lang="zh-CN" altLang="en-US" b="1">
                <a:solidFill>
                  <a:schemeClr val="accent1">
                    <a:lumMod val="50000"/>
                  </a:schemeClr>
                </a:solidFill>
                <a:latin typeface="+mn-ea"/>
                <a:ea typeface="+mn-ea"/>
              </a:rPr>
              <a:t>月末开始，</a:t>
            </a:r>
            <a:r>
              <a:rPr lang="en-US" altLang="zh-CN" b="1">
                <a:solidFill>
                  <a:schemeClr val="accent1">
                    <a:lumMod val="50000"/>
                  </a:schemeClr>
                </a:solidFill>
                <a:latin typeface="+mn-ea"/>
                <a:ea typeface="+mn-ea"/>
              </a:rPr>
              <a:t>A</a:t>
            </a:r>
            <a:r>
              <a:rPr lang="zh-CN" altLang="en-US" b="1">
                <a:solidFill>
                  <a:schemeClr val="accent1">
                    <a:lumMod val="50000"/>
                  </a:schemeClr>
                </a:solidFill>
                <a:latin typeface="+mn-ea"/>
                <a:ea typeface="+mn-ea"/>
              </a:rPr>
              <a:t>股市场包括东方通信在内的</a:t>
            </a:r>
            <a:r>
              <a:rPr lang="en-US" altLang="zh-CN" b="1">
                <a:solidFill>
                  <a:schemeClr val="accent1">
                    <a:lumMod val="50000"/>
                  </a:schemeClr>
                </a:solidFill>
                <a:latin typeface="+mn-ea"/>
                <a:ea typeface="+mn-ea"/>
              </a:rPr>
              <a:t>5G</a:t>
            </a:r>
            <a:r>
              <a:rPr lang="zh-CN" altLang="en-US" b="1">
                <a:solidFill>
                  <a:schemeClr val="accent1">
                    <a:lumMod val="50000"/>
                  </a:schemeClr>
                </a:solidFill>
                <a:latin typeface="+mn-ea"/>
                <a:ea typeface="+mn-ea"/>
              </a:rPr>
              <a:t>概念股开始备受关注。作为</a:t>
            </a:r>
            <a:r>
              <a:rPr lang="en-US" altLang="zh-CN" b="1">
                <a:solidFill>
                  <a:schemeClr val="accent1">
                    <a:lumMod val="50000"/>
                  </a:schemeClr>
                </a:solidFill>
                <a:latin typeface="+mn-ea"/>
                <a:ea typeface="+mn-ea"/>
              </a:rPr>
              <a:t>5G</a:t>
            </a:r>
            <a:r>
              <a:rPr lang="zh-CN" altLang="en-US" b="1">
                <a:solidFill>
                  <a:schemeClr val="accent1">
                    <a:lumMod val="50000"/>
                  </a:schemeClr>
                </a:solidFill>
                <a:latin typeface="+mn-ea"/>
                <a:ea typeface="+mn-ea"/>
              </a:rPr>
              <a:t>概念、华为金牌供应商的东方通信自</a:t>
            </a:r>
            <a:r>
              <a:rPr lang="en-US" altLang="zh-CN" b="1">
                <a:solidFill>
                  <a:schemeClr val="accent1">
                    <a:lumMod val="50000"/>
                  </a:schemeClr>
                </a:solidFill>
                <a:latin typeface="+mn-ea"/>
                <a:ea typeface="+mn-ea"/>
              </a:rPr>
              <a:t>11</a:t>
            </a:r>
            <a:r>
              <a:rPr lang="zh-CN" altLang="en-US" b="1">
                <a:solidFill>
                  <a:schemeClr val="accent1">
                    <a:lumMod val="50000"/>
                  </a:schemeClr>
                </a:solidFill>
                <a:latin typeface="+mn-ea"/>
                <a:ea typeface="+mn-ea"/>
              </a:rPr>
              <a:t>月</a:t>
            </a:r>
            <a:r>
              <a:rPr lang="en-US" altLang="zh-CN" b="1">
                <a:solidFill>
                  <a:schemeClr val="accent1">
                    <a:lumMod val="50000"/>
                  </a:schemeClr>
                </a:solidFill>
                <a:latin typeface="+mn-ea"/>
                <a:ea typeface="+mn-ea"/>
              </a:rPr>
              <a:t>26</a:t>
            </a:r>
            <a:r>
              <a:rPr lang="zh-CN" altLang="en-US" b="1">
                <a:solidFill>
                  <a:schemeClr val="accent1">
                    <a:lumMod val="50000"/>
                  </a:schemeClr>
                </a:solidFill>
                <a:latin typeface="+mn-ea"/>
                <a:ea typeface="+mn-ea"/>
              </a:rPr>
              <a:t>日收获涨停以来股价一路上扬，</a:t>
            </a:r>
            <a:r>
              <a:rPr lang="en-US" altLang="zh-CN" b="1">
                <a:solidFill>
                  <a:schemeClr val="accent1">
                    <a:lumMod val="50000"/>
                  </a:schemeClr>
                </a:solidFill>
                <a:latin typeface="+mn-ea"/>
                <a:ea typeface="+mn-ea"/>
              </a:rPr>
              <a:t>12</a:t>
            </a:r>
            <a:r>
              <a:rPr lang="zh-CN" altLang="en-US" b="1">
                <a:solidFill>
                  <a:schemeClr val="accent1">
                    <a:lumMod val="50000"/>
                  </a:schemeClr>
                </a:solidFill>
                <a:latin typeface="+mn-ea"/>
                <a:ea typeface="+mn-ea"/>
              </a:rPr>
              <a:t>月累积涨幅</a:t>
            </a:r>
            <a:r>
              <a:rPr lang="en-US" altLang="zh-CN" b="1">
                <a:solidFill>
                  <a:schemeClr val="accent1">
                    <a:lumMod val="50000"/>
                  </a:schemeClr>
                </a:solidFill>
                <a:latin typeface="+mn-ea"/>
                <a:ea typeface="+mn-ea"/>
              </a:rPr>
              <a:t>103.01%</a:t>
            </a:r>
            <a:r>
              <a:rPr lang="zh-CN" altLang="en-US" b="1">
                <a:solidFill>
                  <a:schemeClr val="accent1">
                    <a:lumMod val="50000"/>
                  </a:schemeClr>
                </a:solidFill>
                <a:latin typeface="+mn-ea"/>
                <a:ea typeface="+mn-ea"/>
              </a:rPr>
              <a:t>。</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EAB08862-4DA7-4AB6-A6E5-68FEF2CE31DE}"/>
              </a:ext>
            </a:extLst>
          </p:cNvPr>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上月涨幅居前个股的本月表现</a:t>
            </a:r>
            <a:endParaRPr lang="en-US" altLang="zh-CN" sz="2400" b="1">
              <a:solidFill>
                <a:srgbClr val="000066"/>
              </a:solidFill>
              <a:latin typeface="幼圆" panose="02010509060101010101" pitchFamily="49" charset="-122"/>
              <a:ea typeface="幼圆" panose="02010509060101010101" pitchFamily="49" charset="-122"/>
            </a:endParaRPr>
          </a:p>
        </p:txBody>
      </p:sp>
      <p:graphicFrame>
        <p:nvGraphicFramePr>
          <p:cNvPr id="5" name="表格 4">
            <a:extLst>
              <a:ext uri="{FF2B5EF4-FFF2-40B4-BE49-F238E27FC236}">
                <a16:creationId xmlns="" xmlns:a16="http://schemas.microsoft.com/office/drawing/2014/main" id="{BDD305F5-997A-49F2-8DBC-1332852DFE17}"/>
              </a:ext>
            </a:extLst>
          </p:cNvPr>
          <p:cNvGraphicFramePr>
            <a:graphicFrameLocks noGrp="1"/>
          </p:cNvGraphicFramePr>
          <p:nvPr>
            <p:extLst>
              <p:ext uri="{D42A27DB-BD31-4B8C-83A1-F6EECF244321}">
                <p14:modId xmlns:p14="http://schemas.microsoft.com/office/powerpoint/2010/main" val="2567740846"/>
              </p:ext>
            </p:extLst>
          </p:nvPr>
        </p:nvGraphicFramePr>
        <p:xfrm>
          <a:off x="0" y="801442"/>
          <a:ext cx="9144034" cy="5716163"/>
        </p:xfrm>
        <a:graphic>
          <a:graphicData uri="http://schemas.openxmlformats.org/drawingml/2006/table">
            <a:tbl>
              <a:tblPr/>
              <a:tblGrid>
                <a:gridCol w="1938794">
                  <a:extLst>
                    <a:ext uri="{9D8B030D-6E8A-4147-A177-3AD203B41FA5}">
                      <a16:colId xmlns="" xmlns:a16="http://schemas.microsoft.com/office/drawing/2014/main" val="20000"/>
                    </a:ext>
                  </a:extLst>
                </a:gridCol>
                <a:gridCol w="1736202">
                  <a:extLst>
                    <a:ext uri="{9D8B030D-6E8A-4147-A177-3AD203B41FA5}">
                      <a16:colId xmlns="" xmlns:a16="http://schemas.microsoft.com/office/drawing/2014/main" val="20001"/>
                    </a:ext>
                  </a:extLst>
                </a:gridCol>
                <a:gridCol w="1388963">
                  <a:extLst>
                    <a:ext uri="{9D8B030D-6E8A-4147-A177-3AD203B41FA5}">
                      <a16:colId xmlns="" xmlns:a16="http://schemas.microsoft.com/office/drawing/2014/main" val="20002"/>
                    </a:ext>
                  </a:extLst>
                </a:gridCol>
                <a:gridCol w="1435100">
                  <a:extLst>
                    <a:ext uri="{9D8B030D-6E8A-4147-A177-3AD203B41FA5}">
                      <a16:colId xmlns="" xmlns:a16="http://schemas.microsoft.com/office/drawing/2014/main" val="20003"/>
                    </a:ext>
                  </a:extLst>
                </a:gridCol>
                <a:gridCol w="2644975">
                  <a:extLst>
                    <a:ext uri="{9D8B030D-6E8A-4147-A177-3AD203B41FA5}">
                      <a16:colId xmlns="" xmlns:a16="http://schemas.microsoft.com/office/drawing/2014/main" val="20004"/>
                    </a:ext>
                  </a:extLst>
                </a:gridCol>
              </a:tblGrid>
              <a:tr h="742030">
                <a:tc>
                  <a:txBody>
                    <a:bodyPr/>
                    <a:lstStyle/>
                    <a:p>
                      <a:pPr algn="ctr" fontAlgn="t"/>
                      <a:endParaRPr lang="en-US" altLang="zh-CN" sz="1400" b="1" i="0" u="none" strike="noStrike" kern="1200">
                        <a:solidFill>
                          <a:schemeClr val="bg1"/>
                        </a:solidFill>
                        <a:latin typeface="+mn-ea"/>
                        <a:ea typeface="+mn-ea"/>
                        <a:cs typeface="+mn-cs"/>
                      </a:endParaRPr>
                    </a:p>
                    <a:p>
                      <a:pPr algn="ctr" fontAlgn="t"/>
                      <a:r>
                        <a:rPr lang="zh-CN" altLang="en-US" sz="1400" b="1" i="0" u="none" strike="noStrike" kern="1200">
                          <a:solidFill>
                            <a:schemeClr val="bg1"/>
                          </a:solidFill>
                          <a:latin typeface="+mn-ea"/>
                          <a:ea typeface="+mn-ea"/>
                          <a:cs typeface="+mn-cs"/>
                        </a:rPr>
                        <a:t>证券代码</a:t>
                      </a: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证券简称</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上月涨幅（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br>
                        <a:rPr lang="zh-CN" altLang="en-US" sz="1400" b="1" i="0" u="none" strike="noStrike" kern="1200">
                          <a:solidFill>
                            <a:schemeClr val="bg1"/>
                          </a:solidFill>
                          <a:latin typeface="+mn-ea"/>
                          <a:ea typeface="+mn-ea"/>
                          <a:cs typeface="+mn-cs"/>
                        </a:rPr>
                      </a:br>
                      <a:endParaRPr lang="zh-CN" altLang="en-US" sz="1400" b="1" i="0" u="none" strike="noStrike" kern="120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本月涨幅（</a:t>
                      </a:r>
                      <a:r>
                        <a:rPr lang="en-US" altLang="zh-CN" sz="1400" b="1" i="0" u="none" strike="noStrike" kern="1200">
                          <a:solidFill>
                            <a:schemeClr val="bg1"/>
                          </a:solidFill>
                          <a:latin typeface="+mn-ea"/>
                          <a:ea typeface="+mn-ea"/>
                          <a:cs typeface="+mn-cs"/>
                        </a:rPr>
                        <a:t>%</a:t>
                      </a:r>
                      <a:r>
                        <a:rPr lang="zh-CN" altLang="en-US" sz="1400" b="1" i="0" u="none" strike="noStrike" kern="1200">
                          <a:solidFill>
                            <a:schemeClr val="bg1"/>
                          </a:solidFill>
                          <a:latin typeface="+mn-ea"/>
                          <a:ea typeface="+mn-ea"/>
                          <a:cs typeface="+mn-cs"/>
                        </a:rPr>
                        <a:t>）</a:t>
                      </a: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a:solidFill>
                          <a:schemeClr val="bg1"/>
                        </a:solidFill>
                        <a:latin typeface="+mn-ea"/>
                        <a:ea typeface="+mn-ea"/>
                        <a:cs typeface="+mn-cs"/>
                      </a:endParaRPr>
                    </a:p>
                    <a:p>
                      <a:pPr algn="ctr" rtl="0" fontAlgn="t"/>
                      <a:r>
                        <a:rPr lang="zh-CN" altLang="en-US" sz="1400" b="1" i="0" u="none" strike="noStrike" kern="1200">
                          <a:solidFill>
                            <a:schemeClr val="bg1"/>
                          </a:solidFill>
                          <a:latin typeface="+mn-ea"/>
                          <a:ea typeface="+mn-ea"/>
                          <a:cs typeface="+mn-cs"/>
                        </a:rPr>
                        <a:t>行业</a:t>
                      </a: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 xmlns:a16="http://schemas.microsoft.com/office/drawing/2014/main" val="10000"/>
                  </a:ext>
                </a:extLst>
              </a:tr>
              <a:tr h="490729">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600604.SH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市北高新</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140.8284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-5.2826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房地产业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1"/>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002708.SZ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光洋股份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98.8119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-24.1036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2"/>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002575.SZ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群兴玩具</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89.313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1.4785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3"/>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600783.SH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鲁信创投</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89.0542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-11.8606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综合</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4"/>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002288.SZ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超华科技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86.2816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-12.5969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5"/>
                  </a:ext>
                </a:extLst>
              </a:tr>
              <a:tr h="493367">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600235.SH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民丰特纸</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77.7506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-14.9931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6"/>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600128.SH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弘业股份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71.8182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-16.1905</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7"/>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002192.SZ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融捷股份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70.5364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-14.3662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8"/>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600895.SH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张江高科</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67.5706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0.8092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综合</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9"/>
                  </a:ext>
                </a:extLst>
              </a:tr>
              <a:tr h="490721">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600634.SH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富控</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61.9266</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-27.762</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marL="0" algn="ctr" defTabSz="914400" rtl="0" eaLnBrk="1" fontAlgn="b" latinLnBrk="0" hangingPunct="1"/>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531376980"/>
      </p:ext>
    </p:extLst>
  </p:cSld>
  <p:clrMapOvr>
    <a:overrideClrMapping bg1="lt1" tx1="dk1" bg2="lt2" tx2="dk2" accent1="accent1" accent2="accent2" accent3="accent3" accent4="accent4" accent5="accent5" accent6="accent6" hlink="hlink" folHlink="folHlink"/>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本月跌幅居前个股</a:t>
            </a:r>
          </a:p>
        </p:txBody>
      </p:sp>
      <p:graphicFrame>
        <p:nvGraphicFramePr>
          <p:cNvPr id="5" name="表格 4"/>
          <p:cNvGraphicFramePr>
            <a:graphicFrameLocks noGrp="1"/>
          </p:cNvGraphicFramePr>
          <p:nvPr>
            <p:extLst>
              <p:ext uri="{D42A27DB-BD31-4B8C-83A1-F6EECF244321}">
                <p14:modId xmlns:p14="http://schemas.microsoft.com/office/powerpoint/2010/main" val="4105409457"/>
              </p:ext>
            </p:extLst>
          </p:nvPr>
        </p:nvGraphicFramePr>
        <p:xfrm>
          <a:off x="0" y="786606"/>
          <a:ext cx="9144001" cy="6170784"/>
        </p:xfrm>
        <a:graphic>
          <a:graphicData uri="http://schemas.openxmlformats.org/drawingml/2006/table">
            <a:tbl>
              <a:tblPr/>
              <a:tblGrid>
                <a:gridCol w="2213532">
                  <a:extLst>
                    <a:ext uri="{9D8B030D-6E8A-4147-A177-3AD203B41FA5}">
                      <a16:colId xmlns="" xmlns:a16="http://schemas.microsoft.com/office/drawing/2014/main" val="20000"/>
                    </a:ext>
                  </a:extLst>
                </a:gridCol>
                <a:gridCol w="1870962">
                  <a:extLst>
                    <a:ext uri="{9D8B030D-6E8A-4147-A177-3AD203B41FA5}">
                      <a16:colId xmlns="" xmlns:a16="http://schemas.microsoft.com/office/drawing/2014/main" val="20001"/>
                    </a:ext>
                  </a:extLst>
                </a:gridCol>
                <a:gridCol w="1765555">
                  <a:extLst>
                    <a:ext uri="{9D8B030D-6E8A-4147-A177-3AD203B41FA5}">
                      <a16:colId xmlns="" xmlns:a16="http://schemas.microsoft.com/office/drawing/2014/main" val="20002"/>
                    </a:ext>
                  </a:extLst>
                </a:gridCol>
                <a:gridCol w="1264878">
                  <a:extLst>
                    <a:ext uri="{9D8B030D-6E8A-4147-A177-3AD203B41FA5}">
                      <a16:colId xmlns="" xmlns:a16="http://schemas.microsoft.com/office/drawing/2014/main" val="20003"/>
                    </a:ext>
                  </a:extLst>
                </a:gridCol>
                <a:gridCol w="2029074">
                  <a:extLst>
                    <a:ext uri="{9D8B030D-6E8A-4147-A177-3AD203B41FA5}">
                      <a16:colId xmlns="" xmlns:a16="http://schemas.microsoft.com/office/drawing/2014/main" val="20004"/>
                    </a:ext>
                  </a:extLst>
                </a:gridCol>
              </a:tblGrid>
              <a:tr h="600766">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月跌幅%</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 xmlns:a16="http://schemas.microsoft.com/office/drawing/2014/main" val="10000"/>
                  </a:ext>
                </a:extLst>
              </a:tr>
              <a:tr h="58595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002252.SZ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上海莱士</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-58.9652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398.4672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1"/>
                  </a:ext>
                </a:extLst>
              </a:tr>
              <a:tr h="497634">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002761.SZ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多喜爱</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-46.2426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37.0668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2"/>
                  </a:ext>
                </a:extLst>
              </a:tr>
              <a:tr h="551294">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300362.SZ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天翔环境</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-45.8592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22.8551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3"/>
                  </a:ext>
                </a:extLst>
              </a:tr>
              <a:tr h="474983">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603726.SH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朗迪集团</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-41.3208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24.7447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4"/>
                  </a:ext>
                </a:extLst>
              </a:tr>
              <a:tr h="456784">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002147.SZ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ST</a:t>
                      </a:r>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新光</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-41.2879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56.6704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房地产业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5"/>
                  </a:ext>
                </a:extLst>
              </a:tr>
              <a:tr h="55604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002656.SZ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摩登大道</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-35.2818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44.1762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6"/>
                  </a:ext>
                </a:extLst>
              </a:tr>
              <a:tr h="51147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300003.SZ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乐普医疗</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-33.5144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370.762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7"/>
                  </a:ext>
                </a:extLst>
              </a:tr>
              <a:tr h="483792">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600080.SH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金花股份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-32.0038</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26.7262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8"/>
                  </a:ext>
                </a:extLst>
              </a:tr>
              <a:tr h="484452">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300510.SZ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金冠股份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-31.5402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48.7216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9"/>
                  </a:ext>
                </a:extLst>
              </a:tr>
              <a:tr h="510817">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600745.SH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闻泰科技</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-30.6759</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134.6544</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 xmlns:a16="http://schemas.microsoft.com/office/drawing/2014/main" val="10010"/>
                  </a:ext>
                </a:extLst>
              </a:tr>
              <a:tr h="456784">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 xmlns:a16="http://schemas.microsoft.com/office/drawing/2014/main" val="10011"/>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 xmlns:a16="http://schemas.microsoft.com/office/drawing/2014/main" id="{343C4FAD-AC0F-4495-9059-9516B6E3C2E8}"/>
              </a:ext>
            </a:extLst>
          </p:cNvPr>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股权质押比例前十</a:t>
            </a:r>
          </a:p>
        </p:txBody>
      </p:sp>
      <p:graphicFrame>
        <p:nvGraphicFramePr>
          <p:cNvPr id="7" name="表格 6">
            <a:extLst>
              <a:ext uri="{FF2B5EF4-FFF2-40B4-BE49-F238E27FC236}">
                <a16:creationId xmlns="" xmlns:a16="http://schemas.microsoft.com/office/drawing/2014/main" id="{E29E769F-1AD5-4073-B780-7272B14ECAD7}"/>
              </a:ext>
            </a:extLst>
          </p:cNvPr>
          <p:cNvGraphicFramePr>
            <a:graphicFrameLocks noGrp="1"/>
          </p:cNvGraphicFramePr>
          <p:nvPr>
            <p:extLst>
              <p:ext uri="{D42A27DB-BD31-4B8C-83A1-F6EECF244321}">
                <p14:modId xmlns:p14="http://schemas.microsoft.com/office/powerpoint/2010/main" val="4140787115"/>
              </p:ext>
            </p:extLst>
          </p:nvPr>
        </p:nvGraphicFramePr>
        <p:xfrm>
          <a:off x="0" y="883266"/>
          <a:ext cx="9144001" cy="6074126"/>
        </p:xfrm>
        <a:graphic>
          <a:graphicData uri="http://schemas.openxmlformats.org/drawingml/2006/table">
            <a:tbl>
              <a:tblPr/>
              <a:tblGrid>
                <a:gridCol w="2213532">
                  <a:extLst>
                    <a:ext uri="{9D8B030D-6E8A-4147-A177-3AD203B41FA5}">
                      <a16:colId xmlns="" xmlns:a16="http://schemas.microsoft.com/office/drawing/2014/main" val="20000"/>
                    </a:ext>
                  </a:extLst>
                </a:gridCol>
                <a:gridCol w="1870962">
                  <a:extLst>
                    <a:ext uri="{9D8B030D-6E8A-4147-A177-3AD203B41FA5}">
                      <a16:colId xmlns="" xmlns:a16="http://schemas.microsoft.com/office/drawing/2014/main" val="20001"/>
                    </a:ext>
                  </a:extLst>
                </a:gridCol>
                <a:gridCol w="1765555">
                  <a:extLst>
                    <a:ext uri="{9D8B030D-6E8A-4147-A177-3AD203B41FA5}">
                      <a16:colId xmlns="" xmlns:a16="http://schemas.microsoft.com/office/drawing/2014/main" val="20002"/>
                    </a:ext>
                  </a:extLst>
                </a:gridCol>
                <a:gridCol w="1264878">
                  <a:extLst>
                    <a:ext uri="{9D8B030D-6E8A-4147-A177-3AD203B41FA5}">
                      <a16:colId xmlns="" xmlns:a16="http://schemas.microsoft.com/office/drawing/2014/main" val="20003"/>
                    </a:ext>
                  </a:extLst>
                </a:gridCol>
                <a:gridCol w="2029074">
                  <a:extLst>
                    <a:ext uri="{9D8B030D-6E8A-4147-A177-3AD203B41FA5}">
                      <a16:colId xmlns="" xmlns:a16="http://schemas.microsoft.com/office/drawing/2014/main" val="20004"/>
                    </a:ext>
                  </a:extLst>
                </a:gridCol>
              </a:tblGrid>
              <a:tr h="589443">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证券代码</a:t>
                      </a: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上市公司</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质押比例%</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总市值（亿元）</a:t>
                      </a: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a:solidFill>
                            <a:schemeClr val="bg1"/>
                          </a:solidFill>
                          <a:latin typeface="+mn-ea"/>
                          <a:ea typeface="+mn-ea"/>
                          <a:cs typeface="+mn-cs"/>
                        </a:rPr>
                        <a:t>行业</a:t>
                      </a: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extLst>
                  <a:ext uri="{0D108BD9-81ED-4DB2-BD59-A6C34878D82A}">
                    <a16:rowId xmlns="" xmlns:a16="http://schemas.microsoft.com/office/drawing/2014/main" val="10000"/>
                  </a:ext>
                </a:extLst>
              </a:tr>
              <a:tr h="574912">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000408.SZ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藏格控股</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77.96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223.7021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1"/>
                  </a:ext>
                </a:extLst>
              </a:tr>
              <a:tr h="48825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000981.SZ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银亿股份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77.46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125.6733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2"/>
                  </a:ext>
                </a:extLst>
              </a:tr>
              <a:tr h="540903">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603555.SH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贵人鸟</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77.14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36.2703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3"/>
                  </a:ext>
                </a:extLst>
              </a:tr>
              <a:tr h="466031">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002143.SZ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印纪传媒</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76.81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50.6173</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租赁和商务服务业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4"/>
                  </a:ext>
                </a:extLst>
              </a:tr>
              <a:tr h="448175">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000723.SZ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美锦能源</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76.79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131.3329</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5"/>
                  </a:ext>
                </a:extLst>
              </a:tr>
              <a:tr h="565212">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601360.SH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三六零</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75.96</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1,377.84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信息传输、软件和信息技术服务业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6"/>
                  </a:ext>
                </a:extLst>
              </a:tr>
              <a:tr h="501836">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000567.SZ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海德股份</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75.1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49.1687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金融业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7"/>
                  </a:ext>
                </a:extLst>
              </a:tr>
              <a:tr h="474674">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002625.SZ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光启技术</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74.24</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213.3042</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制造业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8"/>
                  </a:ext>
                </a:extLst>
              </a:tr>
              <a:tr h="475321">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000564.SZ</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供销大集</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74.07</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151.9981</a:t>
                      </a:r>
                    </a:p>
                  </a:txBody>
                  <a:tcPr marL="6350" marR="6350" marT="635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extLst>
                  <a:ext uri="{0D108BD9-81ED-4DB2-BD59-A6C34878D82A}">
                    <a16:rowId xmlns="" xmlns:a16="http://schemas.microsoft.com/office/drawing/2014/main" val="10009"/>
                  </a:ext>
                </a:extLst>
              </a:tr>
              <a:tr h="501189">
                <a:tc>
                  <a:txBody>
                    <a:bodyPr/>
                    <a:lstStyle/>
                    <a:p>
                      <a:pPr algn="ctr" fontAlgn="b"/>
                      <a:r>
                        <a:rPr lang="en-US" sz="1800" b="1" i="0" u="none" strike="noStrike" kern="1200">
                          <a:solidFill>
                            <a:srgbClr val="000066"/>
                          </a:solidFill>
                          <a:effectLst/>
                          <a:latin typeface="幼圆" panose="02010509060101010101" pitchFamily="49" charset="-122"/>
                          <a:ea typeface="幼圆" panose="02010509060101010101" pitchFamily="49" charset="-122"/>
                          <a:cs typeface="+mn-cs"/>
                        </a:rPr>
                        <a:t>600828.SH</a:t>
                      </a:r>
                    </a:p>
                  </a:txBody>
                  <a:tcPr marL="6350" marR="6350" marT="635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茂业商业</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73.92</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en-US" altLang="zh-CN" sz="1800" b="1" i="0" u="none" strike="noStrike" kern="1200">
                          <a:solidFill>
                            <a:srgbClr val="000066"/>
                          </a:solidFill>
                          <a:effectLst/>
                          <a:latin typeface="幼圆" panose="02010509060101010101" pitchFamily="49" charset="-122"/>
                          <a:ea typeface="幼圆" panose="02010509060101010101" pitchFamily="49" charset="-122"/>
                          <a:cs typeface="+mn-cs"/>
                        </a:rPr>
                        <a:t>81.23</a:t>
                      </a:r>
                    </a:p>
                  </a:txBody>
                  <a:tcPr marL="6350" marR="6350" marT="635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algn="ctr" fontAlgn="b"/>
                      <a:r>
                        <a:rPr lang="zh-CN" altLang="en-US" sz="1800" b="1" i="0" u="none" strike="noStrike" kern="1200">
                          <a:solidFill>
                            <a:srgbClr val="000066"/>
                          </a:solidFill>
                          <a:effectLst/>
                          <a:latin typeface="幼圆" panose="02010509060101010101" pitchFamily="49" charset="-122"/>
                          <a:ea typeface="幼圆" panose="02010509060101010101" pitchFamily="49" charset="-122"/>
                          <a:cs typeface="+mn-cs"/>
                        </a:rPr>
                        <a:t>批发和零售业</a:t>
                      </a:r>
                    </a:p>
                  </a:txBody>
                  <a:tcPr marL="6350" marR="6350" marT="635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extLst>
                  <a:ext uri="{0D108BD9-81ED-4DB2-BD59-A6C34878D82A}">
                    <a16:rowId xmlns="" xmlns:a16="http://schemas.microsoft.com/office/drawing/2014/main" val="10010"/>
                  </a:ext>
                </a:extLst>
              </a:tr>
              <a:tr h="448175">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tc>
                  <a:txBody>
                    <a:bodyPr/>
                    <a:lstStyle/>
                    <a:p>
                      <a:pPr>
                        <a:buNone/>
                      </a:pPr>
                      <a:endParaRPr lang="zh-CN" altLang="en-US"/>
                    </a:p>
                  </a:txBody>
                  <a:tcPr>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2450753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a:solidFill>
                  <a:srgbClr val="777777"/>
                </a:solidFill>
                <a:ea typeface="华文中宋" panose="02010600040101010101" pitchFamily="2" charset="-122"/>
              </a:rPr>
              <a:t>                      </a:t>
            </a:r>
            <a:r>
              <a:rPr lang="en-US" altLang="zh-CN" sz="3600">
                <a:solidFill>
                  <a:srgbClr val="000066"/>
                </a:solidFill>
                <a:latin typeface="华文中宋" panose="02010600040101010101" pitchFamily="2" charset="-122"/>
                <a:ea typeface="黑体" panose="02010609060101010101" pitchFamily="49" charset="-122"/>
              </a:rPr>
              <a:t>—— </a:t>
            </a:r>
            <a:r>
              <a:rPr lang="zh-CN" altLang="en-US" sz="3600" b="1">
                <a:solidFill>
                  <a:srgbClr val="000066"/>
                </a:solidFill>
                <a:ea typeface="黑体" panose="02010609060101010101" pitchFamily="49" charset="-122"/>
              </a:rPr>
              <a:t>二级市场</a:t>
            </a:r>
            <a:r>
              <a:rPr lang="zh-CN" altLang="en-US" sz="1800" b="1">
                <a:solidFill>
                  <a:srgbClr val="000066"/>
                </a:solidFill>
                <a:ea typeface="幼圆" panose="02010509060101010101" pitchFamily="49" charset="-122"/>
              </a:rPr>
              <a:t>（</a:t>
            </a:r>
            <a:r>
              <a:rPr lang="en-US" altLang="zh-CN" sz="1800" b="1">
                <a:solidFill>
                  <a:srgbClr val="000066"/>
                </a:solidFill>
                <a:ea typeface="幼圆" panose="02010509060101010101" pitchFamily="49" charset="-122"/>
              </a:rPr>
              <a:t>2018</a:t>
            </a:r>
            <a:r>
              <a:rPr lang="zh-CN" altLang="en-US" sz="1800" b="1">
                <a:solidFill>
                  <a:srgbClr val="000066"/>
                </a:solidFill>
                <a:ea typeface="幼圆" panose="02010509060101010101" pitchFamily="49" charset="-122"/>
              </a:rPr>
              <a:t>年</a:t>
            </a:r>
            <a:r>
              <a:rPr lang="en-US" altLang="zh-CN" sz="1800" b="1">
                <a:solidFill>
                  <a:srgbClr val="000066"/>
                </a:solidFill>
                <a:ea typeface="幼圆" panose="02010509060101010101" pitchFamily="49" charset="-122"/>
              </a:rPr>
              <a:t>12</a:t>
            </a:r>
            <a:r>
              <a:rPr lang="zh-CN" altLang="en-US" sz="1800" b="1">
                <a:solidFill>
                  <a:srgbClr val="000066"/>
                </a:solidFill>
                <a:ea typeface="幼圆" panose="02010509060101010101" pitchFamily="49" charset="-122"/>
              </a:rPr>
              <a:t>月）</a:t>
            </a:r>
            <a:endParaRPr lang="zh-CN" altLang="en-US" sz="3600" b="1">
              <a:solidFill>
                <a:srgbClr val="000066"/>
              </a:solidFill>
              <a:ea typeface="黑体" panose="02010609060101010101" pitchFamily="49" charset="-122"/>
            </a:endParaRPr>
          </a:p>
          <a:p>
            <a:pPr eaLnBrk="0" hangingPunct="0">
              <a:spcBef>
                <a:spcPct val="50000"/>
              </a:spcBef>
            </a:pPr>
            <a:endParaRPr lang="zh-CN" altLang="en-US" sz="4000" b="1">
              <a:solidFill>
                <a:srgbClr val="000099"/>
              </a:solidFill>
              <a:ea typeface="幼圆" panose="02010509060101010101" pitchFamily="49" charset="-122"/>
            </a:endParaRPr>
          </a:p>
        </p:txBody>
      </p:sp>
    </p:spTree>
    <p:extLst>
      <p:ext uri="{BB962C8B-B14F-4D97-AF65-F5344CB8AC3E}">
        <p14:creationId xmlns:p14="http://schemas.microsoft.com/office/powerpoint/2010/main" val="228273181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E3596D5A-3D6B-48B7-B58F-42048E5F5348}"/>
              </a:ext>
            </a:extLst>
          </p:cNvPr>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第一大股东累计质押数占持股比例变化</a:t>
            </a:r>
          </a:p>
        </p:txBody>
      </p:sp>
      <p:sp>
        <p:nvSpPr>
          <p:cNvPr id="6" name="文本框 5">
            <a:extLst>
              <a:ext uri="{FF2B5EF4-FFF2-40B4-BE49-F238E27FC236}">
                <a16:creationId xmlns="" xmlns:a16="http://schemas.microsoft.com/office/drawing/2014/main" id="{491CA52B-5F68-4831-9BD0-BB226F7690DA}"/>
              </a:ext>
            </a:extLst>
          </p:cNvPr>
          <p:cNvSpPr txBox="1"/>
          <p:nvPr/>
        </p:nvSpPr>
        <p:spPr bwMode="auto">
          <a:xfrm>
            <a:off x="683568" y="4756455"/>
            <a:ext cx="7524836" cy="1631216"/>
          </a:xfrm>
          <a:prstGeom prst="rect">
            <a:avLst/>
          </a:prstGeom>
          <a:noFill/>
          <a:ln w="9525">
            <a:noFill/>
            <a:miter lim="800000"/>
          </a:ln>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国有控股企业中，</a:t>
            </a:r>
            <a:r>
              <a:rPr lang="en-US" altLang="zh-CN" b="1">
                <a:solidFill>
                  <a:srgbClr val="000066"/>
                </a:solidFill>
                <a:latin typeface="幼圆" panose="02010509060101010101" pitchFamily="49" charset="-122"/>
                <a:ea typeface="幼圆" panose="02010509060101010101" pitchFamily="49" charset="-122"/>
              </a:rPr>
              <a:t>12</a:t>
            </a:r>
            <a:r>
              <a:rPr lang="zh-CN" altLang="en-US" b="1">
                <a:solidFill>
                  <a:srgbClr val="000066"/>
                </a:solidFill>
                <a:latin typeface="幼圆" panose="02010509060101010101" pitchFamily="49" charset="-122"/>
                <a:ea typeface="幼圆" panose="02010509060101010101" pitchFamily="49" charset="-122"/>
              </a:rPr>
              <a:t>月第一大股东质押股比例较</a:t>
            </a:r>
            <a:r>
              <a:rPr lang="en-US" altLang="zh-CN" b="1">
                <a:solidFill>
                  <a:srgbClr val="000066"/>
                </a:solidFill>
                <a:latin typeface="幼圆" panose="02010509060101010101" pitchFamily="49" charset="-122"/>
                <a:ea typeface="幼圆" panose="02010509060101010101" pitchFamily="49" charset="-122"/>
              </a:rPr>
              <a:t>11</a:t>
            </a:r>
            <a:r>
              <a:rPr lang="zh-CN" altLang="en-US" b="1">
                <a:solidFill>
                  <a:srgbClr val="000066"/>
                </a:solidFill>
                <a:latin typeface="幼圆" panose="02010509060101010101" pitchFamily="49" charset="-122"/>
                <a:ea typeface="幼圆" panose="02010509060101010101" pitchFamily="49" charset="-122"/>
              </a:rPr>
              <a:t>月各有</a:t>
            </a:r>
            <a:r>
              <a:rPr lang="en-US" altLang="zh-CN" b="1">
                <a:solidFill>
                  <a:srgbClr val="000066"/>
                </a:solidFill>
                <a:latin typeface="幼圆" panose="02010509060101010101" pitchFamily="49" charset="-122"/>
                <a:ea typeface="幼圆" panose="02010509060101010101" pitchFamily="49" charset="-122"/>
              </a:rPr>
              <a:t>20</a:t>
            </a:r>
            <a:r>
              <a:rPr lang="zh-CN" altLang="en-US" b="1">
                <a:solidFill>
                  <a:srgbClr val="000066"/>
                </a:solidFill>
                <a:latin typeface="幼圆" panose="02010509060101010101" pitchFamily="49" charset="-122"/>
                <a:ea typeface="幼圆" panose="02010509060101010101" pitchFamily="49" charset="-122"/>
              </a:rPr>
              <a:t>家和</a:t>
            </a:r>
            <a:r>
              <a:rPr lang="en-US" altLang="zh-CN" b="1">
                <a:solidFill>
                  <a:srgbClr val="000066"/>
                </a:solidFill>
                <a:latin typeface="幼圆" panose="02010509060101010101" pitchFamily="49" charset="-122"/>
                <a:ea typeface="幼圆" panose="02010509060101010101" pitchFamily="49" charset="-122"/>
              </a:rPr>
              <a:t>10</a:t>
            </a:r>
            <a:r>
              <a:rPr lang="zh-CN" altLang="en-US" b="1">
                <a:solidFill>
                  <a:srgbClr val="000066"/>
                </a:solidFill>
                <a:latin typeface="幼圆" panose="02010509060101010101" pitchFamily="49" charset="-122"/>
                <a:ea typeface="幼圆" panose="02010509060101010101" pitchFamily="49" charset="-122"/>
              </a:rPr>
              <a:t>家产生上升和下降。无新进全数质押现象。非国有控股企业中，</a:t>
            </a:r>
            <a:r>
              <a:rPr lang="en-US" altLang="zh-CN" b="1">
                <a:solidFill>
                  <a:srgbClr val="000066"/>
                </a:solidFill>
                <a:latin typeface="幼圆" panose="02010509060101010101" pitchFamily="49" charset="-122"/>
                <a:ea typeface="幼圆" panose="02010509060101010101" pitchFamily="49" charset="-122"/>
              </a:rPr>
              <a:t> 12</a:t>
            </a:r>
            <a:r>
              <a:rPr lang="zh-CN" altLang="en-US" b="1">
                <a:solidFill>
                  <a:srgbClr val="000066"/>
                </a:solidFill>
                <a:latin typeface="幼圆" panose="02010509060101010101" pitchFamily="49" charset="-122"/>
                <a:ea typeface="幼圆" panose="02010509060101010101" pitchFamily="49" charset="-122"/>
              </a:rPr>
              <a:t>月第一大股东质押股比例较</a:t>
            </a:r>
            <a:r>
              <a:rPr lang="en-US" altLang="zh-CN" b="1">
                <a:solidFill>
                  <a:srgbClr val="000066"/>
                </a:solidFill>
                <a:latin typeface="幼圆" panose="02010509060101010101" pitchFamily="49" charset="-122"/>
                <a:ea typeface="幼圆" panose="02010509060101010101" pitchFamily="49" charset="-122"/>
              </a:rPr>
              <a:t>11</a:t>
            </a:r>
            <a:r>
              <a:rPr lang="zh-CN" altLang="en-US" b="1">
                <a:solidFill>
                  <a:srgbClr val="000066"/>
                </a:solidFill>
                <a:latin typeface="幼圆" panose="02010509060101010101" pitchFamily="49" charset="-122"/>
                <a:ea typeface="幼圆" panose="02010509060101010101" pitchFamily="49" charset="-122"/>
              </a:rPr>
              <a:t>月各有</a:t>
            </a:r>
            <a:r>
              <a:rPr lang="en-US" altLang="zh-CN" b="1">
                <a:solidFill>
                  <a:srgbClr val="000066"/>
                </a:solidFill>
                <a:latin typeface="幼圆" panose="02010509060101010101" pitchFamily="49" charset="-122"/>
                <a:ea typeface="幼圆" panose="02010509060101010101" pitchFamily="49" charset="-122"/>
              </a:rPr>
              <a:t>257</a:t>
            </a:r>
            <a:r>
              <a:rPr lang="zh-CN" altLang="en-US" b="1">
                <a:solidFill>
                  <a:srgbClr val="000066"/>
                </a:solidFill>
                <a:latin typeface="幼圆" panose="02010509060101010101" pitchFamily="49" charset="-122"/>
                <a:ea typeface="幼圆" panose="02010509060101010101" pitchFamily="49" charset="-122"/>
              </a:rPr>
              <a:t>家和</a:t>
            </a:r>
            <a:r>
              <a:rPr lang="en-US" altLang="zh-CN" b="1">
                <a:solidFill>
                  <a:srgbClr val="000066"/>
                </a:solidFill>
                <a:latin typeface="幼圆" panose="02010509060101010101" pitchFamily="49" charset="-122"/>
                <a:ea typeface="幼圆" panose="02010509060101010101" pitchFamily="49" charset="-122"/>
              </a:rPr>
              <a:t>170</a:t>
            </a:r>
            <a:r>
              <a:rPr lang="zh-CN" altLang="en-US" b="1">
                <a:solidFill>
                  <a:srgbClr val="000066"/>
                </a:solidFill>
                <a:latin typeface="幼圆" panose="02010509060101010101" pitchFamily="49" charset="-122"/>
                <a:ea typeface="幼圆" panose="02010509060101010101" pitchFamily="49" charset="-122"/>
              </a:rPr>
              <a:t>家产生上升和下降。其中天汽模、达刚路机等</a:t>
            </a:r>
            <a:r>
              <a:rPr lang="en-US" altLang="zh-CN" b="1">
                <a:solidFill>
                  <a:srgbClr val="000066"/>
                </a:solidFill>
                <a:latin typeface="幼圆" panose="02010509060101010101" pitchFamily="49" charset="-122"/>
                <a:ea typeface="幼圆" panose="02010509060101010101" pitchFamily="49" charset="-122"/>
              </a:rPr>
              <a:t>5</a:t>
            </a:r>
            <a:r>
              <a:rPr lang="zh-CN" altLang="en-US" b="1">
                <a:solidFill>
                  <a:srgbClr val="000066"/>
                </a:solidFill>
                <a:latin typeface="幼圆" panose="02010509060101010101" pitchFamily="49" charset="-122"/>
                <a:ea typeface="幼圆" panose="02010509060101010101" pitchFamily="49" charset="-122"/>
              </a:rPr>
              <a:t>家上市公司的第一大股东将所持股全数质押。</a:t>
            </a:r>
          </a:p>
        </p:txBody>
      </p:sp>
      <p:pic>
        <p:nvPicPr>
          <p:cNvPr id="2" name="图片 1">
            <a:extLst>
              <a:ext uri="{FF2B5EF4-FFF2-40B4-BE49-F238E27FC236}">
                <a16:creationId xmlns="" xmlns:a16="http://schemas.microsoft.com/office/drawing/2014/main" id="{BCFC8E4D-1E6B-4783-A7A1-F9FA32C92D6E}"/>
              </a:ext>
            </a:extLst>
          </p:cNvPr>
          <p:cNvPicPr>
            <a:picLocks noChangeAspect="1"/>
          </p:cNvPicPr>
          <p:nvPr/>
        </p:nvPicPr>
        <p:blipFill>
          <a:blip r:embed="rId2"/>
          <a:stretch>
            <a:fillRect/>
          </a:stretch>
        </p:blipFill>
        <p:spPr>
          <a:xfrm>
            <a:off x="317954" y="1268760"/>
            <a:ext cx="4391694" cy="3303220"/>
          </a:xfrm>
          <a:prstGeom prst="rect">
            <a:avLst/>
          </a:prstGeom>
        </p:spPr>
      </p:pic>
      <p:pic>
        <p:nvPicPr>
          <p:cNvPr id="4" name="图片 3">
            <a:extLst>
              <a:ext uri="{FF2B5EF4-FFF2-40B4-BE49-F238E27FC236}">
                <a16:creationId xmlns="" xmlns:a16="http://schemas.microsoft.com/office/drawing/2014/main" id="{48500381-2100-46C2-B65A-B522AA2AA41F}"/>
              </a:ext>
            </a:extLst>
          </p:cNvPr>
          <p:cNvPicPr>
            <a:picLocks noChangeAspect="1"/>
          </p:cNvPicPr>
          <p:nvPr/>
        </p:nvPicPr>
        <p:blipFill>
          <a:blip r:embed="rId3"/>
          <a:stretch>
            <a:fillRect/>
          </a:stretch>
        </p:blipFill>
        <p:spPr>
          <a:xfrm>
            <a:off x="4355976" y="1268760"/>
            <a:ext cx="4192160" cy="3303220"/>
          </a:xfrm>
          <a:prstGeom prst="rect">
            <a:avLst/>
          </a:prstGeom>
        </p:spPr>
      </p:pic>
    </p:spTree>
    <p:extLst>
      <p:ext uri="{BB962C8B-B14F-4D97-AF65-F5344CB8AC3E}">
        <p14:creationId xmlns:p14="http://schemas.microsoft.com/office/powerpoint/2010/main" val="12331799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a:extLst>
              <a:ext uri="{FF2B5EF4-FFF2-40B4-BE49-F238E27FC236}">
                <a16:creationId xmlns="" xmlns:a16="http://schemas.microsoft.com/office/drawing/2014/main" id="{C111F803-EF2D-458B-9D57-814AC402EF99}"/>
              </a:ext>
            </a:extLst>
          </p:cNvPr>
          <p:cNvSpPr/>
          <p:nvPr/>
        </p:nvSpPr>
        <p:spPr bwMode="auto">
          <a:xfrm>
            <a:off x="197986" y="1016740"/>
            <a:ext cx="4032448" cy="1723593"/>
          </a:xfrm>
          <a:prstGeom prst="wedgeRoundRectCallout">
            <a:avLst>
              <a:gd name="adj1" fmla="val 28961"/>
              <a:gd name="adj2" fmla="val 6468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28678" name="Picture 17" descr="cicc-allp-02-3"/>
          <p:cNvPicPr>
            <a:picLocks noChangeAspect="1" noChangeArrowheads="1"/>
          </p:cNvPicPr>
          <p:nvPr/>
        </p:nvPicPr>
        <p:blipFill>
          <a:blip r:embed="rId3"/>
          <a:srcRect/>
          <a:stretch>
            <a:fillRect/>
          </a:stretch>
        </p:blipFill>
        <p:spPr bwMode="auto">
          <a:xfrm>
            <a:off x="4964968" y="3063946"/>
            <a:ext cx="785495" cy="575945"/>
          </a:xfrm>
          <a:prstGeom prst="rect">
            <a:avLst/>
          </a:prstGeom>
          <a:noFill/>
          <a:ln w="9525">
            <a:noFill/>
            <a:miter lim="800000"/>
            <a:headEnd/>
            <a:tailEnd/>
          </a:ln>
        </p:spPr>
      </p:pic>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主要券商观点</a:t>
            </a:r>
          </a:p>
        </p:txBody>
      </p:sp>
      <p:pic>
        <p:nvPicPr>
          <p:cNvPr id="4" name="图片 3" descr="233"/>
          <p:cNvPicPr>
            <a:picLocks noChangeAspect="1"/>
          </p:cNvPicPr>
          <p:nvPr/>
        </p:nvPicPr>
        <p:blipFill>
          <a:blip r:embed="rId4" cstate="print"/>
          <a:stretch>
            <a:fillRect/>
          </a:stretch>
        </p:blipFill>
        <p:spPr>
          <a:xfrm>
            <a:off x="4644008" y="3861048"/>
            <a:ext cx="1904214" cy="640140"/>
          </a:xfrm>
          <a:prstGeom prst="rect">
            <a:avLst/>
          </a:prstGeom>
        </p:spPr>
      </p:pic>
      <p:pic>
        <p:nvPicPr>
          <p:cNvPr id="5" name="图片 4" descr="gy"/>
          <p:cNvPicPr>
            <a:picLocks noChangeAspect="1"/>
          </p:cNvPicPr>
          <p:nvPr/>
        </p:nvPicPr>
        <p:blipFill>
          <a:blip r:embed="rId5"/>
          <a:stretch>
            <a:fillRect/>
          </a:stretch>
        </p:blipFill>
        <p:spPr>
          <a:xfrm>
            <a:off x="2214210" y="3910563"/>
            <a:ext cx="1872615" cy="473710"/>
          </a:xfrm>
          <a:prstGeom prst="rect">
            <a:avLst/>
          </a:prstGeom>
        </p:spPr>
      </p:pic>
      <p:sp>
        <p:nvSpPr>
          <p:cNvPr id="6" name="文本框 5">
            <a:extLst>
              <a:ext uri="{FF2B5EF4-FFF2-40B4-BE49-F238E27FC236}">
                <a16:creationId xmlns="" xmlns:a16="http://schemas.microsoft.com/office/drawing/2014/main" id="{D7CBAA7B-74D5-4B63-86AF-D8E8F4B2D70C}"/>
              </a:ext>
            </a:extLst>
          </p:cNvPr>
          <p:cNvSpPr txBox="1"/>
          <p:nvPr/>
        </p:nvSpPr>
        <p:spPr>
          <a:xfrm>
            <a:off x="285220" y="1069497"/>
            <a:ext cx="3859700" cy="1554272"/>
          </a:xfrm>
          <a:prstGeom prst="rect">
            <a:avLst/>
          </a:prstGeom>
          <a:noFill/>
        </p:spPr>
        <p:txBody>
          <a:bodyPr wrap="square" rtlCol="0">
            <a:spAutoFit/>
          </a:bodyPr>
          <a:lstStyle/>
          <a:p>
            <a:r>
              <a:rPr lang="zh-CN" altLang="en-US" sz="1900" b="1">
                <a:solidFill>
                  <a:srgbClr val="000066"/>
                </a:solidFill>
                <a:latin typeface="+mn-ea"/>
                <a:ea typeface="+mn-ea"/>
              </a:rPr>
              <a:t>我们预期中国股市在三四季度将逐步走高，成长板块引领的结构性投资机会是资本市场的主线。股票市场投资策略是：成长</a:t>
            </a:r>
            <a:r>
              <a:rPr lang="en-US" altLang="zh-CN" sz="1900" b="1">
                <a:solidFill>
                  <a:srgbClr val="000066"/>
                </a:solidFill>
                <a:latin typeface="+mn-ea"/>
                <a:ea typeface="+mn-ea"/>
              </a:rPr>
              <a:t>&gt;</a:t>
            </a:r>
            <a:r>
              <a:rPr lang="zh-CN" altLang="en-US" sz="1900" b="1">
                <a:solidFill>
                  <a:srgbClr val="000066"/>
                </a:solidFill>
                <a:latin typeface="+mn-ea"/>
                <a:ea typeface="+mn-ea"/>
              </a:rPr>
              <a:t>消费</a:t>
            </a:r>
            <a:r>
              <a:rPr lang="en-US" altLang="zh-CN" sz="1900" b="1">
                <a:solidFill>
                  <a:srgbClr val="000066"/>
                </a:solidFill>
                <a:latin typeface="+mn-ea"/>
                <a:ea typeface="+mn-ea"/>
              </a:rPr>
              <a:t>&gt;</a:t>
            </a:r>
            <a:r>
              <a:rPr lang="zh-CN" altLang="en-US" sz="1900" b="1">
                <a:solidFill>
                  <a:srgbClr val="000066"/>
                </a:solidFill>
                <a:latin typeface="+mn-ea"/>
                <a:ea typeface="+mn-ea"/>
              </a:rPr>
              <a:t>金融地产</a:t>
            </a:r>
            <a:r>
              <a:rPr lang="en-US" altLang="zh-CN" sz="1900" b="1">
                <a:solidFill>
                  <a:srgbClr val="000066"/>
                </a:solidFill>
                <a:latin typeface="+mn-ea"/>
                <a:ea typeface="+mn-ea"/>
              </a:rPr>
              <a:t>&gt;</a:t>
            </a:r>
            <a:r>
              <a:rPr lang="zh-CN" altLang="en-US" sz="1900" b="1">
                <a:solidFill>
                  <a:srgbClr val="000066"/>
                </a:solidFill>
                <a:latin typeface="+mn-ea"/>
                <a:ea typeface="+mn-ea"/>
              </a:rPr>
              <a:t>周期。</a:t>
            </a:r>
            <a:endParaRPr lang="zh-CN" altLang="en-US" sz="1800" b="1">
              <a:solidFill>
                <a:srgbClr val="000066"/>
              </a:solidFill>
              <a:latin typeface="+mn-ea"/>
              <a:ea typeface="+mn-ea"/>
            </a:endParaRPr>
          </a:p>
        </p:txBody>
      </p:sp>
      <p:sp>
        <p:nvSpPr>
          <p:cNvPr id="37" name="对话气泡: 圆角矩形 36">
            <a:extLst>
              <a:ext uri="{FF2B5EF4-FFF2-40B4-BE49-F238E27FC236}">
                <a16:creationId xmlns="" xmlns:a16="http://schemas.microsoft.com/office/drawing/2014/main" id="{4D676A9D-75E8-4923-8127-CCAAF1560233}"/>
              </a:ext>
            </a:extLst>
          </p:cNvPr>
          <p:cNvSpPr/>
          <p:nvPr/>
        </p:nvSpPr>
        <p:spPr bwMode="auto">
          <a:xfrm>
            <a:off x="4742221" y="1016740"/>
            <a:ext cx="4032448" cy="1723593"/>
          </a:xfrm>
          <a:prstGeom prst="wedgeRoundRectCallout">
            <a:avLst>
              <a:gd name="adj1" fmla="val -33690"/>
              <a:gd name="adj2" fmla="val 60860"/>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8" name="文本框 37">
            <a:extLst>
              <a:ext uri="{FF2B5EF4-FFF2-40B4-BE49-F238E27FC236}">
                <a16:creationId xmlns="" xmlns:a16="http://schemas.microsoft.com/office/drawing/2014/main" id="{AA001647-C370-4625-A8BB-ABA92BF4D979}"/>
              </a:ext>
            </a:extLst>
          </p:cNvPr>
          <p:cNvSpPr txBox="1"/>
          <p:nvPr/>
        </p:nvSpPr>
        <p:spPr>
          <a:xfrm>
            <a:off x="4924788" y="1069497"/>
            <a:ext cx="3686952" cy="1554272"/>
          </a:xfrm>
          <a:prstGeom prst="rect">
            <a:avLst/>
          </a:prstGeom>
          <a:noFill/>
        </p:spPr>
        <p:txBody>
          <a:bodyPr wrap="square" rtlCol="0">
            <a:spAutoFit/>
          </a:bodyPr>
          <a:lstStyle/>
          <a:p>
            <a:r>
              <a:rPr lang="zh-CN" altLang="en-US" sz="1900" b="1">
                <a:solidFill>
                  <a:srgbClr val="000066"/>
                </a:solidFill>
                <a:latin typeface="+mn-ea"/>
                <a:ea typeface="+mn-ea"/>
              </a:rPr>
              <a:t>除政策调整外，美国经济的放缓、市场的回调也为中美贸易磋商达成阶段性妥协提供了余地。这些因素均是支持市场出现阶段性反弹的有利因素。</a:t>
            </a:r>
          </a:p>
        </p:txBody>
      </p:sp>
      <p:sp>
        <p:nvSpPr>
          <p:cNvPr id="39" name="对话气泡: 圆角矩形 38">
            <a:extLst>
              <a:ext uri="{FF2B5EF4-FFF2-40B4-BE49-F238E27FC236}">
                <a16:creationId xmlns="" xmlns:a16="http://schemas.microsoft.com/office/drawing/2014/main" id="{3495AF19-8E76-4B92-BB7B-6EAE37CC1F57}"/>
              </a:ext>
            </a:extLst>
          </p:cNvPr>
          <p:cNvSpPr/>
          <p:nvPr/>
        </p:nvSpPr>
        <p:spPr bwMode="auto">
          <a:xfrm>
            <a:off x="4742221" y="4516816"/>
            <a:ext cx="4032448" cy="1723593"/>
          </a:xfrm>
          <a:prstGeom prst="wedgeRoundRectCallout">
            <a:avLst>
              <a:gd name="adj1" fmla="val -29248"/>
              <a:gd name="adj2" fmla="val -6055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1" name="对话气泡: 圆角矩形 40">
            <a:extLst>
              <a:ext uri="{FF2B5EF4-FFF2-40B4-BE49-F238E27FC236}">
                <a16:creationId xmlns="" xmlns:a16="http://schemas.microsoft.com/office/drawing/2014/main" id="{F2E2216E-4C45-4DB7-A225-5999311B53DF}"/>
              </a:ext>
            </a:extLst>
          </p:cNvPr>
          <p:cNvSpPr/>
          <p:nvPr/>
        </p:nvSpPr>
        <p:spPr bwMode="auto">
          <a:xfrm>
            <a:off x="285220" y="4516816"/>
            <a:ext cx="4032448" cy="1723593"/>
          </a:xfrm>
          <a:prstGeom prst="wedgeRoundRectCallout">
            <a:avLst>
              <a:gd name="adj1" fmla="val 27091"/>
              <a:gd name="adj2" fmla="val -6055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a:extLst>
              <a:ext uri="{FF2B5EF4-FFF2-40B4-BE49-F238E27FC236}">
                <a16:creationId xmlns="" xmlns:a16="http://schemas.microsoft.com/office/drawing/2014/main" id="{5328725A-9DE9-4782-8DA5-C4B14062FB2D}"/>
              </a:ext>
            </a:extLst>
          </p:cNvPr>
          <p:cNvSpPr txBox="1"/>
          <p:nvPr/>
        </p:nvSpPr>
        <p:spPr>
          <a:xfrm>
            <a:off x="4912956" y="4516816"/>
            <a:ext cx="3686952" cy="1754326"/>
          </a:xfrm>
          <a:prstGeom prst="rect">
            <a:avLst/>
          </a:prstGeom>
          <a:noFill/>
        </p:spPr>
        <p:txBody>
          <a:bodyPr wrap="square" rtlCol="0">
            <a:spAutoFit/>
          </a:bodyPr>
          <a:lstStyle/>
          <a:p>
            <a:r>
              <a:rPr lang="en-US" altLang="zh-CN" sz="1800" b="1">
                <a:solidFill>
                  <a:srgbClr val="000066"/>
                </a:solidFill>
                <a:latin typeface="+mn-ea"/>
                <a:ea typeface="+mn-ea"/>
              </a:rPr>
              <a:t>2018</a:t>
            </a:r>
            <a:r>
              <a:rPr lang="zh-CN" altLang="en-US" sz="1800" b="1">
                <a:solidFill>
                  <a:srgbClr val="000066"/>
                </a:solidFill>
                <a:latin typeface="+mn-ea"/>
                <a:ea typeface="+mn-ea"/>
              </a:rPr>
              <a:t>年</a:t>
            </a:r>
            <a:r>
              <a:rPr lang="en-US" altLang="zh-CN" sz="1800" b="1">
                <a:solidFill>
                  <a:srgbClr val="000066"/>
                </a:solidFill>
                <a:latin typeface="+mn-ea"/>
                <a:ea typeface="+mn-ea"/>
              </a:rPr>
              <a:t>7</a:t>
            </a:r>
            <a:r>
              <a:rPr lang="zh-CN" altLang="en-US" sz="1800" b="1">
                <a:solidFill>
                  <a:srgbClr val="000066"/>
                </a:solidFill>
                <a:latin typeface="+mn-ea"/>
                <a:ea typeface="+mn-ea"/>
              </a:rPr>
              <a:t>月以来，</a:t>
            </a:r>
            <a:r>
              <a:rPr lang="en-US" altLang="zh-CN" sz="1800" b="1">
                <a:solidFill>
                  <a:srgbClr val="000066"/>
                </a:solidFill>
                <a:latin typeface="+mn-ea"/>
                <a:ea typeface="+mn-ea"/>
              </a:rPr>
              <a:t>A</a:t>
            </a:r>
            <a:r>
              <a:rPr lang="zh-CN" altLang="en-US" sz="1800" b="1">
                <a:solidFill>
                  <a:srgbClr val="000066"/>
                </a:solidFill>
                <a:latin typeface="+mn-ea"/>
                <a:ea typeface="+mn-ea"/>
              </a:rPr>
              <a:t>股主要指数经风险调整后的收益率已底部企稳。强势股占比指标已回到相对低位，市场上行空间逐步打开，下行风险逐步减弱，</a:t>
            </a:r>
            <a:r>
              <a:rPr lang="en-US" altLang="zh-CN" sz="1800" b="1">
                <a:solidFill>
                  <a:srgbClr val="000066"/>
                </a:solidFill>
                <a:latin typeface="+mn-ea"/>
                <a:ea typeface="+mn-ea"/>
              </a:rPr>
              <a:t>A</a:t>
            </a:r>
            <a:r>
              <a:rPr lang="zh-CN" altLang="en-US" sz="1800" b="1">
                <a:solidFill>
                  <a:srgbClr val="000066"/>
                </a:solidFill>
                <a:latin typeface="+mn-ea"/>
                <a:ea typeface="+mn-ea"/>
              </a:rPr>
              <a:t>股在长期和短期视角下均处于高性价比区域的判断不变。</a:t>
            </a:r>
            <a:endParaRPr lang="zh-CN" altLang="en-US" sz="1800" b="1">
              <a:solidFill>
                <a:srgbClr val="FF0000"/>
              </a:solidFill>
              <a:latin typeface="+mn-ea"/>
              <a:ea typeface="+mn-ea"/>
            </a:endParaRPr>
          </a:p>
        </p:txBody>
      </p:sp>
      <p:sp>
        <p:nvSpPr>
          <p:cNvPr id="40" name="文本框 39">
            <a:extLst>
              <a:ext uri="{FF2B5EF4-FFF2-40B4-BE49-F238E27FC236}">
                <a16:creationId xmlns="" xmlns:a16="http://schemas.microsoft.com/office/drawing/2014/main" id="{F39F1F8D-6CA7-4FCF-B0C5-EB39426A7808}"/>
              </a:ext>
            </a:extLst>
          </p:cNvPr>
          <p:cNvSpPr txBox="1"/>
          <p:nvPr/>
        </p:nvSpPr>
        <p:spPr>
          <a:xfrm>
            <a:off x="457968" y="4465206"/>
            <a:ext cx="3772466" cy="1754326"/>
          </a:xfrm>
          <a:prstGeom prst="rect">
            <a:avLst/>
          </a:prstGeom>
          <a:noFill/>
        </p:spPr>
        <p:txBody>
          <a:bodyPr wrap="square" rtlCol="0">
            <a:spAutoFit/>
          </a:bodyPr>
          <a:lstStyle/>
          <a:p>
            <a:r>
              <a:rPr lang="zh-CN" altLang="en-US" sz="1800" b="1">
                <a:solidFill>
                  <a:srgbClr val="000066"/>
                </a:solidFill>
                <a:latin typeface="+mn-ea"/>
                <a:ea typeface="+mn-ea"/>
              </a:rPr>
              <a:t>当前市场对于</a:t>
            </a:r>
            <a:r>
              <a:rPr lang="en-US" altLang="zh-CN" sz="1800" b="1">
                <a:solidFill>
                  <a:srgbClr val="000066"/>
                </a:solidFill>
                <a:latin typeface="+mn-ea"/>
                <a:ea typeface="+mn-ea"/>
              </a:rPr>
              <a:t>2019</a:t>
            </a:r>
            <a:r>
              <a:rPr lang="zh-CN" altLang="en-US" sz="1800" b="1">
                <a:solidFill>
                  <a:srgbClr val="000066"/>
                </a:solidFill>
                <a:latin typeface="+mn-ea"/>
                <a:ea typeface="+mn-ea"/>
              </a:rPr>
              <a:t>年的展望，集中在经济下行压力、政策对冲发力、中美贸易摩擦缓和、市场估值偏低等因素上，形成了</a:t>
            </a:r>
            <a:r>
              <a:rPr lang="en-US" altLang="zh-CN" sz="1800" b="1">
                <a:solidFill>
                  <a:srgbClr val="000066"/>
                </a:solidFill>
                <a:latin typeface="+mn-ea"/>
                <a:ea typeface="+mn-ea"/>
              </a:rPr>
              <a:t>2019</a:t>
            </a:r>
            <a:r>
              <a:rPr lang="zh-CN" altLang="en-US" sz="1800" b="1">
                <a:solidFill>
                  <a:srgbClr val="000066"/>
                </a:solidFill>
                <a:latin typeface="+mn-ea"/>
                <a:ea typeface="+mn-ea"/>
              </a:rPr>
              <a:t>年上半年市场仍以消化风险为主，下半年市场相对更有机会高度一致的预期。</a:t>
            </a:r>
          </a:p>
        </p:txBody>
      </p:sp>
      <p:pic>
        <p:nvPicPr>
          <p:cNvPr id="1026" name="Picture 2" descr="https://timgsa.baidu.com/timg?image&amp;quality=80&amp;size=b9999_10000&amp;sec=1547012658785&amp;di=2add7de4fca93318795f7f44709d73ae&amp;imgtype=0&amp;src=http%3A%2F%2Fcdn.huodongxing.com%2Flogo%2Forg%2F201609%2F2132463797660%2F172463892086590.jpeg%3Fauth_key%3D1525125672-0-0-7938a61d019546fc7649da9b85c974e5">
            <a:extLst>
              <a:ext uri="{FF2B5EF4-FFF2-40B4-BE49-F238E27FC236}">
                <a16:creationId xmlns="" xmlns:a16="http://schemas.microsoft.com/office/drawing/2014/main" id="{F5FAFE27-DF21-42F1-B91A-714353AFDD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3038254"/>
            <a:ext cx="921831" cy="68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a:solidFill>
                  <a:srgbClr val="000066"/>
                </a:solidFill>
                <a:latin typeface="+mn-ea"/>
                <a:ea typeface="+mn-ea"/>
              </a:rPr>
              <a:t>       </a:t>
            </a:r>
            <a:endParaRPr lang="en-US" altLang="zh-CN" sz="1800" b="1">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宏观经济数据解读</a:t>
            </a:r>
          </a:p>
        </p:txBody>
      </p:sp>
      <p:sp>
        <p:nvSpPr>
          <p:cNvPr id="2" name="文本框 1"/>
          <p:cNvSpPr txBox="1"/>
          <p:nvPr/>
        </p:nvSpPr>
        <p:spPr>
          <a:xfrm>
            <a:off x="431324" y="913224"/>
            <a:ext cx="8111490" cy="5462201"/>
          </a:xfrm>
          <a:prstGeom prst="rect">
            <a:avLst/>
          </a:prstGeom>
          <a:noFill/>
        </p:spPr>
        <p:txBody>
          <a:bodyPr wrap="square" rtlCol="0" anchor="t">
            <a:spAutoFit/>
          </a:bodyPr>
          <a:lstStyle/>
          <a:p>
            <a:pPr eaLnBrk="1" latinLnBrk="0" hangingPunct="1">
              <a:lnSpc>
                <a:spcPct val="160000"/>
              </a:lnSpc>
              <a:defRPr/>
            </a:pPr>
            <a:r>
              <a:rPr lang="zh-CN" altLang="en-US" sz="1900" b="1">
                <a:solidFill>
                  <a:srgbClr val="000066"/>
                </a:solidFill>
                <a:latin typeface="+mn-ea"/>
                <a:ea typeface="+mn-ea"/>
                <a:sym typeface="+mn-ea"/>
              </a:rPr>
              <a:t>    </a:t>
            </a:r>
            <a:r>
              <a:rPr lang="en-US" altLang="zh-CN" sz="1900" b="1">
                <a:solidFill>
                  <a:srgbClr val="000066"/>
                </a:solidFill>
                <a:latin typeface="+mn-ea"/>
                <a:ea typeface="+mn-ea"/>
                <a:sym typeface="+mn-ea"/>
              </a:rPr>
              <a:t>12</a:t>
            </a:r>
            <a:r>
              <a:rPr lang="zh-CN" altLang="en-US" sz="1900" b="1">
                <a:solidFill>
                  <a:srgbClr val="000066"/>
                </a:solidFill>
                <a:latin typeface="+mn-ea"/>
                <a:ea typeface="+mn-ea"/>
                <a:sym typeface="+mn-ea"/>
              </a:rPr>
              <a:t>月经济数据普降。官方制造业</a:t>
            </a:r>
            <a:r>
              <a:rPr lang="en-US" altLang="zh-CN" sz="1900" b="1">
                <a:solidFill>
                  <a:srgbClr val="000066"/>
                </a:solidFill>
                <a:latin typeface="+mn-ea"/>
                <a:ea typeface="+mn-ea"/>
                <a:sym typeface="+mn-ea"/>
              </a:rPr>
              <a:t>PMI</a:t>
            </a:r>
            <a:r>
              <a:rPr lang="zh-CN" altLang="en-US" sz="1900" b="1">
                <a:solidFill>
                  <a:srgbClr val="000066"/>
                </a:solidFill>
                <a:latin typeface="+mn-ea"/>
                <a:ea typeface="+mn-ea"/>
                <a:sym typeface="+mn-ea"/>
              </a:rPr>
              <a:t>为</a:t>
            </a:r>
            <a:r>
              <a:rPr lang="en-US" altLang="zh-CN" sz="1900" b="1">
                <a:solidFill>
                  <a:srgbClr val="000066"/>
                </a:solidFill>
                <a:latin typeface="+mn-ea"/>
                <a:ea typeface="+mn-ea"/>
                <a:sym typeface="+mn-ea"/>
              </a:rPr>
              <a:t>49.4%</a:t>
            </a:r>
            <a:r>
              <a:rPr lang="zh-CN" altLang="en-US" sz="1900" b="1">
                <a:solidFill>
                  <a:srgbClr val="000066"/>
                </a:solidFill>
                <a:latin typeface="+mn-ea"/>
                <a:ea typeface="+mn-ea"/>
                <a:sym typeface="+mn-ea"/>
              </a:rPr>
              <a:t>，较上月回落</a:t>
            </a:r>
            <a:r>
              <a:rPr lang="en-US" altLang="zh-CN" sz="1900" b="1">
                <a:solidFill>
                  <a:srgbClr val="000066"/>
                </a:solidFill>
                <a:latin typeface="+mn-ea"/>
                <a:ea typeface="+mn-ea"/>
                <a:sym typeface="+mn-ea"/>
              </a:rPr>
              <a:t>0.6</a:t>
            </a:r>
            <a:r>
              <a:rPr lang="zh-CN" altLang="en-US" sz="1900" b="1">
                <a:solidFill>
                  <a:srgbClr val="000066"/>
                </a:solidFill>
                <a:latin typeface="+mn-ea"/>
                <a:ea typeface="+mn-ea"/>
                <a:sym typeface="+mn-ea"/>
              </a:rPr>
              <a:t>个百分点；</a:t>
            </a:r>
            <a:r>
              <a:rPr lang="en-US" altLang="zh-CN" sz="1900" b="1">
                <a:solidFill>
                  <a:srgbClr val="000066"/>
                </a:solidFill>
                <a:latin typeface="+mn-ea"/>
                <a:ea typeface="+mn-ea"/>
                <a:sym typeface="+mn-ea"/>
              </a:rPr>
              <a:t>2016</a:t>
            </a:r>
            <a:r>
              <a:rPr lang="zh-CN" altLang="en-US" sz="1900" b="1">
                <a:solidFill>
                  <a:srgbClr val="000066"/>
                </a:solidFill>
                <a:latin typeface="+mn-ea"/>
                <a:ea typeface="+mn-ea"/>
                <a:sym typeface="+mn-ea"/>
              </a:rPr>
              <a:t>年以来首次跌至荣枯线下方。其中新订单指数、原材料库存指数、从业人员指数均低于临界点，反映了制造业需求不足</a:t>
            </a:r>
            <a:r>
              <a:rPr lang="en-US" altLang="zh-CN" sz="1900" b="1">
                <a:solidFill>
                  <a:srgbClr val="000066"/>
                </a:solidFill>
                <a:latin typeface="+mn-ea"/>
                <a:ea typeface="+mn-ea"/>
                <a:sym typeface="+mn-ea"/>
              </a:rPr>
              <a:t>,</a:t>
            </a:r>
            <a:r>
              <a:rPr lang="zh-CN" altLang="en-US" sz="1900" b="1">
                <a:solidFill>
                  <a:srgbClr val="000066"/>
                </a:solidFill>
                <a:latin typeface="+mn-ea"/>
                <a:ea typeface="+mn-ea"/>
                <a:sym typeface="+mn-ea"/>
              </a:rPr>
              <a:t>企业主动去库存</a:t>
            </a:r>
            <a:r>
              <a:rPr lang="en-US" altLang="zh-CN" sz="1900" b="1">
                <a:solidFill>
                  <a:srgbClr val="000066"/>
                </a:solidFill>
                <a:latin typeface="+mn-ea"/>
                <a:ea typeface="+mn-ea"/>
                <a:sym typeface="+mn-ea"/>
              </a:rPr>
              <a:t>,</a:t>
            </a:r>
            <a:r>
              <a:rPr lang="zh-CN" altLang="en-US" sz="1900" b="1">
                <a:solidFill>
                  <a:srgbClr val="000066"/>
                </a:solidFill>
                <a:latin typeface="+mn-ea"/>
                <a:ea typeface="+mn-ea"/>
                <a:sym typeface="+mn-ea"/>
              </a:rPr>
              <a:t>用工需求回落。财新中国制造业</a:t>
            </a:r>
            <a:r>
              <a:rPr lang="en-US" altLang="zh-CN" sz="1900" b="1">
                <a:solidFill>
                  <a:srgbClr val="000066"/>
                </a:solidFill>
                <a:latin typeface="+mn-ea"/>
                <a:ea typeface="+mn-ea"/>
                <a:sym typeface="+mn-ea"/>
              </a:rPr>
              <a:t>PMI</a:t>
            </a:r>
            <a:r>
              <a:rPr lang="zh-CN" altLang="en-US" sz="1900" b="1">
                <a:solidFill>
                  <a:srgbClr val="000066"/>
                </a:solidFill>
                <a:latin typeface="+mn-ea"/>
                <a:ea typeface="+mn-ea"/>
                <a:sym typeface="+mn-ea"/>
              </a:rPr>
              <a:t>为</a:t>
            </a:r>
            <a:r>
              <a:rPr lang="en-US" altLang="zh-CN" sz="1900" b="1">
                <a:solidFill>
                  <a:srgbClr val="000066"/>
                </a:solidFill>
                <a:latin typeface="+mn-ea"/>
                <a:ea typeface="+mn-ea"/>
                <a:sym typeface="+mn-ea"/>
              </a:rPr>
              <a:t>49.7%</a:t>
            </a:r>
            <a:r>
              <a:rPr lang="zh-CN" altLang="en-US" sz="1900" b="1">
                <a:solidFill>
                  <a:srgbClr val="000066"/>
                </a:solidFill>
                <a:latin typeface="+mn-ea"/>
                <a:ea typeface="+mn-ea"/>
                <a:sym typeface="+mn-ea"/>
              </a:rPr>
              <a:t>，较上月回落</a:t>
            </a:r>
            <a:r>
              <a:rPr lang="en-US" altLang="zh-CN" sz="1900" b="1">
                <a:solidFill>
                  <a:srgbClr val="000066"/>
                </a:solidFill>
                <a:latin typeface="+mn-ea"/>
                <a:ea typeface="+mn-ea"/>
                <a:sym typeface="+mn-ea"/>
              </a:rPr>
              <a:t>0.5</a:t>
            </a:r>
            <a:r>
              <a:rPr lang="zh-CN" altLang="en-US" sz="1900" b="1">
                <a:solidFill>
                  <a:srgbClr val="000066"/>
                </a:solidFill>
                <a:latin typeface="+mn-ea"/>
                <a:ea typeface="+mn-ea"/>
                <a:sym typeface="+mn-ea"/>
              </a:rPr>
              <a:t>个百分点，为</a:t>
            </a:r>
            <a:r>
              <a:rPr lang="en-US" altLang="zh-CN" sz="1900" b="1">
                <a:solidFill>
                  <a:srgbClr val="000066"/>
                </a:solidFill>
                <a:latin typeface="+mn-ea"/>
                <a:ea typeface="+mn-ea"/>
                <a:sym typeface="+mn-ea"/>
              </a:rPr>
              <a:t>19</a:t>
            </a:r>
            <a:r>
              <a:rPr lang="zh-CN" altLang="en-US" sz="1900" b="1">
                <a:solidFill>
                  <a:srgbClr val="000066"/>
                </a:solidFill>
                <a:latin typeface="+mn-ea"/>
                <a:ea typeface="+mn-ea"/>
                <a:sym typeface="+mn-ea"/>
              </a:rPr>
              <a:t>个月以来最低，新出口订单指数和新订单指数继续萎缩，市场需求持续低迷，此外进口景气度也同样继续回落。</a:t>
            </a:r>
            <a:endParaRPr lang="en-US" altLang="zh-CN" sz="1900" b="1">
              <a:solidFill>
                <a:srgbClr val="000066"/>
              </a:solidFill>
              <a:latin typeface="+mn-ea"/>
              <a:ea typeface="+mn-ea"/>
              <a:sym typeface="+mn-ea"/>
            </a:endParaRPr>
          </a:p>
          <a:p>
            <a:pPr eaLnBrk="1" latinLnBrk="0" hangingPunct="1">
              <a:lnSpc>
                <a:spcPct val="150000"/>
              </a:lnSpc>
              <a:defRPr/>
            </a:pPr>
            <a:r>
              <a:rPr lang="en-US" altLang="zh-CN" sz="1900" b="1">
                <a:solidFill>
                  <a:srgbClr val="000066"/>
                </a:solidFill>
                <a:latin typeface="+mn-ea"/>
                <a:ea typeface="+mn-ea"/>
                <a:sym typeface="+mn-ea"/>
              </a:rPr>
              <a:t>    12</a:t>
            </a:r>
            <a:r>
              <a:rPr lang="zh-CN" altLang="en-US" sz="1900" b="1">
                <a:solidFill>
                  <a:srgbClr val="000066"/>
                </a:solidFill>
                <a:latin typeface="+mn-ea"/>
                <a:ea typeface="+mn-ea"/>
                <a:sym typeface="+mn-ea"/>
              </a:rPr>
              <a:t>月CPI同比上涨</a:t>
            </a:r>
            <a:r>
              <a:rPr lang="en-US" altLang="zh-CN" sz="1900" b="1">
                <a:solidFill>
                  <a:srgbClr val="000066"/>
                </a:solidFill>
                <a:latin typeface="+mn-ea"/>
                <a:ea typeface="+mn-ea"/>
                <a:sym typeface="+mn-ea"/>
              </a:rPr>
              <a:t>1.9</a:t>
            </a:r>
            <a:r>
              <a:rPr lang="zh-CN" altLang="en-US" sz="1900" b="1">
                <a:solidFill>
                  <a:srgbClr val="000066"/>
                </a:solidFill>
                <a:latin typeface="+mn-ea"/>
                <a:ea typeface="+mn-ea"/>
                <a:sym typeface="+mn-ea"/>
              </a:rPr>
              <a:t>%，较上月下降</a:t>
            </a:r>
            <a:r>
              <a:rPr lang="en-US" altLang="zh-CN" sz="1900" b="1">
                <a:solidFill>
                  <a:srgbClr val="000066"/>
                </a:solidFill>
                <a:latin typeface="+mn-ea"/>
                <a:ea typeface="+mn-ea"/>
                <a:sym typeface="+mn-ea"/>
              </a:rPr>
              <a:t>0.3</a:t>
            </a:r>
            <a:r>
              <a:rPr lang="zh-CN" altLang="en-US" sz="1900" b="1">
                <a:solidFill>
                  <a:srgbClr val="000066"/>
                </a:solidFill>
                <a:latin typeface="+mn-ea"/>
                <a:ea typeface="+mn-ea"/>
                <a:sym typeface="+mn-ea"/>
              </a:rPr>
              <a:t>个百分点，其中食品类价格出现上涨，非食品价格由上涨转为下跌。</a:t>
            </a:r>
            <a:r>
              <a:rPr lang="zh-CN" altLang="zh-CN" sz="1900" b="1">
                <a:solidFill>
                  <a:srgbClr val="000066"/>
                </a:solidFill>
                <a:latin typeface="+mn-ea"/>
                <a:ea typeface="+mn-ea"/>
                <a:sym typeface="+mn-ea"/>
              </a:rPr>
              <a:t>PPI同比上涨</a:t>
            </a:r>
            <a:r>
              <a:rPr lang="en-US" altLang="zh-CN" sz="1900" b="1">
                <a:solidFill>
                  <a:srgbClr val="000066"/>
                </a:solidFill>
                <a:latin typeface="+mn-ea"/>
                <a:ea typeface="+mn-ea"/>
                <a:sym typeface="+mn-ea"/>
              </a:rPr>
              <a:t>0.9</a:t>
            </a:r>
            <a:r>
              <a:rPr lang="zh-CN" altLang="zh-CN" sz="1900" b="1">
                <a:solidFill>
                  <a:srgbClr val="000066"/>
                </a:solidFill>
                <a:latin typeface="+mn-ea"/>
                <a:ea typeface="+mn-ea"/>
                <a:sym typeface="+mn-ea"/>
              </a:rPr>
              <a:t>%</a:t>
            </a:r>
            <a:r>
              <a:rPr lang="zh-CN" altLang="en-US" sz="1900" b="1">
                <a:solidFill>
                  <a:srgbClr val="000066"/>
                </a:solidFill>
                <a:latin typeface="+mn-ea"/>
                <a:ea typeface="+mn-ea"/>
                <a:sym typeface="+mn-ea"/>
              </a:rPr>
              <a:t>，较上月回落</a:t>
            </a:r>
            <a:r>
              <a:rPr lang="en-US" altLang="zh-CN" sz="1900" b="1">
                <a:solidFill>
                  <a:srgbClr val="000066"/>
                </a:solidFill>
                <a:latin typeface="+mn-ea"/>
                <a:ea typeface="+mn-ea"/>
                <a:sym typeface="+mn-ea"/>
              </a:rPr>
              <a:t>1.8</a:t>
            </a:r>
            <a:r>
              <a:rPr lang="zh-CN" altLang="en-US" sz="1900" b="1">
                <a:solidFill>
                  <a:srgbClr val="000066"/>
                </a:solidFill>
                <a:latin typeface="+mn-ea"/>
                <a:ea typeface="+mn-ea"/>
                <a:sym typeface="+mn-ea"/>
              </a:rPr>
              <a:t>个百分点。</a:t>
            </a:r>
            <a:r>
              <a:rPr lang="en-US" altLang="zh-CN" sz="1900" b="1">
                <a:solidFill>
                  <a:srgbClr val="000066"/>
                </a:solidFill>
                <a:latin typeface="+mn-ea"/>
                <a:ea typeface="+mn-ea"/>
                <a:sym typeface="+mn-ea"/>
              </a:rPr>
              <a:t>PPI</a:t>
            </a:r>
            <a:r>
              <a:rPr lang="zh-CN" altLang="en-US" sz="1900" b="1">
                <a:solidFill>
                  <a:srgbClr val="000066"/>
                </a:solidFill>
                <a:latin typeface="+mn-ea"/>
                <a:ea typeface="+mn-ea"/>
                <a:sym typeface="+mn-ea"/>
              </a:rPr>
              <a:t>的超预期下跌反映了工业企业盈利空间减小，下游需求回落。涨幅回落最大的是石油和天然气开采业，上涨</a:t>
            </a:r>
            <a:r>
              <a:rPr lang="en-US" altLang="zh-CN" sz="1900" b="1">
                <a:solidFill>
                  <a:srgbClr val="000066"/>
                </a:solidFill>
                <a:latin typeface="+mn-ea"/>
                <a:ea typeface="+mn-ea"/>
                <a:sym typeface="+mn-ea"/>
              </a:rPr>
              <a:t>4.5%</a:t>
            </a:r>
            <a:r>
              <a:rPr lang="zh-CN" altLang="en-US" sz="1900" b="1">
                <a:solidFill>
                  <a:srgbClr val="000066"/>
                </a:solidFill>
                <a:latin typeface="+mn-ea"/>
                <a:ea typeface="+mn-ea"/>
                <a:sym typeface="+mn-ea"/>
              </a:rPr>
              <a:t>，比上月回落</a:t>
            </a:r>
            <a:r>
              <a:rPr lang="en-US" altLang="zh-CN" sz="1900" b="1">
                <a:solidFill>
                  <a:srgbClr val="000066"/>
                </a:solidFill>
                <a:latin typeface="+mn-ea"/>
                <a:ea typeface="+mn-ea"/>
                <a:sym typeface="+mn-ea"/>
              </a:rPr>
              <a:t>19.9</a:t>
            </a:r>
            <a:r>
              <a:rPr lang="zh-CN" altLang="en-US" sz="1900" b="1">
                <a:solidFill>
                  <a:srgbClr val="000066"/>
                </a:solidFill>
                <a:latin typeface="+mn-ea"/>
                <a:ea typeface="+mn-ea"/>
                <a:sym typeface="+mn-ea"/>
              </a:rPr>
              <a:t>个百分点。</a:t>
            </a:r>
            <a:endParaRPr lang="en-US" altLang="zh-CN" sz="1900" b="1">
              <a:solidFill>
                <a:srgbClr val="000066"/>
              </a:solidFill>
              <a:latin typeface="+mn-ea"/>
              <a:ea typeface="+mn-ea"/>
              <a:sym typeface="+mn-ea"/>
            </a:endParaRPr>
          </a:p>
          <a:p>
            <a:pPr eaLnBrk="1" latinLnBrk="0" hangingPunct="1">
              <a:lnSpc>
                <a:spcPct val="150000"/>
              </a:lnSpc>
              <a:defRPr/>
            </a:pPr>
            <a:r>
              <a:rPr lang="en-US" altLang="zh-CN" sz="1900" b="1">
                <a:solidFill>
                  <a:srgbClr val="000066"/>
                </a:solidFill>
                <a:latin typeface="+mn-ea"/>
                <a:ea typeface="+mn-ea"/>
              </a:rPr>
              <a:t>    2018</a:t>
            </a:r>
            <a:r>
              <a:rPr lang="zh-CN" altLang="en-US" sz="1900" b="1">
                <a:solidFill>
                  <a:srgbClr val="000066"/>
                </a:solidFill>
                <a:latin typeface="+mn-ea"/>
                <a:ea typeface="+mn-ea"/>
              </a:rPr>
              <a:t>年全年</a:t>
            </a:r>
            <a:r>
              <a:rPr lang="en-US" altLang="zh-CN" sz="1900" b="1">
                <a:solidFill>
                  <a:srgbClr val="000066"/>
                </a:solidFill>
                <a:latin typeface="+mn-ea"/>
                <a:ea typeface="+mn-ea"/>
              </a:rPr>
              <a:t>CPI</a:t>
            </a:r>
            <a:r>
              <a:rPr lang="zh-CN" altLang="en-US" sz="1900" b="1">
                <a:solidFill>
                  <a:srgbClr val="000066"/>
                </a:solidFill>
                <a:latin typeface="+mn-ea"/>
                <a:ea typeface="+mn-ea"/>
              </a:rPr>
              <a:t>同比增长</a:t>
            </a:r>
            <a:r>
              <a:rPr lang="en-US" altLang="zh-CN" sz="1900" b="1">
                <a:solidFill>
                  <a:srgbClr val="000066"/>
                </a:solidFill>
                <a:latin typeface="+mn-ea"/>
                <a:ea typeface="+mn-ea"/>
              </a:rPr>
              <a:t>2.1%</a:t>
            </a:r>
            <a:r>
              <a:rPr lang="zh-CN" altLang="en-US" sz="1900" b="1">
                <a:solidFill>
                  <a:srgbClr val="000066"/>
                </a:solidFill>
                <a:latin typeface="+mn-ea"/>
                <a:ea typeface="+mn-ea"/>
              </a:rPr>
              <a:t>，四年来首次突破</a:t>
            </a:r>
            <a:r>
              <a:rPr lang="en-US" altLang="zh-CN" sz="1900" b="1">
                <a:solidFill>
                  <a:srgbClr val="000066"/>
                </a:solidFill>
                <a:latin typeface="+mn-ea"/>
                <a:ea typeface="+mn-ea"/>
              </a:rPr>
              <a:t>2%</a:t>
            </a:r>
            <a:r>
              <a:rPr lang="zh-CN" altLang="en-US" sz="1900" b="1">
                <a:solidFill>
                  <a:srgbClr val="000066"/>
                </a:solidFill>
                <a:latin typeface="+mn-ea"/>
                <a:ea typeface="+mn-ea"/>
              </a:rPr>
              <a:t>，</a:t>
            </a:r>
            <a:r>
              <a:rPr lang="en-US" altLang="zh-CN" sz="1900" b="1">
                <a:solidFill>
                  <a:srgbClr val="000066"/>
                </a:solidFill>
                <a:latin typeface="+mn-ea"/>
                <a:ea typeface="+mn-ea"/>
              </a:rPr>
              <a:t>PPI</a:t>
            </a:r>
            <a:r>
              <a:rPr lang="zh-CN" altLang="en-US" sz="1900" b="1">
                <a:solidFill>
                  <a:srgbClr val="000066"/>
                </a:solidFill>
                <a:latin typeface="+mn-ea"/>
                <a:ea typeface="+mn-ea"/>
              </a:rPr>
              <a:t>同比增长</a:t>
            </a:r>
            <a:r>
              <a:rPr lang="en-US" altLang="zh-CN" sz="1900" b="1">
                <a:solidFill>
                  <a:srgbClr val="000066"/>
                </a:solidFill>
                <a:latin typeface="+mn-ea"/>
                <a:ea typeface="+mn-ea"/>
              </a:rPr>
              <a:t>3.5%</a:t>
            </a:r>
            <a:r>
              <a:rPr lang="zh-CN" altLang="en-US" sz="1900" b="1">
                <a:solidFill>
                  <a:srgbClr val="000066"/>
                </a:solidFill>
                <a:latin typeface="+mn-ea"/>
                <a:ea typeface="+mn-ea"/>
              </a:rPr>
              <a:t>。</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r>
              <a:rPr lang="zh-CN" altLang="en-US" sz="1800" b="1">
                <a:solidFill>
                  <a:srgbClr val="000066"/>
                </a:solidFill>
                <a:latin typeface="+mn-ea"/>
              </a:rPr>
              <a:t>    </a:t>
            </a:r>
            <a:endParaRPr lang="en-US" altLang="zh-CN" sz="1800" b="1">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a:solidFill>
                <a:srgbClr val="000066"/>
              </a:solidFill>
              <a:ea typeface="幼圆" panose="02010509060101010101" pitchFamily="49" charset="-122"/>
            </a:endParaRPr>
          </a:p>
          <a:p>
            <a:pPr>
              <a:defRPr/>
            </a:pPr>
            <a:endParaRPr lang="zh-CN" altLang="en-US" sz="1800"/>
          </a:p>
          <a:p>
            <a:pPr>
              <a:defRPr/>
            </a:pPr>
            <a:r>
              <a:rPr lang="zh-CN" altLang="en-US" sz="180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000066"/>
                </a:solidFill>
                <a:uFillTx/>
                <a:latin typeface="幼圆" panose="02010509060101010101" pitchFamily="49" charset="-122"/>
                <a:ea typeface="幼圆" panose="02010509060101010101" pitchFamily="49"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a:solidFill>
                  <a:srgbClr val="000066"/>
                </a:solidFill>
                <a:latin typeface="+mn-ea"/>
                <a:ea typeface="+mn-ea"/>
              </a:rPr>
              <a:t>   </a:t>
            </a:r>
          </a:p>
        </p:txBody>
      </p:sp>
      <p:sp>
        <p:nvSpPr>
          <p:cNvPr id="34842" name="Rectangle 26"/>
          <p:cNvSpPr>
            <a:spLocks noChangeArrowheads="1"/>
          </p:cNvSpPr>
          <p:nvPr/>
        </p:nvSpPr>
        <p:spPr bwMode="auto">
          <a:xfrm>
            <a:off x="270510" y="863512"/>
            <a:ext cx="8444865" cy="5994141"/>
          </a:xfrm>
          <a:prstGeom prst="rect">
            <a:avLst/>
          </a:prstGeom>
          <a:noFill/>
          <a:ln w="9525">
            <a:noFill/>
            <a:miter lim="800000"/>
          </a:ln>
          <a:effectLst/>
        </p:spPr>
        <p:txBody>
          <a:bodyPr wrap="square" anchor="ctr">
            <a:spAutoFit/>
          </a:bodyPr>
          <a:lstStyle/>
          <a:p>
            <a:pPr eaLnBrk="1" latinLnBrk="0" hangingPunct="1">
              <a:lnSpc>
                <a:spcPct val="160000"/>
              </a:lnSpc>
              <a:defRPr/>
            </a:pPr>
            <a:r>
              <a:rPr lang="zh-CN" altLang="en-US" sz="1800" b="1">
                <a:solidFill>
                  <a:srgbClr val="000066"/>
                </a:solidFill>
                <a:latin typeface="幼圆" panose="02010509060101010101" pitchFamily="49" charset="-122"/>
                <a:ea typeface="幼圆" panose="02010509060101010101" pitchFamily="49" charset="-122"/>
                <a:sym typeface="+mn-ea"/>
              </a:rPr>
              <a:t>    </a:t>
            </a:r>
            <a:r>
              <a:rPr lang="zh-CN" altLang="en-US" sz="1850" b="1">
                <a:solidFill>
                  <a:srgbClr val="000066"/>
                </a:solidFill>
                <a:latin typeface="幼圆" panose="02010509060101010101" pitchFamily="49" charset="-122"/>
                <a:ea typeface="幼圆" panose="02010509060101010101" pitchFamily="49" charset="-122"/>
                <a:sym typeface="+mn-ea"/>
              </a:rPr>
              <a:t>经历了独角兽</a:t>
            </a:r>
            <a:r>
              <a:rPr lang="en-US" altLang="zh-CN" sz="1850" b="1">
                <a:solidFill>
                  <a:srgbClr val="000066"/>
                </a:solidFill>
                <a:latin typeface="幼圆" panose="02010509060101010101" pitchFamily="49" charset="-122"/>
                <a:ea typeface="幼圆" panose="02010509060101010101" pitchFamily="49" charset="-122"/>
                <a:sym typeface="+mn-ea"/>
              </a:rPr>
              <a:t>IPO</a:t>
            </a:r>
            <a:r>
              <a:rPr lang="zh-CN" altLang="en-US" sz="1850" b="1">
                <a:solidFill>
                  <a:srgbClr val="000066"/>
                </a:solidFill>
                <a:latin typeface="幼圆" panose="02010509060101010101" pitchFamily="49" charset="-122"/>
                <a:ea typeface="幼圆" panose="02010509060101010101" pitchFamily="49" charset="-122"/>
                <a:sym typeface="+mn-ea"/>
              </a:rPr>
              <a:t>闪电过会、</a:t>
            </a:r>
            <a:r>
              <a:rPr lang="en-US" altLang="zh-CN" sz="1850" b="1">
                <a:solidFill>
                  <a:srgbClr val="000066"/>
                </a:solidFill>
                <a:latin typeface="幼圆" panose="02010509060101010101" pitchFamily="49" charset="-122"/>
                <a:ea typeface="幼圆" panose="02010509060101010101" pitchFamily="49" charset="-122"/>
                <a:sym typeface="+mn-ea"/>
              </a:rPr>
              <a:t>A</a:t>
            </a:r>
            <a:r>
              <a:rPr lang="zh-CN" altLang="en-US" sz="1850" b="1">
                <a:solidFill>
                  <a:srgbClr val="000066"/>
                </a:solidFill>
                <a:latin typeface="幼圆" panose="02010509060101010101" pitchFamily="49" charset="-122"/>
                <a:ea typeface="幼圆" panose="02010509060101010101" pitchFamily="49" charset="-122"/>
                <a:sym typeface="+mn-ea"/>
              </a:rPr>
              <a:t>股入摩、资管新规落地、中美贸易摩擦、股权质押暴雷频现等各类事件后，</a:t>
            </a:r>
            <a:r>
              <a:rPr lang="en-US" altLang="zh-CN" sz="1850" b="1">
                <a:solidFill>
                  <a:srgbClr val="000066"/>
                </a:solidFill>
                <a:latin typeface="幼圆" panose="02010509060101010101" pitchFamily="49" charset="-122"/>
                <a:ea typeface="幼圆" panose="02010509060101010101" pitchFamily="49" charset="-122"/>
                <a:sym typeface="+mn-ea"/>
              </a:rPr>
              <a:t>2018</a:t>
            </a:r>
            <a:r>
              <a:rPr lang="zh-CN" altLang="en-US" sz="1850" b="1">
                <a:solidFill>
                  <a:srgbClr val="000066"/>
                </a:solidFill>
                <a:latin typeface="幼圆" panose="02010509060101010101" pitchFamily="49" charset="-122"/>
                <a:ea typeface="幼圆" panose="02010509060101010101" pitchFamily="49" charset="-122"/>
                <a:sym typeface="+mn-ea"/>
              </a:rPr>
              <a:t>年终落下帷幕。全年市场整体表现低迷，沪指下跌</a:t>
            </a:r>
            <a:r>
              <a:rPr lang="en-US" altLang="zh-CN" sz="1850" b="1">
                <a:solidFill>
                  <a:srgbClr val="000066"/>
                </a:solidFill>
                <a:latin typeface="幼圆" panose="02010509060101010101" pitchFamily="49" charset="-122"/>
                <a:ea typeface="幼圆" panose="02010509060101010101" pitchFamily="49" charset="-122"/>
                <a:sym typeface="+mn-ea"/>
              </a:rPr>
              <a:t>24.59%</a:t>
            </a:r>
            <a:r>
              <a:rPr lang="zh-CN" altLang="en-US" sz="1850" b="1">
                <a:solidFill>
                  <a:srgbClr val="000066"/>
                </a:solidFill>
                <a:latin typeface="幼圆" panose="02010509060101010101" pitchFamily="49" charset="-122"/>
                <a:ea typeface="幼圆" panose="02010509060101010101" pitchFamily="49" charset="-122"/>
                <a:sym typeface="+mn-ea"/>
              </a:rPr>
              <a:t>，创</a:t>
            </a:r>
            <a:r>
              <a:rPr lang="en-US" altLang="zh-CN" sz="1850" b="1">
                <a:solidFill>
                  <a:srgbClr val="000066"/>
                </a:solidFill>
                <a:latin typeface="幼圆" panose="02010509060101010101" pitchFamily="49" charset="-122"/>
                <a:ea typeface="幼圆" panose="02010509060101010101" pitchFamily="49" charset="-122"/>
                <a:sym typeface="+mn-ea"/>
              </a:rPr>
              <a:t>A</a:t>
            </a:r>
            <a:r>
              <a:rPr lang="zh-CN" altLang="en-US" sz="1850" b="1">
                <a:solidFill>
                  <a:srgbClr val="000066"/>
                </a:solidFill>
                <a:latin typeface="幼圆" panose="02010509060101010101" pitchFamily="49" charset="-122"/>
                <a:ea typeface="幼圆" panose="02010509060101010101" pitchFamily="49" charset="-122"/>
                <a:sym typeface="+mn-ea"/>
              </a:rPr>
              <a:t>股历史第二大年跌幅；深成指下跌</a:t>
            </a:r>
            <a:r>
              <a:rPr lang="en-US" altLang="zh-CN" sz="1850" b="1">
                <a:solidFill>
                  <a:srgbClr val="000066"/>
                </a:solidFill>
                <a:latin typeface="幼圆" panose="02010509060101010101" pitchFamily="49" charset="-122"/>
                <a:ea typeface="幼圆" panose="02010509060101010101" pitchFamily="49" charset="-122"/>
                <a:sym typeface="+mn-ea"/>
              </a:rPr>
              <a:t>34.42%</a:t>
            </a:r>
            <a:r>
              <a:rPr lang="zh-CN" altLang="en-US" sz="1850" b="1">
                <a:solidFill>
                  <a:srgbClr val="000066"/>
                </a:solidFill>
                <a:latin typeface="幼圆" panose="02010509060101010101" pitchFamily="49" charset="-122"/>
                <a:ea typeface="幼圆" panose="02010509060101010101" pitchFamily="49" charset="-122"/>
                <a:sym typeface="+mn-ea"/>
              </a:rPr>
              <a:t>；创业板指下跌</a:t>
            </a:r>
            <a:r>
              <a:rPr lang="en-US" altLang="zh-CN" sz="1850" b="1">
                <a:solidFill>
                  <a:srgbClr val="000066"/>
                </a:solidFill>
                <a:latin typeface="幼圆" panose="02010509060101010101" pitchFamily="49" charset="-122"/>
                <a:ea typeface="幼圆" panose="02010509060101010101" pitchFamily="49" charset="-122"/>
                <a:sym typeface="+mn-ea"/>
              </a:rPr>
              <a:t>28.65%</a:t>
            </a:r>
            <a:r>
              <a:rPr lang="zh-CN" altLang="en-US" sz="1850" b="1">
                <a:solidFill>
                  <a:srgbClr val="000066"/>
                </a:solidFill>
                <a:latin typeface="幼圆" panose="02010509060101010101" pitchFamily="49" charset="-122"/>
                <a:ea typeface="幼圆" panose="02010509060101010101" pitchFamily="49" charset="-122"/>
                <a:sym typeface="+mn-ea"/>
              </a:rPr>
              <a:t>。</a:t>
            </a:r>
            <a:endParaRPr lang="en-US" altLang="zh-CN" sz="1850" b="1">
              <a:solidFill>
                <a:srgbClr val="000066"/>
              </a:solidFill>
              <a:latin typeface="幼圆" panose="02010509060101010101" pitchFamily="49" charset="-122"/>
              <a:ea typeface="幼圆" panose="02010509060101010101" pitchFamily="49" charset="-122"/>
              <a:sym typeface="+mn-ea"/>
            </a:endParaRPr>
          </a:p>
          <a:p>
            <a:pPr eaLnBrk="1" latinLnBrk="0" hangingPunct="1">
              <a:lnSpc>
                <a:spcPct val="160000"/>
              </a:lnSpc>
              <a:defRPr/>
            </a:pPr>
            <a:r>
              <a:rPr lang="zh-CN" altLang="en-US" sz="1850" b="1">
                <a:solidFill>
                  <a:srgbClr val="000066"/>
                </a:solidFill>
                <a:latin typeface="幼圆" panose="02010509060101010101" pitchFamily="49" charset="-122"/>
                <a:ea typeface="幼圆" panose="02010509060101010101" pitchFamily="49" charset="-122"/>
                <a:sym typeface="+mn-ea"/>
              </a:rPr>
              <a:t>    至</a:t>
            </a:r>
            <a:r>
              <a:rPr lang="en-US" altLang="zh-CN" sz="1850" b="1">
                <a:solidFill>
                  <a:srgbClr val="000066"/>
                </a:solidFill>
                <a:latin typeface="幼圆" panose="02010509060101010101" pitchFamily="49" charset="-122"/>
                <a:ea typeface="幼圆" panose="02010509060101010101" pitchFamily="49" charset="-122"/>
                <a:sym typeface="+mn-ea"/>
              </a:rPr>
              <a:t>2018</a:t>
            </a:r>
            <a:r>
              <a:rPr lang="zh-CN" altLang="en-US" sz="1850" b="1">
                <a:solidFill>
                  <a:srgbClr val="000066"/>
                </a:solidFill>
                <a:latin typeface="幼圆" panose="02010509060101010101" pitchFamily="49" charset="-122"/>
                <a:ea typeface="幼圆" panose="02010509060101010101" pitchFamily="49" charset="-122"/>
                <a:sym typeface="+mn-ea"/>
              </a:rPr>
              <a:t>年末，</a:t>
            </a:r>
            <a:r>
              <a:rPr lang="en-US" altLang="zh-CN" sz="1850" b="1">
                <a:solidFill>
                  <a:srgbClr val="000066"/>
                </a:solidFill>
                <a:latin typeface="幼圆" panose="02010509060101010101" pitchFamily="49" charset="-122"/>
                <a:ea typeface="幼圆" panose="02010509060101010101" pitchFamily="49" charset="-122"/>
                <a:sym typeface="+mn-ea"/>
              </a:rPr>
              <a:t>3567</a:t>
            </a:r>
            <a:r>
              <a:rPr lang="zh-CN" altLang="en-US" sz="1850" b="1">
                <a:solidFill>
                  <a:srgbClr val="000066"/>
                </a:solidFill>
                <a:latin typeface="幼圆" panose="02010509060101010101" pitchFamily="49" charset="-122"/>
                <a:ea typeface="幼圆" panose="02010509060101010101" pitchFamily="49" charset="-122"/>
                <a:sym typeface="+mn-ea"/>
              </a:rPr>
              <a:t>只</a:t>
            </a:r>
            <a:r>
              <a:rPr lang="en-US" altLang="zh-CN" sz="1850" b="1">
                <a:solidFill>
                  <a:srgbClr val="000066"/>
                </a:solidFill>
                <a:latin typeface="幼圆" panose="02010509060101010101" pitchFamily="49" charset="-122"/>
                <a:ea typeface="幼圆" panose="02010509060101010101" pitchFamily="49" charset="-122"/>
                <a:sym typeface="+mn-ea"/>
              </a:rPr>
              <a:t>A</a:t>
            </a:r>
            <a:r>
              <a:rPr lang="zh-CN" altLang="en-US" sz="1850" b="1">
                <a:solidFill>
                  <a:srgbClr val="000066"/>
                </a:solidFill>
                <a:latin typeface="幼圆" panose="02010509060101010101" pitchFamily="49" charset="-122"/>
                <a:ea typeface="幼圆" panose="02010509060101010101" pitchFamily="49" charset="-122"/>
                <a:sym typeface="+mn-ea"/>
              </a:rPr>
              <a:t>股中仅有</a:t>
            </a:r>
            <a:r>
              <a:rPr lang="en-US" altLang="zh-CN" sz="1850" b="1">
                <a:solidFill>
                  <a:srgbClr val="000066"/>
                </a:solidFill>
                <a:latin typeface="幼圆" panose="02010509060101010101" pitchFamily="49" charset="-122"/>
                <a:ea typeface="幼圆" panose="02010509060101010101" pitchFamily="49" charset="-122"/>
                <a:sym typeface="+mn-ea"/>
              </a:rPr>
              <a:t>295</a:t>
            </a:r>
            <a:r>
              <a:rPr lang="zh-CN" altLang="en-US" sz="1850" b="1">
                <a:solidFill>
                  <a:srgbClr val="000066"/>
                </a:solidFill>
                <a:latin typeface="幼圆" panose="02010509060101010101" pitchFamily="49" charset="-122"/>
                <a:ea typeface="幼圆" panose="02010509060101010101" pitchFamily="49" charset="-122"/>
                <a:sym typeface="+mn-ea"/>
              </a:rPr>
              <a:t>只取得正收益，有</a:t>
            </a:r>
            <a:r>
              <a:rPr lang="en-US" altLang="zh-CN" sz="1850" b="1">
                <a:solidFill>
                  <a:srgbClr val="000066"/>
                </a:solidFill>
                <a:latin typeface="幼圆" panose="02010509060101010101" pitchFamily="49" charset="-122"/>
                <a:ea typeface="幼圆" panose="02010509060101010101" pitchFamily="49" charset="-122"/>
                <a:sym typeface="+mn-ea"/>
              </a:rPr>
              <a:t>506</a:t>
            </a:r>
            <a:r>
              <a:rPr lang="zh-CN" altLang="en-US" sz="1850" b="1">
                <a:solidFill>
                  <a:srgbClr val="000066"/>
                </a:solidFill>
                <a:latin typeface="幼圆" panose="02010509060101010101" pitchFamily="49" charset="-122"/>
                <a:ea typeface="幼圆" panose="02010509060101010101" pitchFamily="49" charset="-122"/>
                <a:sym typeface="+mn-ea"/>
              </a:rPr>
              <a:t>只</a:t>
            </a:r>
            <a:r>
              <a:rPr lang="en-US" altLang="zh-CN" sz="1850" b="1">
                <a:solidFill>
                  <a:srgbClr val="000066"/>
                </a:solidFill>
                <a:latin typeface="幼圆" panose="02010509060101010101" pitchFamily="49" charset="-122"/>
                <a:ea typeface="幼圆" panose="02010509060101010101" pitchFamily="49" charset="-122"/>
                <a:sym typeface="+mn-ea"/>
              </a:rPr>
              <a:t>A</a:t>
            </a:r>
            <a:r>
              <a:rPr lang="zh-CN" altLang="en-US" sz="1850" b="1">
                <a:solidFill>
                  <a:srgbClr val="000066"/>
                </a:solidFill>
                <a:latin typeface="幼圆" panose="02010509060101010101" pitchFamily="49" charset="-122"/>
                <a:ea typeface="幼圆" panose="02010509060101010101" pitchFamily="49" charset="-122"/>
                <a:sym typeface="+mn-ea"/>
              </a:rPr>
              <a:t>股跌幅在</a:t>
            </a:r>
            <a:r>
              <a:rPr lang="en-US" altLang="zh-CN" sz="1850" b="1">
                <a:solidFill>
                  <a:srgbClr val="000066"/>
                </a:solidFill>
                <a:latin typeface="幼圆" panose="02010509060101010101" pitchFamily="49" charset="-122"/>
                <a:ea typeface="幼圆" panose="02010509060101010101" pitchFamily="49" charset="-122"/>
                <a:sym typeface="+mn-ea"/>
              </a:rPr>
              <a:t>50%</a:t>
            </a:r>
            <a:r>
              <a:rPr lang="zh-CN" altLang="en-US" sz="1850" b="1">
                <a:solidFill>
                  <a:srgbClr val="000066"/>
                </a:solidFill>
                <a:latin typeface="幼圆" panose="02010509060101010101" pitchFamily="49" charset="-122"/>
                <a:ea typeface="幼圆" panose="02010509060101010101" pitchFamily="49" charset="-122"/>
                <a:sym typeface="+mn-ea"/>
              </a:rPr>
              <a:t>以上。年涨幅最大为中石科技，高达</a:t>
            </a:r>
            <a:r>
              <a:rPr lang="en-US" altLang="zh-CN" sz="1850" b="1">
                <a:solidFill>
                  <a:srgbClr val="000066"/>
                </a:solidFill>
                <a:latin typeface="幼圆" panose="02010509060101010101" pitchFamily="49" charset="-122"/>
                <a:ea typeface="幼圆" panose="02010509060101010101" pitchFamily="49" charset="-122"/>
                <a:sym typeface="+mn-ea"/>
              </a:rPr>
              <a:t>298.38%</a:t>
            </a:r>
            <a:r>
              <a:rPr lang="zh-CN" altLang="en-US" sz="1850" b="1">
                <a:solidFill>
                  <a:srgbClr val="000066"/>
                </a:solidFill>
                <a:latin typeface="幼圆" panose="02010509060101010101" pitchFamily="49" charset="-122"/>
                <a:ea typeface="幼圆" panose="02010509060101010101" pitchFamily="49" charset="-122"/>
                <a:sym typeface="+mn-ea"/>
              </a:rPr>
              <a:t>；除</a:t>
            </a:r>
            <a:r>
              <a:rPr lang="en-US" altLang="zh-CN" sz="1850" b="1">
                <a:solidFill>
                  <a:srgbClr val="000066"/>
                </a:solidFill>
                <a:latin typeface="幼圆" panose="02010509060101010101" pitchFamily="49" charset="-122"/>
                <a:ea typeface="幼圆" panose="02010509060101010101" pitchFamily="49" charset="-122"/>
                <a:sym typeface="+mn-ea"/>
              </a:rPr>
              <a:t>ST</a:t>
            </a:r>
            <a:r>
              <a:rPr lang="zh-CN" altLang="en-US" sz="1850" b="1">
                <a:solidFill>
                  <a:srgbClr val="000066"/>
                </a:solidFill>
                <a:latin typeface="幼圆" panose="02010509060101010101" pitchFamily="49" charset="-122"/>
                <a:ea typeface="幼圆" panose="02010509060101010101" pitchFamily="49" charset="-122"/>
                <a:sym typeface="+mn-ea"/>
              </a:rPr>
              <a:t>股外，神雾环保、乐视网、奥瑞德等近</a:t>
            </a:r>
            <a:r>
              <a:rPr lang="en-US" altLang="zh-CN" sz="1850" b="1">
                <a:solidFill>
                  <a:srgbClr val="000066"/>
                </a:solidFill>
                <a:latin typeface="幼圆" panose="02010509060101010101" pitchFamily="49" charset="-122"/>
                <a:ea typeface="幼圆" panose="02010509060101010101" pitchFamily="49" charset="-122"/>
                <a:sym typeface="+mn-ea"/>
              </a:rPr>
              <a:t>10</a:t>
            </a:r>
            <a:r>
              <a:rPr lang="zh-CN" altLang="en-US" sz="1850" b="1">
                <a:solidFill>
                  <a:srgbClr val="000066"/>
                </a:solidFill>
                <a:latin typeface="幼圆" panose="02010509060101010101" pitchFamily="49" charset="-122"/>
                <a:ea typeface="幼圆" panose="02010509060101010101" pitchFamily="49" charset="-122"/>
                <a:sym typeface="+mn-ea"/>
              </a:rPr>
              <a:t>只个股跌幅在</a:t>
            </a:r>
            <a:r>
              <a:rPr lang="en-US" altLang="zh-CN" sz="1850" b="1">
                <a:solidFill>
                  <a:srgbClr val="000066"/>
                </a:solidFill>
                <a:latin typeface="幼圆" panose="02010509060101010101" pitchFamily="49" charset="-122"/>
                <a:ea typeface="幼圆" panose="02010509060101010101" pitchFamily="49" charset="-122"/>
                <a:sym typeface="+mn-ea"/>
              </a:rPr>
              <a:t>8</a:t>
            </a:r>
            <a:r>
              <a:rPr lang="zh-CN" altLang="en-US" sz="1850" b="1">
                <a:solidFill>
                  <a:srgbClr val="000066"/>
                </a:solidFill>
                <a:latin typeface="幼圆" panose="02010509060101010101" pitchFamily="49" charset="-122"/>
                <a:ea typeface="幼圆" panose="02010509060101010101" pitchFamily="49" charset="-122"/>
                <a:sym typeface="+mn-ea"/>
              </a:rPr>
              <a:t>成以上。它们大多具有资金链紧张、公司业绩亏损、大股东质押比例极高等特征，尤其较高的质押比例是使得股价进一步下挫的重要推手。当前国内宏观经济下行压力犹存，市场外部环境尚未明朗，资金观望情绪浓厚，放大利空消息的熊市特征依旧明显，短期投资者仍宜以观望为主。具体标的上，伴随“讲故事”逐渐不再引人入胜，有政策及业绩支持的龙头企业或可优先关注。</a:t>
            </a:r>
          </a:p>
          <a:p>
            <a:pPr eaLnBrk="1" latinLnBrk="0" hangingPunct="1">
              <a:lnSpc>
                <a:spcPct val="170000"/>
              </a:lnSpc>
              <a:defRPr/>
            </a:pPr>
            <a:r>
              <a:rPr lang="zh-CN" altLang="en-US" b="1">
                <a:solidFill>
                  <a:srgbClr val="000066"/>
                </a:solidFill>
                <a:latin typeface="幼圆" panose="02010509060101010101" pitchFamily="49" charset="-122"/>
                <a:ea typeface="幼圆" panose="02010509060101010101" pitchFamily="49" charset="-122"/>
                <a:sym typeface="+mn-ea"/>
              </a:rPr>
              <a:t>    </a:t>
            </a:r>
            <a:endParaRPr lang="en-US" altLang="zh-CN" b="1">
              <a:solidFill>
                <a:srgbClr val="FF0000"/>
              </a:solidFill>
              <a:latin typeface="幼圆" panose="02010509060101010101" pitchFamily="49" charset="-122"/>
              <a:ea typeface="幼圆" panose="02010509060101010101" pitchFamily="49" charset="-122"/>
              <a:sym typeface="+mn-ea"/>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Pre-IPO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a:solidFill>
                  <a:srgbClr val="0058B0"/>
                </a:solidFill>
                <a:latin typeface="Times New Roman" panose="02020603050405020304" pitchFamily="18" charset="0"/>
                <a:ea typeface="幼圆" panose="02010509060101010101" pitchFamily="49" charset="-122"/>
              </a:rPr>
              <a:t>           </a:t>
            </a:r>
            <a:r>
              <a:rPr lang="zh-CN" altLang="en-US">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Post-IPO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FontTx/>
              <a:buNone/>
              <a:defRPr/>
            </a:pPr>
            <a:r>
              <a:rPr lang="zh-CN" altLang="en-US" sz="180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noFill/>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p>
        </p:txBody>
      </p:sp>
      <p:sp>
        <p:nvSpPr>
          <p:cNvPr id="37891" name="矩形 2"/>
          <p:cNvSpPr>
            <a:spLocks noChangeArrowheads="1"/>
          </p:cNvSpPr>
          <p:nvPr/>
        </p:nvSpPr>
        <p:spPr bwMode="auto">
          <a:xfrm>
            <a:off x="1390967" y="1484784"/>
            <a:ext cx="6362065" cy="3122714"/>
          </a:xfrm>
          <a:prstGeom prst="rect">
            <a:avLst/>
          </a:prstGeom>
          <a:noFill/>
          <a:ln w="9525">
            <a:noFill/>
            <a:miter lim="800000"/>
          </a:ln>
        </p:spPr>
        <p:txBody>
          <a:bodyPr wrap="square">
            <a:spAutoFit/>
          </a:bodyPr>
          <a:lstStyle/>
          <a:p>
            <a:pPr>
              <a:lnSpc>
                <a:spcPct val="150000"/>
              </a:lnSpc>
            </a:pPr>
            <a:r>
              <a:rPr lang="zh-CN" altLang="en-US" sz="2400" b="1">
                <a:latin typeface="黑体" panose="02010609060101010101" pitchFamily="49" charset="-122"/>
                <a:ea typeface="黑体" panose="02010609060101010101" pitchFamily="49" charset="-122"/>
              </a:rPr>
              <a:t>联系我们</a:t>
            </a:r>
            <a:endParaRPr lang="en-US" altLang="zh-CN" sz="2400" b="1">
              <a:latin typeface="黑体" panose="02010609060101010101" pitchFamily="49" charset="-122"/>
              <a:ea typeface="黑体" panose="02010609060101010101" pitchFamily="49" charset="-122"/>
            </a:endParaRPr>
          </a:p>
          <a:p>
            <a:pPr>
              <a:lnSpc>
                <a:spcPct val="150000"/>
              </a:lnSpc>
            </a:pPr>
            <a:r>
              <a:rPr lang="zh-CN" altLang="en-US" b="1">
                <a:latin typeface="黑体" panose="02010609060101010101" pitchFamily="49" charset="-122"/>
                <a:ea typeface="黑体" panose="02010609060101010101" pitchFamily="49" charset="-122"/>
              </a:rPr>
              <a:t>    公司地址：上海市东湖路</a:t>
            </a:r>
            <a:r>
              <a:rPr lang="en-US" altLang="zh-CN" b="1">
                <a:latin typeface="黑体" panose="02010609060101010101" pitchFamily="49" charset="-122"/>
                <a:ea typeface="黑体" panose="02010609060101010101" pitchFamily="49" charset="-122"/>
              </a:rPr>
              <a:t>70</a:t>
            </a:r>
            <a:r>
              <a:rPr lang="zh-CN" altLang="en-US" b="1">
                <a:latin typeface="黑体" panose="02010609060101010101" pitchFamily="49" charset="-122"/>
                <a:ea typeface="黑体" panose="02010609060101010101" pitchFamily="49" charset="-122"/>
              </a:rPr>
              <a:t>号东湖宾馆</a:t>
            </a:r>
            <a:r>
              <a:rPr lang="en-US" altLang="zh-CN" b="1">
                <a:latin typeface="黑体" panose="02010609060101010101" pitchFamily="49" charset="-122"/>
                <a:ea typeface="黑体" panose="02010609060101010101" pitchFamily="49" charset="-122"/>
              </a:rPr>
              <a:t>3</a:t>
            </a:r>
            <a:r>
              <a:rPr lang="zh-CN" altLang="en-US" b="1">
                <a:latin typeface="黑体" panose="02010609060101010101" pitchFamily="49" charset="-122"/>
                <a:ea typeface="黑体" panose="02010609060101010101" pitchFamily="49" charset="-122"/>
              </a:rPr>
              <a:t>号楼</a:t>
            </a:r>
            <a:r>
              <a:rPr lang="en-US" altLang="zh-CN" b="1">
                <a:latin typeface="黑体" panose="02010609060101010101" pitchFamily="49" charset="-122"/>
                <a:ea typeface="黑体" panose="02010609060101010101" pitchFamily="49" charset="-122"/>
              </a:rPr>
              <a:t>3</a:t>
            </a:r>
            <a:r>
              <a:rPr lang="zh-CN" altLang="en-US" sz="2400" b="1">
                <a:latin typeface="黑体" panose="02010609060101010101" pitchFamily="49" charset="-122"/>
                <a:ea typeface="黑体" panose="02010609060101010101" pitchFamily="49" charset="-122"/>
              </a:rPr>
              <a:t>楼</a:t>
            </a: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54668032</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602</a:t>
            </a: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54669508</a:t>
            </a:r>
          </a:p>
          <a:p>
            <a:pPr>
              <a:lnSpc>
                <a:spcPct val="150000"/>
              </a:lnSpc>
            </a:pPr>
            <a:r>
              <a:rPr lang="zh-CN" altLang="en-US" b="1">
                <a:latin typeface="黑体" panose="02010609060101010101" pitchFamily="49" charset="-122"/>
                <a:ea typeface="黑体" panose="02010609060101010101" pitchFamily="49" charset="-122"/>
              </a:rPr>
              <a:t>    网址：</a:t>
            </a:r>
            <a:r>
              <a:rPr lang="en-US" altLang="zh-CN" b="1">
                <a:latin typeface="黑体" panose="02010609060101010101" pitchFamily="49" charset="-122"/>
                <a:ea typeface="黑体" panose="02010609060101010101" pitchFamily="49" charset="-122"/>
              </a:rPr>
              <a:t>http://www.rongke.com</a:t>
            </a:r>
          </a:p>
          <a:p>
            <a:pPr>
              <a:lnSpc>
                <a:spcPct val="150000"/>
              </a:lnSpc>
            </a:pP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a:solidFill>
                <a:srgbClr val="000066"/>
              </a:solidFill>
              <a:latin typeface="幼圆" panose="02010509060101010101" pitchFamily="49" charset="-122"/>
              <a:ea typeface="幼圆" panose="02010509060101010101" pitchFamily="49" charset="-122"/>
            </a:endParaRPr>
          </a:p>
        </p:txBody>
      </p:sp>
      <p:grpSp>
        <p:nvGrpSpPr>
          <p:cNvPr id="5" name="组合 4">
            <a:extLst>
              <a:ext uri="{FF2B5EF4-FFF2-40B4-BE49-F238E27FC236}">
                <a16:creationId xmlns="" xmlns:a16="http://schemas.microsoft.com/office/drawing/2014/main" id="{E23F2DBB-C0CC-42F4-99EF-8E393CBFD59C}"/>
              </a:ext>
            </a:extLst>
          </p:cNvPr>
          <p:cNvGrpSpPr/>
          <p:nvPr/>
        </p:nvGrpSpPr>
        <p:grpSpPr>
          <a:xfrm>
            <a:off x="2195736" y="4221088"/>
            <a:ext cx="3528392" cy="1224136"/>
            <a:chOff x="1763688" y="4293096"/>
            <a:chExt cx="3528392" cy="1224136"/>
          </a:xfrm>
        </p:grpSpPr>
        <p:pic>
          <p:nvPicPr>
            <p:cNvPr id="3" name="图片 2">
              <a:extLst>
                <a:ext uri="{FF2B5EF4-FFF2-40B4-BE49-F238E27FC236}">
                  <a16:creationId xmlns="" xmlns:a16="http://schemas.microsoft.com/office/drawing/2014/main" id="{CD75CBBC-3D93-4D21-9CDF-1831DA2FE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a:extLst>
                <a:ext uri="{FF2B5EF4-FFF2-40B4-BE49-F238E27FC236}">
                  <a16:creationId xmlns="" xmlns:a16="http://schemas.microsoft.com/office/drawing/2014/main" id="{44FF356C-0886-40C1-91DD-87BB47EA2251}"/>
                </a:ext>
              </a:extLst>
            </p:cNvPr>
            <p:cNvSpPr txBox="1"/>
            <p:nvPr/>
          </p:nvSpPr>
          <p:spPr>
            <a:xfrm>
              <a:off x="2123728" y="4607498"/>
              <a:ext cx="3168352" cy="461665"/>
            </a:xfrm>
            <a:prstGeom prst="rect">
              <a:avLst/>
            </a:prstGeom>
            <a:noFill/>
            <a:ln>
              <a:noFill/>
            </a:ln>
          </p:spPr>
          <p:txBody>
            <a:bodyPr wrap="square" rtlCol="0">
              <a:spAutoFit/>
            </a:bodyPr>
            <a:lstStyle/>
            <a:p>
              <a:pPr algn="ctr"/>
              <a:r>
                <a:rPr lang="zh-CN" altLang="en-US" sz="1200" b="1">
                  <a:latin typeface="黑体" panose="02010609060101010101" pitchFamily="49" charset="-122"/>
                  <a:ea typeface="黑体" panose="02010609060101010101" pitchFamily="49" charset="-122"/>
                </a:rPr>
                <a:t>融客市值管理公众号</a:t>
              </a:r>
              <a:endParaRPr lang="en-US" altLang="zh-CN" sz="1200" b="1">
                <a:latin typeface="黑体" panose="02010609060101010101" pitchFamily="49" charset="-122"/>
                <a:ea typeface="黑体" panose="02010609060101010101" pitchFamily="49" charset="-122"/>
              </a:endParaRPr>
            </a:p>
            <a:p>
              <a:pPr algn="ctr"/>
              <a:r>
                <a:rPr lang="en-US" altLang="zh-CN" sz="1200" b="1" err="1">
                  <a:latin typeface="Times New Roman" panose="02020603050405020304" pitchFamily="18" charset="0"/>
                  <a:ea typeface="黑体" panose="02010609060101010101" pitchFamily="49" charset="-122"/>
                  <a:cs typeface="Times New Roman" panose="02020603050405020304" pitchFamily="18" charset="0"/>
                </a:rPr>
                <a:t>rongkechina</a:t>
              </a:r>
              <a:endParaRPr lang="zh-CN" altLang="en-US" sz="1200" b="1">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2" name="文本框 11">
            <a:extLst>
              <a:ext uri="{FF2B5EF4-FFF2-40B4-BE49-F238E27FC236}">
                <a16:creationId xmlns="" xmlns:a16="http://schemas.microsoft.com/office/drawing/2014/main" id="{2617D069-E0DE-4B3F-9607-4F8452B33C66}"/>
              </a:ext>
            </a:extLst>
          </p:cNvPr>
          <p:cNvSpPr txBox="1"/>
          <p:nvPr/>
        </p:nvSpPr>
        <p:spPr>
          <a:xfrm rot="16200000">
            <a:off x="-642941" y="4192449"/>
            <a:ext cx="2600392" cy="307777"/>
          </a:xfrm>
          <a:prstGeom prst="rect">
            <a:avLst/>
          </a:prstGeom>
          <a:noFill/>
          <a:ln>
            <a:noFill/>
          </a:ln>
        </p:spPr>
        <p:txBody>
          <a:bodyPr wrap="none" rtlCol="0">
            <a:spAutoFit/>
          </a:bodyPr>
          <a:lstStyle/>
          <a:p>
            <a:r>
              <a:rPr lang="zh-CN" altLang="en-US" sz="1400">
                <a:solidFill>
                  <a:schemeClr val="tx2">
                    <a:lumMod val="75000"/>
                  </a:schemeClr>
                </a:solidFill>
              </a:rPr>
              <a:t>融客市值管理</a:t>
            </a:r>
            <a:r>
              <a:rPr lang="en-US" altLang="zh-CN" sz="1400">
                <a:solidFill>
                  <a:schemeClr val="tx2">
                    <a:lumMod val="75000"/>
                  </a:schemeClr>
                </a:solidFill>
              </a:rPr>
              <a:t>RONGKECHINA</a:t>
            </a:r>
            <a:endParaRPr lang="zh-CN" altLang="en-US" sz="1400">
              <a:solidFill>
                <a:schemeClr val="tx2">
                  <a:lumMod val="75000"/>
                </a:schemeClr>
              </a:solidFill>
            </a:endParaRPr>
          </a:p>
        </p:txBody>
      </p:sp>
      <p:cxnSp>
        <p:nvCxnSpPr>
          <p:cNvPr id="14" name="直接连接符 13">
            <a:extLst>
              <a:ext uri="{FF2B5EF4-FFF2-40B4-BE49-F238E27FC236}">
                <a16:creationId xmlns="" xmlns:a16="http://schemas.microsoft.com/office/drawing/2014/main" id="{E49A433E-F6A1-462B-A368-0BA9A435F279}"/>
              </a:ext>
            </a:extLst>
          </p:cNvPr>
          <p:cNvCxnSpPr/>
          <p:nvPr/>
        </p:nvCxnSpPr>
        <p:spPr bwMode="auto">
          <a:xfrm>
            <a:off x="811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96DA9B5E-AC7F-486D-A53E-96FEA614DBFD}"/>
              </a:ext>
            </a:extLst>
          </p:cNvPr>
          <p:cNvCxnSpPr/>
          <p:nvPr/>
        </p:nvCxnSpPr>
        <p:spPr bwMode="auto">
          <a:xfrm>
            <a:off x="834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 xmlns:a16="http://schemas.microsoft.com/office/drawing/2014/main" id="{108FF581-AC87-41CE-B057-BA3D4C77138E}"/>
              </a:ext>
            </a:extLst>
          </p:cNvPr>
          <p:cNvSpPr/>
          <p:nvPr/>
        </p:nvSpPr>
        <p:spPr bwMode="auto">
          <a:xfrm>
            <a:off x="2195736" y="19458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a:extLst>
              <a:ext uri="{FF2B5EF4-FFF2-40B4-BE49-F238E27FC236}">
                <a16:creationId xmlns="" xmlns:a16="http://schemas.microsoft.com/office/drawing/2014/main" id="{AE2A6DE1-2B6F-4949-A210-5150B2070ACA}"/>
              </a:ext>
            </a:extLst>
          </p:cNvPr>
          <p:cNvSpPr txBox="1"/>
          <p:nvPr/>
        </p:nvSpPr>
        <p:spPr>
          <a:xfrm>
            <a:off x="2339752" y="2069799"/>
            <a:ext cx="720080" cy="400110"/>
          </a:xfrm>
          <a:prstGeom prst="rect">
            <a:avLst/>
          </a:prstGeom>
          <a:noFill/>
        </p:spPr>
        <p:txBody>
          <a:bodyPr wrap="square" rtlCol="0">
            <a:spAutoFit/>
          </a:bodyPr>
          <a:lstStyle/>
          <a:p>
            <a:r>
              <a:rPr lang="zh-CN" altLang="en-US" b="1">
                <a:solidFill>
                  <a:schemeClr val="bg1"/>
                </a:solidFill>
                <a:latin typeface="+mn-ea"/>
                <a:ea typeface="+mn-ea"/>
              </a:rPr>
              <a:t>宏观</a:t>
            </a:r>
          </a:p>
        </p:txBody>
      </p:sp>
      <p:sp>
        <p:nvSpPr>
          <p:cNvPr id="6" name="椭圆 5">
            <a:extLst>
              <a:ext uri="{FF2B5EF4-FFF2-40B4-BE49-F238E27FC236}">
                <a16:creationId xmlns="" xmlns:a16="http://schemas.microsoft.com/office/drawing/2014/main" id="{6539445C-3220-411F-A775-2659D6DA6F83}"/>
              </a:ext>
            </a:extLst>
          </p:cNvPr>
          <p:cNvSpPr/>
          <p:nvPr/>
        </p:nvSpPr>
        <p:spPr bwMode="auto">
          <a:xfrm>
            <a:off x="2195736" y="30045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a:extLst>
              <a:ext uri="{FF2B5EF4-FFF2-40B4-BE49-F238E27FC236}">
                <a16:creationId xmlns="" xmlns:a16="http://schemas.microsoft.com/office/drawing/2014/main" id="{70371CB9-A794-428B-8D23-1690A9B14F46}"/>
              </a:ext>
            </a:extLst>
          </p:cNvPr>
          <p:cNvSpPr txBox="1"/>
          <p:nvPr/>
        </p:nvSpPr>
        <p:spPr>
          <a:xfrm>
            <a:off x="2339752" y="3128487"/>
            <a:ext cx="720080" cy="400110"/>
          </a:xfrm>
          <a:prstGeom prst="rect">
            <a:avLst/>
          </a:prstGeom>
          <a:noFill/>
        </p:spPr>
        <p:txBody>
          <a:bodyPr wrap="square" rtlCol="0">
            <a:spAutoFit/>
          </a:bodyPr>
          <a:lstStyle/>
          <a:p>
            <a:r>
              <a:rPr lang="zh-CN" altLang="en-US" b="1">
                <a:solidFill>
                  <a:schemeClr val="bg1"/>
                </a:solidFill>
                <a:latin typeface="+mn-ea"/>
                <a:ea typeface="+mn-ea"/>
              </a:rPr>
              <a:t>市场</a:t>
            </a:r>
          </a:p>
        </p:txBody>
      </p:sp>
      <p:sp>
        <p:nvSpPr>
          <p:cNvPr id="8" name="椭圆 7">
            <a:extLst>
              <a:ext uri="{FF2B5EF4-FFF2-40B4-BE49-F238E27FC236}">
                <a16:creationId xmlns="" xmlns:a16="http://schemas.microsoft.com/office/drawing/2014/main" id="{C8BC29C7-0CBF-4557-BF6C-58276034EF02}"/>
              </a:ext>
            </a:extLst>
          </p:cNvPr>
          <p:cNvSpPr/>
          <p:nvPr/>
        </p:nvSpPr>
        <p:spPr bwMode="auto">
          <a:xfrm>
            <a:off x="2195736" y="40050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a:extLst>
              <a:ext uri="{FF2B5EF4-FFF2-40B4-BE49-F238E27FC236}">
                <a16:creationId xmlns="" xmlns:a16="http://schemas.microsoft.com/office/drawing/2014/main" id="{6A0F5180-C375-4405-8953-6A844DD190BD}"/>
              </a:ext>
            </a:extLst>
          </p:cNvPr>
          <p:cNvSpPr txBox="1"/>
          <p:nvPr/>
        </p:nvSpPr>
        <p:spPr>
          <a:xfrm>
            <a:off x="2339752" y="4115952"/>
            <a:ext cx="720080" cy="400110"/>
          </a:xfrm>
          <a:prstGeom prst="rect">
            <a:avLst/>
          </a:prstGeom>
          <a:noFill/>
        </p:spPr>
        <p:txBody>
          <a:bodyPr wrap="square" rtlCol="0">
            <a:spAutoFit/>
          </a:bodyPr>
          <a:lstStyle/>
          <a:p>
            <a:r>
              <a:rPr lang="zh-CN" altLang="en-US" b="1">
                <a:solidFill>
                  <a:schemeClr val="bg1"/>
                </a:solidFill>
                <a:latin typeface="+mn-ea"/>
                <a:ea typeface="+mn-ea"/>
              </a:rPr>
              <a:t>展望</a:t>
            </a:r>
          </a:p>
        </p:txBody>
      </p:sp>
      <p:sp>
        <p:nvSpPr>
          <p:cNvPr id="11" name="文本框 10">
            <a:extLst>
              <a:ext uri="{FF2B5EF4-FFF2-40B4-BE49-F238E27FC236}">
                <a16:creationId xmlns="" xmlns:a16="http://schemas.microsoft.com/office/drawing/2014/main" id="{5EFBE04E-EDD4-45EE-832A-F64243F2AD70}"/>
              </a:ext>
            </a:extLst>
          </p:cNvPr>
          <p:cNvSpPr txBox="1"/>
          <p:nvPr/>
        </p:nvSpPr>
        <p:spPr>
          <a:xfrm>
            <a:off x="2346092" y="5144685"/>
            <a:ext cx="720080" cy="400110"/>
          </a:xfrm>
          <a:prstGeom prst="rect">
            <a:avLst/>
          </a:prstGeom>
          <a:noFill/>
        </p:spPr>
        <p:txBody>
          <a:bodyPr wrap="square" rtlCol="0">
            <a:spAutoFit/>
          </a:bodyPr>
          <a:lstStyle/>
          <a:p>
            <a:r>
              <a:rPr lang="zh-CN" altLang="en-US" b="1">
                <a:solidFill>
                  <a:schemeClr val="bg1"/>
                </a:solidFill>
                <a:latin typeface="+mn-ea"/>
                <a:ea typeface="+mn-ea"/>
              </a:rPr>
              <a:t>业务</a:t>
            </a:r>
          </a:p>
        </p:txBody>
      </p:sp>
      <p:sp>
        <p:nvSpPr>
          <p:cNvPr id="5" name="文本框 4">
            <a:extLst>
              <a:ext uri="{FF2B5EF4-FFF2-40B4-BE49-F238E27FC236}">
                <a16:creationId xmlns="" xmlns:a16="http://schemas.microsoft.com/office/drawing/2014/main" id="{89152060-B9BE-4CC0-8CC2-A0F181116F45}"/>
              </a:ext>
            </a:extLst>
          </p:cNvPr>
          <p:cNvSpPr txBox="1"/>
          <p:nvPr/>
        </p:nvSpPr>
        <p:spPr>
          <a:xfrm>
            <a:off x="3370916" y="2089834"/>
            <a:ext cx="4153411" cy="400110"/>
          </a:xfrm>
          <a:prstGeom prst="rect">
            <a:avLst/>
          </a:prstGeom>
          <a:noFill/>
        </p:spPr>
        <p:txBody>
          <a:bodyPr wrap="square" rtlCol="0">
            <a:spAutoFit/>
          </a:bodyPr>
          <a:lstStyle/>
          <a:p>
            <a:r>
              <a:rPr lang="zh-CN" altLang="en-US" b="1">
                <a:solidFill>
                  <a:srgbClr val="000066"/>
                </a:solidFill>
                <a:latin typeface="+mn-ea"/>
                <a:ea typeface="+mn-ea"/>
              </a:rPr>
              <a:t>经济数据普降</a:t>
            </a:r>
          </a:p>
        </p:txBody>
      </p:sp>
      <p:sp>
        <p:nvSpPr>
          <p:cNvPr id="14" name="文本框 13">
            <a:extLst>
              <a:ext uri="{FF2B5EF4-FFF2-40B4-BE49-F238E27FC236}">
                <a16:creationId xmlns="" xmlns:a16="http://schemas.microsoft.com/office/drawing/2014/main" id="{2EAC5418-455D-493D-9BB1-2DF43C40E674}"/>
              </a:ext>
            </a:extLst>
          </p:cNvPr>
          <p:cNvSpPr txBox="1"/>
          <p:nvPr/>
        </p:nvSpPr>
        <p:spPr>
          <a:xfrm>
            <a:off x="3383194" y="3128487"/>
            <a:ext cx="3528392" cy="400110"/>
          </a:xfrm>
          <a:prstGeom prst="rect">
            <a:avLst/>
          </a:prstGeom>
          <a:noFill/>
        </p:spPr>
        <p:txBody>
          <a:bodyPr wrap="square" rtlCol="0">
            <a:spAutoFit/>
          </a:bodyPr>
          <a:lstStyle/>
          <a:p>
            <a:r>
              <a:rPr lang="zh-CN" altLang="en-US" b="1">
                <a:solidFill>
                  <a:srgbClr val="000066"/>
                </a:solidFill>
                <a:latin typeface="+mn-ea"/>
                <a:ea typeface="+mn-ea"/>
              </a:rPr>
              <a:t>市场整体表现低迷</a:t>
            </a:r>
          </a:p>
        </p:txBody>
      </p:sp>
      <p:sp>
        <p:nvSpPr>
          <p:cNvPr id="15" name="文本框 14">
            <a:extLst>
              <a:ext uri="{FF2B5EF4-FFF2-40B4-BE49-F238E27FC236}">
                <a16:creationId xmlns="" xmlns:a16="http://schemas.microsoft.com/office/drawing/2014/main" id="{F7833C00-B6D3-40E6-BCA9-DD2EF0267E28}"/>
              </a:ext>
            </a:extLst>
          </p:cNvPr>
          <p:cNvSpPr txBox="1"/>
          <p:nvPr/>
        </p:nvSpPr>
        <p:spPr>
          <a:xfrm>
            <a:off x="3347864" y="4149080"/>
            <a:ext cx="5040560" cy="400110"/>
          </a:xfrm>
          <a:prstGeom prst="rect">
            <a:avLst/>
          </a:prstGeom>
          <a:noFill/>
        </p:spPr>
        <p:txBody>
          <a:bodyPr wrap="square" rtlCol="0">
            <a:spAutoFit/>
          </a:bodyPr>
          <a:lstStyle/>
          <a:p>
            <a:r>
              <a:rPr lang="zh-CN" altLang="en-US" b="1">
                <a:solidFill>
                  <a:srgbClr val="000066"/>
                </a:solidFill>
                <a:latin typeface="幼圆" panose="02010509060101010101" pitchFamily="49" charset="-122"/>
                <a:ea typeface="幼圆" panose="02010509060101010101" pitchFamily="49" charset="-122"/>
              </a:rPr>
              <a:t>有政策及业绩支持的龙头企业或可优先关注</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a:solidFill>
                  <a:srgbClr val="000066"/>
                </a:solidFill>
                <a:latin typeface="Arial" panose="020B0604020202020204" pitchFamily="34" charset="0"/>
              </a:rPr>
              <a:t>CPI</a:t>
            </a:r>
            <a:r>
              <a:rPr kumimoji="1" lang="zh-CN" altLang="en-US" sz="2400">
                <a:solidFill>
                  <a:srgbClr val="000066"/>
                </a:solidFill>
                <a:latin typeface="Arial" panose="020B0604020202020204" pitchFamily="34" charset="0"/>
              </a:rPr>
              <a:t>、</a:t>
            </a:r>
            <a:r>
              <a:rPr kumimoji="1" lang="en-US" altLang="zh-CN" sz="2400">
                <a:solidFill>
                  <a:srgbClr val="000066"/>
                </a:solidFill>
                <a:latin typeface="Arial" panose="020B0604020202020204" pitchFamily="34" charset="0"/>
              </a:rPr>
              <a:t>PPI</a:t>
            </a:r>
          </a:p>
        </p:txBody>
      </p:sp>
      <p:sp>
        <p:nvSpPr>
          <p:cNvPr id="6" name="文本框 5">
            <a:extLst>
              <a:ext uri="{FF2B5EF4-FFF2-40B4-BE49-F238E27FC236}">
                <a16:creationId xmlns="" xmlns:a16="http://schemas.microsoft.com/office/drawing/2014/main" id="{B764D00D-BD49-45EB-B695-DC2F54C61DDD}"/>
              </a:ext>
            </a:extLst>
          </p:cNvPr>
          <p:cNvSpPr txBox="1"/>
          <p:nvPr/>
        </p:nvSpPr>
        <p:spPr>
          <a:xfrm>
            <a:off x="542268" y="5397318"/>
            <a:ext cx="1725475" cy="707886"/>
          </a:xfrm>
          <a:prstGeom prst="rect">
            <a:avLst/>
          </a:prstGeom>
          <a:noFill/>
        </p:spPr>
        <p:txBody>
          <a:bodyPr wrap="square" rtlCol="0">
            <a:spAutoFit/>
          </a:bodyPr>
          <a:lstStyle/>
          <a:p>
            <a:r>
              <a:rPr lang="en-US" altLang="zh-CN" sz="1600" b="1">
                <a:solidFill>
                  <a:srgbClr val="000066"/>
                </a:solidFill>
                <a:latin typeface="+mn-ea"/>
                <a:ea typeface="+mn-ea"/>
              </a:rPr>
              <a:t>12</a:t>
            </a:r>
            <a:r>
              <a:rPr lang="zh-CN" altLang="en-US" sz="1600" b="1">
                <a:solidFill>
                  <a:srgbClr val="000066"/>
                </a:solidFill>
                <a:latin typeface="+mn-ea"/>
                <a:ea typeface="+mn-ea"/>
              </a:rPr>
              <a:t>月</a:t>
            </a:r>
            <a:r>
              <a:rPr lang="en-GB" altLang="zh-CN" sz="1600" b="1">
                <a:solidFill>
                  <a:srgbClr val="000066"/>
                </a:solidFill>
                <a:latin typeface="+mn-ea"/>
                <a:ea typeface="+mn-ea"/>
              </a:rPr>
              <a:t>CPI</a:t>
            </a:r>
            <a:r>
              <a:rPr lang="zh-CN" altLang="en-US" sz="1600" b="1">
                <a:solidFill>
                  <a:srgbClr val="000066"/>
                </a:solidFill>
                <a:latin typeface="+mn-ea"/>
                <a:ea typeface="+mn-ea"/>
              </a:rPr>
              <a:t>同比上涨</a:t>
            </a:r>
            <a:r>
              <a:rPr lang="en-US" altLang="zh-CN" sz="2400" b="1">
                <a:solidFill>
                  <a:srgbClr val="FF0000"/>
                </a:solidFill>
                <a:latin typeface="+mn-ea"/>
                <a:ea typeface="+mn-ea"/>
              </a:rPr>
              <a:t>1.9%</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9" name="文本框 8">
            <a:extLst>
              <a:ext uri="{FF2B5EF4-FFF2-40B4-BE49-F238E27FC236}">
                <a16:creationId xmlns="" xmlns:a16="http://schemas.microsoft.com/office/drawing/2014/main" id="{E6FF9C3F-5CE9-4400-8B30-34D17215519E}"/>
              </a:ext>
            </a:extLst>
          </p:cNvPr>
          <p:cNvSpPr txBox="1"/>
          <p:nvPr/>
        </p:nvSpPr>
        <p:spPr>
          <a:xfrm>
            <a:off x="5279162" y="5446286"/>
            <a:ext cx="1725475" cy="707886"/>
          </a:xfrm>
          <a:prstGeom prst="rect">
            <a:avLst/>
          </a:prstGeom>
          <a:noFill/>
        </p:spPr>
        <p:txBody>
          <a:bodyPr wrap="square" rtlCol="0">
            <a:spAutoFit/>
          </a:bodyPr>
          <a:lstStyle/>
          <a:p>
            <a:r>
              <a:rPr lang="en-GB" altLang="zh-CN" sz="1600" b="1">
                <a:solidFill>
                  <a:srgbClr val="000066"/>
                </a:solidFill>
                <a:latin typeface="+mn-ea"/>
              </a:rPr>
              <a:t>PPI</a:t>
            </a:r>
            <a:r>
              <a:rPr lang="zh-CN" altLang="en-US" sz="1600" b="1">
                <a:solidFill>
                  <a:srgbClr val="000066"/>
                </a:solidFill>
                <a:latin typeface="+mn-ea"/>
              </a:rPr>
              <a:t>同比上涨</a:t>
            </a:r>
            <a:r>
              <a:rPr lang="en-US" altLang="zh-CN" sz="2400" b="1">
                <a:solidFill>
                  <a:srgbClr val="FF0000"/>
                </a:solidFill>
                <a:latin typeface="+mn-ea"/>
              </a:rPr>
              <a:t>0.9%</a:t>
            </a:r>
            <a:r>
              <a:rPr lang="zh-CN" altLang="en-US" sz="1600" b="1">
                <a:solidFill>
                  <a:srgbClr val="000066"/>
                </a:solidFill>
                <a:latin typeface="+mn-ea"/>
              </a:rPr>
              <a:t>，较上月</a:t>
            </a:r>
            <a:endParaRPr lang="en-US" altLang="zh-CN" sz="1600" b="1">
              <a:solidFill>
                <a:srgbClr val="000066"/>
              </a:solidFill>
              <a:latin typeface="+mn-ea"/>
            </a:endParaRPr>
          </a:p>
        </p:txBody>
      </p:sp>
      <p:sp>
        <p:nvSpPr>
          <p:cNvPr id="10" name="箭头: 上 9">
            <a:extLst>
              <a:ext uri="{FF2B5EF4-FFF2-40B4-BE49-F238E27FC236}">
                <a16:creationId xmlns="" xmlns:a16="http://schemas.microsoft.com/office/drawing/2014/main" id="{6CF24ADA-75C2-4612-8373-F0D246EFA584}"/>
              </a:ext>
            </a:extLst>
          </p:cNvPr>
          <p:cNvSpPr/>
          <p:nvPr/>
        </p:nvSpPr>
        <p:spPr bwMode="auto">
          <a:xfrm rot="10800000">
            <a:off x="2203554" y="554873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 xmlns:a16="http://schemas.microsoft.com/office/drawing/2014/main" id="{C964CC13-3406-408D-BF90-8B392FB5E7DD}"/>
              </a:ext>
            </a:extLst>
          </p:cNvPr>
          <p:cNvSpPr txBox="1"/>
          <p:nvPr/>
        </p:nvSpPr>
        <p:spPr>
          <a:xfrm>
            <a:off x="7424861" y="5621064"/>
            <a:ext cx="1040670" cy="461665"/>
          </a:xfrm>
          <a:prstGeom prst="rect">
            <a:avLst/>
          </a:prstGeom>
          <a:noFill/>
        </p:spPr>
        <p:txBody>
          <a:bodyPr wrap="none" rtlCol="0">
            <a:spAutoFit/>
          </a:bodyPr>
          <a:lstStyle/>
          <a:p>
            <a:r>
              <a:rPr lang="en-US" altLang="zh-CN" sz="2400" b="1">
                <a:solidFill>
                  <a:srgbClr val="000066"/>
                </a:solidFill>
                <a:latin typeface="+mn-ea"/>
                <a:ea typeface="+mn-ea"/>
              </a:rPr>
              <a:t>1.8</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sp>
        <p:nvSpPr>
          <p:cNvPr id="12" name="文本框 11">
            <a:extLst>
              <a:ext uri="{FF2B5EF4-FFF2-40B4-BE49-F238E27FC236}">
                <a16:creationId xmlns="" xmlns:a16="http://schemas.microsoft.com/office/drawing/2014/main" id="{2A6EF9A4-0BA5-4CFD-A993-F1632AB9EDDB}"/>
              </a:ext>
            </a:extLst>
          </p:cNvPr>
          <p:cNvSpPr txBox="1"/>
          <p:nvPr/>
        </p:nvSpPr>
        <p:spPr>
          <a:xfrm>
            <a:off x="2427396" y="5569396"/>
            <a:ext cx="1040670" cy="461665"/>
          </a:xfrm>
          <a:prstGeom prst="rect">
            <a:avLst/>
          </a:prstGeom>
          <a:noFill/>
        </p:spPr>
        <p:txBody>
          <a:bodyPr wrap="none" rtlCol="0">
            <a:spAutoFit/>
          </a:bodyPr>
          <a:lstStyle/>
          <a:p>
            <a:r>
              <a:rPr lang="en-US" altLang="zh-CN" sz="2400" b="1">
                <a:solidFill>
                  <a:srgbClr val="000066"/>
                </a:solidFill>
                <a:latin typeface="+mn-ea"/>
                <a:ea typeface="+mn-ea"/>
              </a:rPr>
              <a:t>0.3</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sp>
        <p:nvSpPr>
          <p:cNvPr id="14" name="箭头: 上 13">
            <a:extLst>
              <a:ext uri="{FF2B5EF4-FFF2-40B4-BE49-F238E27FC236}">
                <a16:creationId xmlns="" xmlns:a16="http://schemas.microsoft.com/office/drawing/2014/main" id="{D7C4B5E8-113B-436D-907F-139B72A778A4}"/>
              </a:ext>
            </a:extLst>
          </p:cNvPr>
          <p:cNvSpPr/>
          <p:nvPr/>
        </p:nvSpPr>
        <p:spPr bwMode="auto">
          <a:xfrm rot="10800000">
            <a:off x="7228317" y="554873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pic>
        <p:nvPicPr>
          <p:cNvPr id="2" name="图片 1">
            <a:extLst>
              <a:ext uri="{FF2B5EF4-FFF2-40B4-BE49-F238E27FC236}">
                <a16:creationId xmlns="" xmlns:a16="http://schemas.microsoft.com/office/drawing/2014/main" id="{132BD79D-2AC0-426C-9CDF-DCF42349323D}"/>
              </a:ext>
            </a:extLst>
          </p:cNvPr>
          <p:cNvPicPr>
            <a:picLocks noChangeAspect="1"/>
          </p:cNvPicPr>
          <p:nvPr/>
        </p:nvPicPr>
        <p:blipFill>
          <a:blip r:embed="rId3"/>
          <a:stretch>
            <a:fillRect/>
          </a:stretch>
        </p:blipFill>
        <p:spPr>
          <a:xfrm>
            <a:off x="1295930" y="1372291"/>
            <a:ext cx="6552140" cy="3931285"/>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a:solidFill>
                  <a:schemeClr val="tx2">
                    <a:lumMod val="75000"/>
                  </a:schemeClr>
                </a:solidFill>
                <a:latin typeface="Arial" panose="020B0604020202020204" pitchFamily="34" charset="0"/>
              </a:rPr>
              <a:t>PMI</a:t>
            </a:r>
            <a:endParaRPr kumimoji="1" lang="zh-CN" altLang="en-US" sz="2400">
              <a:solidFill>
                <a:schemeClr val="tx2">
                  <a:lumMod val="75000"/>
                </a:schemeClr>
              </a:solidFill>
              <a:latin typeface="Arial" panose="020B0604020202020204" pitchFamily="34" charset="0"/>
            </a:endParaRPr>
          </a:p>
        </p:txBody>
      </p:sp>
      <p:sp>
        <p:nvSpPr>
          <p:cNvPr id="4" name="文本框 3">
            <a:extLst>
              <a:ext uri="{FF2B5EF4-FFF2-40B4-BE49-F238E27FC236}">
                <a16:creationId xmlns="" xmlns:a16="http://schemas.microsoft.com/office/drawing/2014/main" id="{7DD487CA-39EA-4182-9465-1981E526F767}"/>
              </a:ext>
            </a:extLst>
          </p:cNvPr>
          <p:cNvSpPr txBox="1"/>
          <p:nvPr/>
        </p:nvSpPr>
        <p:spPr>
          <a:xfrm>
            <a:off x="539552" y="5397318"/>
            <a:ext cx="1584176" cy="954107"/>
          </a:xfrm>
          <a:prstGeom prst="rect">
            <a:avLst/>
          </a:prstGeom>
          <a:noFill/>
        </p:spPr>
        <p:txBody>
          <a:bodyPr wrap="square" rtlCol="0">
            <a:spAutoFit/>
          </a:bodyPr>
          <a:lstStyle/>
          <a:p>
            <a:r>
              <a:rPr lang="en-US" altLang="zh-CN" sz="1600" b="1">
                <a:solidFill>
                  <a:srgbClr val="000066"/>
                </a:solidFill>
                <a:latin typeface="+mn-ea"/>
                <a:ea typeface="+mn-ea"/>
              </a:rPr>
              <a:t>12</a:t>
            </a:r>
            <a:r>
              <a:rPr lang="zh-CN" altLang="en-US" sz="1600" b="1">
                <a:solidFill>
                  <a:srgbClr val="000066"/>
                </a:solidFill>
                <a:latin typeface="+mn-ea"/>
                <a:ea typeface="+mn-ea"/>
              </a:rPr>
              <a:t>月制造业</a:t>
            </a:r>
            <a:r>
              <a:rPr lang="en-US" altLang="zh-CN" sz="1600" b="1">
                <a:solidFill>
                  <a:srgbClr val="000066"/>
                </a:solidFill>
                <a:latin typeface="+mn-ea"/>
                <a:ea typeface="+mn-ea"/>
              </a:rPr>
              <a:t>PMI</a:t>
            </a:r>
            <a:r>
              <a:rPr lang="zh-CN" altLang="en-US" sz="1600" b="1">
                <a:solidFill>
                  <a:srgbClr val="000066"/>
                </a:solidFill>
                <a:latin typeface="+mn-ea"/>
                <a:ea typeface="+mn-ea"/>
              </a:rPr>
              <a:t>为</a:t>
            </a:r>
            <a:r>
              <a:rPr lang="en-US" altLang="zh-CN" sz="2400" b="1">
                <a:solidFill>
                  <a:srgbClr val="FF0000"/>
                </a:solidFill>
                <a:latin typeface="+mn-ea"/>
                <a:ea typeface="+mn-ea"/>
              </a:rPr>
              <a:t>49.4%</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5" name="箭头: 上 4">
            <a:extLst>
              <a:ext uri="{FF2B5EF4-FFF2-40B4-BE49-F238E27FC236}">
                <a16:creationId xmlns="" xmlns:a16="http://schemas.microsoft.com/office/drawing/2014/main" id="{73A86F5A-F614-462C-9282-6CC5D43082CC}"/>
              </a:ext>
            </a:extLst>
          </p:cNvPr>
          <p:cNvSpPr/>
          <p:nvPr/>
        </p:nvSpPr>
        <p:spPr bwMode="auto">
          <a:xfrm rot="10800000">
            <a:off x="2267744" y="5627971"/>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6" name="文本框 5">
            <a:extLst>
              <a:ext uri="{FF2B5EF4-FFF2-40B4-BE49-F238E27FC236}">
                <a16:creationId xmlns="" xmlns:a16="http://schemas.microsoft.com/office/drawing/2014/main" id="{94F114BE-D5DA-4995-8AA3-E394FF46BBDD}"/>
              </a:ext>
            </a:extLst>
          </p:cNvPr>
          <p:cNvSpPr txBox="1"/>
          <p:nvPr/>
        </p:nvSpPr>
        <p:spPr>
          <a:xfrm>
            <a:off x="2555776" y="5685170"/>
            <a:ext cx="1040670" cy="461665"/>
          </a:xfrm>
          <a:prstGeom prst="rect">
            <a:avLst/>
          </a:prstGeom>
          <a:noFill/>
        </p:spPr>
        <p:txBody>
          <a:bodyPr wrap="none" rtlCol="0">
            <a:spAutoFit/>
          </a:bodyPr>
          <a:lstStyle/>
          <a:p>
            <a:r>
              <a:rPr lang="en-US" altLang="zh-CN" sz="2400" b="1">
                <a:solidFill>
                  <a:srgbClr val="000066"/>
                </a:solidFill>
                <a:latin typeface="+mn-ea"/>
                <a:ea typeface="+mn-ea"/>
              </a:rPr>
              <a:t>0.6</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sp>
        <p:nvSpPr>
          <p:cNvPr id="9" name="文本框 8">
            <a:extLst>
              <a:ext uri="{FF2B5EF4-FFF2-40B4-BE49-F238E27FC236}">
                <a16:creationId xmlns="" xmlns:a16="http://schemas.microsoft.com/office/drawing/2014/main" id="{BA729E48-E999-4B96-B439-DC8961825D80}"/>
              </a:ext>
            </a:extLst>
          </p:cNvPr>
          <p:cNvSpPr txBox="1"/>
          <p:nvPr/>
        </p:nvSpPr>
        <p:spPr>
          <a:xfrm>
            <a:off x="5420461" y="5446286"/>
            <a:ext cx="1584176" cy="954107"/>
          </a:xfrm>
          <a:prstGeom prst="rect">
            <a:avLst/>
          </a:prstGeom>
          <a:noFill/>
        </p:spPr>
        <p:txBody>
          <a:bodyPr wrap="square" rtlCol="0">
            <a:spAutoFit/>
          </a:bodyPr>
          <a:lstStyle/>
          <a:p>
            <a:r>
              <a:rPr lang="zh-CN" altLang="en-US" sz="1600" b="1">
                <a:solidFill>
                  <a:srgbClr val="000066"/>
                </a:solidFill>
                <a:latin typeface="+mn-ea"/>
                <a:ea typeface="+mn-ea"/>
              </a:rPr>
              <a:t>财新中国</a:t>
            </a:r>
            <a:r>
              <a:rPr lang="en-US" altLang="zh-CN" sz="1600" b="1">
                <a:solidFill>
                  <a:srgbClr val="000066"/>
                </a:solidFill>
                <a:latin typeface="+mn-ea"/>
                <a:ea typeface="+mn-ea"/>
              </a:rPr>
              <a:t>PMI</a:t>
            </a:r>
            <a:r>
              <a:rPr lang="zh-CN" altLang="en-US" sz="1600" b="1">
                <a:solidFill>
                  <a:srgbClr val="000066"/>
                </a:solidFill>
                <a:latin typeface="+mn-ea"/>
                <a:ea typeface="+mn-ea"/>
              </a:rPr>
              <a:t>为</a:t>
            </a:r>
            <a:r>
              <a:rPr lang="en-US" altLang="zh-CN" sz="2400" b="1">
                <a:solidFill>
                  <a:srgbClr val="FF0000"/>
                </a:solidFill>
                <a:latin typeface="+mn-ea"/>
                <a:ea typeface="+mn-ea"/>
              </a:rPr>
              <a:t>49.7%</a:t>
            </a:r>
            <a:r>
              <a:rPr lang="zh-CN" altLang="en-US" sz="1600" b="1">
                <a:solidFill>
                  <a:srgbClr val="000066"/>
                </a:solidFill>
                <a:latin typeface="+mn-ea"/>
                <a:ea typeface="+mn-ea"/>
              </a:rPr>
              <a:t>，较上月</a:t>
            </a:r>
            <a:endParaRPr lang="en-US" altLang="zh-CN" sz="1600" b="1">
              <a:solidFill>
                <a:srgbClr val="000066"/>
              </a:solidFill>
              <a:latin typeface="+mn-ea"/>
              <a:ea typeface="+mn-ea"/>
            </a:endParaRPr>
          </a:p>
        </p:txBody>
      </p:sp>
      <p:sp>
        <p:nvSpPr>
          <p:cNvPr id="10" name="箭头: 上 9">
            <a:extLst>
              <a:ext uri="{FF2B5EF4-FFF2-40B4-BE49-F238E27FC236}">
                <a16:creationId xmlns="" xmlns:a16="http://schemas.microsoft.com/office/drawing/2014/main" id="{D165FCA1-BBE5-4E49-AF4A-D7637FA0AFE0}"/>
              </a:ext>
            </a:extLst>
          </p:cNvPr>
          <p:cNvSpPr/>
          <p:nvPr/>
        </p:nvSpPr>
        <p:spPr bwMode="auto">
          <a:xfrm rot="10800000">
            <a:off x="7020113" y="5627970"/>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0000"/>
              </a:solidFill>
              <a:effectLst/>
              <a:latin typeface="Arial" panose="020B0604020202020204" pitchFamily="34" charset="0"/>
              <a:ea typeface="幼圆" panose="02010509060101010101" pitchFamily="49" charset="-122"/>
            </a:endParaRPr>
          </a:p>
        </p:txBody>
      </p:sp>
      <p:sp>
        <p:nvSpPr>
          <p:cNvPr id="11" name="文本框 10">
            <a:extLst>
              <a:ext uri="{FF2B5EF4-FFF2-40B4-BE49-F238E27FC236}">
                <a16:creationId xmlns="" xmlns:a16="http://schemas.microsoft.com/office/drawing/2014/main" id="{1E230AE5-300F-4FA4-A108-37AB31FAE59F}"/>
              </a:ext>
            </a:extLst>
          </p:cNvPr>
          <p:cNvSpPr txBox="1"/>
          <p:nvPr/>
        </p:nvSpPr>
        <p:spPr>
          <a:xfrm>
            <a:off x="7319338" y="5742370"/>
            <a:ext cx="1040670" cy="461665"/>
          </a:xfrm>
          <a:prstGeom prst="rect">
            <a:avLst/>
          </a:prstGeom>
          <a:noFill/>
        </p:spPr>
        <p:txBody>
          <a:bodyPr wrap="none" rtlCol="0">
            <a:spAutoFit/>
          </a:bodyPr>
          <a:lstStyle/>
          <a:p>
            <a:r>
              <a:rPr lang="en-US" altLang="zh-CN" sz="2400" b="1">
                <a:solidFill>
                  <a:srgbClr val="000066"/>
                </a:solidFill>
                <a:latin typeface="+mn-ea"/>
                <a:ea typeface="+mn-ea"/>
              </a:rPr>
              <a:t>0.5</a:t>
            </a:r>
            <a:r>
              <a:rPr lang="en-US" altLang="zh-CN" b="1">
                <a:solidFill>
                  <a:srgbClr val="000066"/>
                </a:solidFill>
                <a:latin typeface="+mn-ea"/>
                <a:ea typeface="+mn-ea"/>
              </a:rPr>
              <a:t>pct</a:t>
            </a:r>
            <a:endParaRPr lang="zh-CN" altLang="en-US" sz="2400" b="1">
              <a:solidFill>
                <a:srgbClr val="000066"/>
              </a:solidFill>
              <a:latin typeface="+mn-ea"/>
              <a:ea typeface="+mn-ea"/>
            </a:endParaRPr>
          </a:p>
        </p:txBody>
      </p:sp>
      <p:pic>
        <p:nvPicPr>
          <p:cNvPr id="3" name="图片 2">
            <a:extLst>
              <a:ext uri="{FF2B5EF4-FFF2-40B4-BE49-F238E27FC236}">
                <a16:creationId xmlns="" xmlns:a16="http://schemas.microsoft.com/office/drawing/2014/main" id="{77C2FB39-FAFC-477D-A29C-5A264ABBFE56}"/>
              </a:ext>
            </a:extLst>
          </p:cNvPr>
          <p:cNvPicPr>
            <a:picLocks noChangeAspect="1"/>
          </p:cNvPicPr>
          <p:nvPr/>
        </p:nvPicPr>
        <p:blipFill>
          <a:blip r:embed="rId3"/>
          <a:stretch>
            <a:fillRect/>
          </a:stretch>
        </p:blipFill>
        <p:spPr>
          <a:xfrm>
            <a:off x="1127237" y="1173799"/>
            <a:ext cx="6889526" cy="4133716"/>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央行公开市场操作</a:t>
            </a:r>
          </a:p>
        </p:txBody>
      </p:sp>
      <p:sp>
        <p:nvSpPr>
          <p:cNvPr id="4" name="文本框 3">
            <a:extLst>
              <a:ext uri="{FF2B5EF4-FFF2-40B4-BE49-F238E27FC236}">
                <a16:creationId xmlns="" xmlns:a16="http://schemas.microsoft.com/office/drawing/2014/main" id="{A232B574-0761-4A2D-BACC-04582125216B}"/>
              </a:ext>
            </a:extLst>
          </p:cNvPr>
          <p:cNvSpPr txBox="1"/>
          <p:nvPr/>
        </p:nvSpPr>
        <p:spPr>
          <a:xfrm>
            <a:off x="241233" y="5461405"/>
            <a:ext cx="2318157" cy="769441"/>
          </a:xfrm>
          <a:prstGeom prst="rect">
            <a:avLst/>
          </a:prstGeom>
          <a:noFill/>
        </p:spPr>
        <p:txBody>
          <a:bodyPr wrap="square" rtlCol="0">
            <a:spAutoFit/>
          </a:bodyPr>
          <a:lstStyle/>
          <a:p>
            <a:r>
              <a:rPr lang="en-US" altLang="zh-CN" b="1">
                <a:solidFill>
                  <a:srgbClr val="000066"/>
                </a:solidFill>
                <a:latin typeface="+mn-ea"/>
                <a:ea typeface="+mn-ea"/>
              </a:rPr>
              <a:t>12</a:t>
            </a:r>
            <a:r>
              <a:rPr lang="zh-CN" altLang="en-US" b="1">
                <a:solidFill>
                  <a:srgbClr val="000066"/>
                </a:solidFill>
                <a:latin typeface="+mn-ea"/>
                <a:ea typeface="+mn-ea"/>
              </a:rPr>
              <a:t>月，央行累计</a:t>
            </a:r>
            <a:endParaRPr lang="en-US" altLang="zh-CN" b="1">
              <a:solidFill>
                <a:srgbClr val="000066"/>
              </a:solidFill>
              <a:latin typeface="+mn-ea"/>
              <a:ea typeface="+mn-ea"/>
            </a:endParaRPr>
          </a:p>
          <a:p>
            <a:r>
              <a:rPr lang="zh-CN" altLang="en-US" b="1">
                <a:solidFill>
                  <a:srgbClr val="000066"/>
                </a:solidFill>
                <a:latin typeface="+mn-ea"/>
                <a:ea typeface="+mn-ea"/>
              </a:rPr>
              <a:t>净投放</a:t>
            </a:r>
            <a:r>
              <a:rPr lang="en-US" altLang="zh-CN" sz="2400" b="1">
                <a:solidFill>
                  <a:srgbClr val="FF0000"/>
                </a:solidFill>
                <a:latin typeface="+mn-ea"/>
                <a:ea typeface="+mn-ea"/>
              </a:rPr>
              <a:t>8400</a:t>
            </a:r>
            <a:r>
              <a:rPr lang="zh-CN" altLang="en-US" b="1">
                <a:solidFill>
                  <a:srgbClr val="000066"/>
                </a:solidFill>
                <a:latin typeface="+mn-ea"/>
                <a:ea typeface="+mn-ea"/>
              </a:rPr>
              <a:t>亿元</a:t>
            </a:r>
            <a:endParaRPr lang="en-US" altLang="zh-CN" b="1">
              <a:solidFill>
                <a:srgbClr val="000066"/>
              </a:solidFill>
              <a:latin typeface="+mn-ea"/>
              <a:ea typeface="+mn-ea"/>
            </a:endParaRPr>
          </a:p>
        </p:txBody>
      </p:sp>
      <p:sp>
        <p:nvSpPr>
          <p:cNvPr id="5" name="文本框 4">
            <a:extLst>
              <a:ext uri="{FF2B5EF4-FFF2-40B4-BE49-F238E27FC236}">
                <a16:creationId xmlns="" xmlns:a16="http://schemas.microsoft.com/office/drawing/2014/main" id="{960695CD-D12B-4E66-B92F-0C1380BB760F}"/>
              </a:ext>
            </a:extLst>
          </p:cNvPr>
          <p:cNvSpPr txBox="1"/>
          <p:nvPr/>
        </p:nvSpPr>
        <p:spPr>
          <a:xfrm>
            <a:off x="2987823" y="5461405"/>
            <a:ext cx="5040561" cy="969496"/>
          </a:xfrm>
          <a:prstGeom prst="rect">
            <a:avLst/>
          </a:prstGeom>
          <a:noFill/>
        </p:spPr>
        <p:txBody>
          <a:bodyPr wrap="square" rtlCol="0">
            <a:spAutoFit/>
          </a:bodyPr>
          <a:lstStyle/>
          <a:p>
            <a:r>
              <a:rPr lang="en-US" altLang="zh-CN" sz="1900" b="1">
                <a:solidFill>
                  <a:srgbClr val="000066"/>
                </a:solidFill>
                <a:latin typeface="+mn-ea"/>
                <a:ea typeface="+mn-ea"/>
              </a:rPr>
              <a:t>12</a:t>
            </a:r>
            <a:r>
              <a:rPr lang="zh-CN" altLang="en-US" sz="1900" b="1">
                <a:solidFill>
                  <a:srgbClr val="000066"/>
                </a:solidFill>
                <a:latin typeface="+mn-ea"/>
                <a:ea typeface="+mn-ea"/>
              </a:rPr>
              <a:t>月有</a:t>
            </a:r>
            <a:r>
              <a:rPr lang="en-US" altLang="zh-CN" sz="1900" b="1">
                <a:solidFill>
                  <a:srgbClr val="000066"/>
                </a:solidFill>
                <a:latin typeface="+mn-ea"/>
                <a:ea typeface="+mn-ea"/>
              </a:rPr>
              <a:t>4900</a:t>
            </a:r>
            <a:r>
              <a:rPr lang="zh-CN" altLang="en-US" sz="1900" b="1">
                <a:solidFill>
                  <a:srgbClr val="000066"/>
                </a:solidFill>
                <a:latin typeface="+mn-ea"/>
                <a:ea typeface="+mn-ea"/>
              </a:rPr>
              <a:t>亿元逆回购操作到期，央行进行</a:t>
            </a:r>
            <a:r>
              <a:rPr lang="en-US" altLang="zh-CN" sz="1900" b="1">
                <a:solidFill>
                  <a:srgbClr val="000066"/>
                </a:solidFill>
                <a:latin typeface="+mn-ea"/>
                <a:ea typeface="+mn-ea"/>
              </a:rPr>
              <a:t>13300</a:t>
            </a:r>
            <a:r>
              <a:rPr lang="zh-CN" altLang="en-US" sz="1900" b="1">
                <a:solidFill>
                  <a:srgbClr val="000066"/>
                </a:solidFill>
                <a:latin typeface="+mn-ea"/>
                <a:ea typeface="+mn-ea"/>
              </a:rPr>
              <a:t>亿元投放。资金面较</a:t>
            </a:r>
            <a:r>
              <a:rPr lang="en-US" altLang="zh-CN" sz="1900" b="1">
                <a:solidFill>
                  <a:srgbClr val="000066"/>
                </a:solidFill>
                <a:latin typeface="+mn-ea"/>
                <a:ea typeface="+mn-ea"/>
              </a:rPr>
              <a:t>11</a:t>
            </a:r>
            <a:r>
              <a:rPr lang="zh-CN" altLang="en-US" sz="1900" b="1">
                <a:solidFill>
                  <a:srgbClr val="000066"/>
                </a:solidFill>
                <a:latin typeface="+mn-ea"/>
                <a:ea typeface="+mn-ea"/>
              </a:rPr>
              <a:t>月有所收紧，但整体仍保持合理充裕。</a:t>
            </a:r>
          </a:p>
        </p:txBody>
      </p:sp>
      <p:pic>
        <p:nvPicPr>
          <p:cNvPr id="3" name="图片 2">
            <a:extLst>
              <a:ext uri="{FF2B5EF4-FFF2-40B4-BE49-F238E27FC236}">
                <a16:creationId xmlns="" xmlns:a16="http://schemas.microsoft.com/office/drawing/2014/main" id="{A503BE57-6547-4140-B681-E5EE7922190B}"/>
              </a:ext>
            </a:extLst>
          </p:cNvPr>
          <p:cNvPicPr>
            <a:picLocks noChangeAspect="1"/>
          </p:cNvPicPr>
          <p:nvPr/>
        </p:nvPicPr>
        <p:blipFill>
          <a:blip r:embed="rId2"/>
          <a:stretch>
            <a:fillRect/>
          </a:stretch>
        </p:blipFill>
        <p:spPr>
          <a:xfrm>
            <a:off x="899592" y="1412776"/>
            <a:ext cx="6575274" cy="3945165"/>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p>
        </p:txBody>
      </p:sp>
      <p:sp>
        <p:nvSpPr>
          <p:cNvPr id="4" name="文本框 3">
            <a:extLst>
              <a:ext uri="{FF2B5EF4-FFF2-40B4-BE49-F238E27FC236}">
                <a16:creationId xmlns="" xmlns:a16="http://schemas.microsoft.com/office/drawing/2014/main" id="{98CA16E9-4241-443A-A1E9-6875F03B996A}"/>
              </a:ext>
            </a:extLst>
          </p:cNvPr>
          <p:cNvSpPr txBox="1"/>
          <p:nvPr/>
        </p:nvSpPr>
        <p:spPr>
          <a:xfrm>
            <a:off x="-53836" y="1298104"/>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上证综指</a:t>
            </a:r>
          </a:p>
        </p:txBody>
      </p:sp>
      <p:sp>
        <p:nvSpPr>
          <p:cNvPr id="8" name="文本框 7">
            <a:extLst>
              <a:ext uri="{FF2B5EF4-FFF2-40B4-BE49-F238E27FC236}">
                <a16:creationId xmlns="" xmlns:a16="http://schemas.microsoft.com/office/drawing/2014/main" id="{7AC07E53-C46F-4958-B014-BE820BB57652}"/>
              </a:ext>
            </a:extLst>
          </p:cNvPr>
          <p:cNvSpPr txBox="1"/>
          <p:nvPr/>
        </p:nvSpPr>
        <p:spPr>
          <a:xfrm>
            <a:off x="211541" y="1715913"/>
            <a:ext cx="833883" cy="400110"/>
          </a:xfrm>
          <a:prstGeom prst="rect">
            <a:avLst/>
          </a:prstGeom>
          <a:noFill/>
        </p:spPr>
        <p:txBody>
          <a:bodyPr wrap="none" rtlCol="0">
            <a:spAutoFit/>
          </a:bodyPr>
          <a:lstStyle/>
          <a:p>
            <a:r>
              <a:rPr lang="en-US" altLang="zh-CN" b="1">
                <a:solidFill>
                  <a:srgbClr val="000066"/>
                </a:solidFill>
                <a:latin typeface="+mn-ea"/>
                <a:ea typeface="+mn-ea"/>
              </a:rPr>
              <a:t>3.64%</a:t>
            </a:r>
            <a:endParaRPr lang="zh-CN" altLang="en-US" b="1">
              <a:solidFill>
                <a:srgbClr val="000066"/>
              </a:solidFill>
              <a:latin typeface="+mn-ea"/>
              <a:ea typeface="+mn-ea"/>
            </a:endParaRPr>
          </a:p>
        </p:txBody>
      </p:sp>
      <p:sp>
        <p:nvSpPr>
          <p:cNvPr id="9" name="文本框 8">
            <a:extLst>
              <a:ext uri="{FF2B5EF4-FFF2-40B4-BE49-F238E27FC236}">
                <a16:creationId xmlns="" xmlns:a16="http://schemas.microsoft.com/office/drawing/2014/main" id="{173EF40F-BAB4-4775-A02A-E1D46917F528}"/>
              </a:ext>
            </a:extLst>
          </p:cNvPr>
          <p:cNvSpPr txBox="1"/>
          <p:nvPr/>
        </p:nvSpPr>
        <p:spPr>
          <a:xfrm>
            <a:off x="-53836" y="4825804"/>
            <a:ext cx="1210588" cy="400110"/>
          </a:xfrm>
          <a:prstGeom prst="rect">
            <a:avLst/>
          </a:prstGeom>
          <a:noFill/>
        </p:spPr>
        <p:txBody>
          <a:bodyPr wrap="none" rtlCol="0">
            <a:spAutoFit/>
          </a:bodyPr>
          <a:lstStyle/>
          <a:p>
            <a:r>
              <a:rPr lang="zh-CN" altLang="en-US" b="1">
                <a:solidFill>
                  <a:srgbClr val="000066"/>
                </a:solidFill>
                <a:latin typeface="+mn-ea"/>
                <a:ea typeface="+mn-ea"/>
              </a:rPr>
              <a:t>中小板指</a:t>
            </a:r>
          </a:p>
        </p:txBody>
      </p:sp>
      <p:sp>
        <p:nvSpPr>
          <p:cNvPr id="11" name="文本框 10">
            <a:extLst>
              <a:ext uri="{FF2B5EF4-FFF2-40B4-BE49-F238E27FC236}">
                <a16:creationId xmlns="" xmlns:a16="http://schemas.microsoft.com/office/drawing/2014/main" id="{B6211026-610A-48B1-8FD8-2FDE01D671A9}"/>
              </a:ext>
            </a:extLst>
          </p:cNvPr>
          <p:cNvSpPr txBox="1"/>
          <p:nvPr/>
        </p:nvSpPr>
        <p:spPr>
          <a:xfrm>
            <a:off x="222652" y="5298163"/>
            <a:ext cx="833883" cy="400110"/>
          </a:xfrm>
          <a:prstGeom prst="rect">
            <a:avLst/>
          </a:prstGeom>
          <a:noFill/>
        </p:spPr>
        <p:txBody>
          <a:bodyPr wrap="none" rtlCol="0">
            <a:spAutoFit/>
          </a:bodyPr>
          <a:lstStyle/>
          <a:p>
            <a:r>
              <a:rPr lang="en-US" altLang="zh-CN" b="1">
                <a:solidFill>
                  <a:srgbClr val="000066"/>
                </a:solidFill>
                <a:latin typeface="+mn-ea"/>
                <a:ea typeface="+mn-ea"/>
              </a:rPr>
              <a:t>7.56%</a:t>
            </a:r>
            <a:endParaRPr lang="zh-CN" altLang="en-US" b="1">
              <a:solidFill>
                <a:srgbClr val="000066"/>
              </a:solidFill>
              <a:latin typeface="+mn-ea"/>
              <a:ea typeface="+mn-ea"/>
            </a:endParaRPr>
          </a:p>
        </p:txBody>
      </p:sp>
      <p:sp>
        <p:nvSpPr>
          <p:cNvPr id="15" name="文本框 14">
            <a:extLst>
              <a:ext uri="{FF2B5EF4-FFF2-40B4-BE49-F238E27FC236}">
                <a16:creationId xmlns="" xmlns:a16="http://schemas.microsoft.com/office/drawing/2014/main" id="{C0931FA3-AAF1-41CB-B2D6-B286AA5D2B56}"/>
              </a:ext>
            </a:extLst>
          </p:cNvPr>
          <p:cNvSpPr txBox="1"/>
          <p:nvPr/>
        </p:nvSpPr>
        <p:spPr>
          <a:xfrm>
            <a:off x="7867540" y="1361299"/>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深证成指</a:t>
            </a:r>
          </a:p>
        </p:txBody>
      </p:sp>
      <p:sp>
        <p:nvSpPr>
          <p:cNvPr id="17" name="文本框 16">
            <a:extLst>
              <a:ext uri="{FF2B5EF4-FFF2-40B4-BE49-F238E27FC236}">
                <a16:creationId xmlns="" xmlns:a16="http://schemas.microsoft.com/office/drawing/2014/main" id="{9001E856-0ABB-48A4-8568-8A3D752EBB60}"/>
              </a:ext>
            </a:extLst>
          </p:cNvPr>
          <p:cNvSpPr txBox="1"/>
          <p:nvPr/>
        </p:nvSpPr>
        <p:spPr>
          <a:xfrm>
            <a:off x="8151114" y="1779108"/>
            <a:ext cx="833883" cy="400110"/>
          </a:xfrm>
          <a:prstGeom prst="rect">
            <a:avLst/>
          </a:prstGeom>
          <a:noFill/>
        </p:spPr>
        <p:txBody>
          <a:bodyPr wrap="none" rtlCol="0">
            <a:spAutoFit/>
          </a:bodyPr>
          <a:lstStyle/>
          <a:p>
            <a:r>
              <a:rPr lang="en-US" altLang="zh-CN" b="1">
                <a:solidFill>
                  <a:srgbClr val="000066"/>
                </a:solidFill>
                <a:latin typeface="+mn-ea"/>
                <a:ea typeface="+mn-ea"/>
              </a:rPr>
              <a:t>5.75%</a:t>
            </a:r>
            <a:endParaRPr lang="zh-CN" altLang="en-US" b="1">
              <a:solidFill>
                <a:srgbClr val="000066"/>
              </a:solidFill>
              <a:latin typeface="+mn-ea"/>
              <a:ea typeface="+mn-ea"/>
            </a:endParaRPr>
          </a:p>
        </p:txBody>
      </p:sp>
      <p:sp>
        <p:nvSpPr>
          <p:cNvPr id="18" name="文本框 17">
            <a:extLst>
              <a:ext uri="{FF2B5EF4-FFF2-40B4-BE49-F238E27FC236}">
                <a16:creationId xmlns="" xmlns:a16="http://schemas.microsoft.com/office/drawing/2014/main" id="{332542B2-8C0D-4A14-B3C0-5AD96888776A}"/>
              </a:ext>
            </a:extLst>
          </p:cNvPr>
          <p:cNvSpPr txBox="1"/>
          <p:nvPr/>
        </p:nvSpPr>
        <p:spPr>
          <a:xfrm>
            <a:off x="7953170" y="4825804"/>
            <a:ext cx="1210588" cy="400110"/>
          </a:xfrm>
          <a:prstGeom prst="rect">
            <a:avLst/>
          </a:prstGeom>
          <a:noFill/>
        </p:spPr>
        <p:txBody>
          <a:bodyPr wrap="none" rtlCol="0">
            <a:spAutoFit/>
          </a:bodyPr>
          <a:lstStyle/>
          <a:p>
            <a:r>
              <a:rPr lang="zh-CN" altLang="en-US" b="1">
                <a:solidFill>
                  <a:srgbClr val="000066"/>
                </a:solidFill>
                <a:latin typeface="幼圆" panose="02010509060101010101" pitchFamily="49" charset="-122"/>
                <a:ea typeface="幼圆" panose="02010509060101010101" pitchFamily="49" charset="-122"/>
              </a:rPr>
              <a:t>创业板指</a:t>
            </a:r>
          </a:p>
        </p:txBody>
      </p:sp>
      <p:sp>
        <p:nvSpPr>
          <p:cNvPr id="20" name="文本框 19">
            <a:extLst>
              <a:ext uri="{FF2B5EF4-FFF2-40B4-BE49-F238E27FC236}">
                <a16:creationId xmlns="" xmlns:a16="http://schemas.microsoft.com/office/drawing/2014/main" id="{34D9E8B0-FDD6-4502-BCD7-AABEA83A4C97}"/>
              </a:ext>
            </a:extLst>
          </p:cNvPr>
          <p:cNvSpPr txBox="1"/>
          <p:nvPr/>
        </p:nvSpPr>
        <p:spPr>
          <a:xfrm>
            <a:off x="8229658" y="5298163"/>
            <a:ext cx="833883" cy="400110"/>
          </a:xfrm>
          <a:prstGeom prst="rect">
            <a:avLst/>
          </a:prstGeom>
          <a:noFill/>
        </p:spPr>
        <p:txBody>
          <a:bodyPr wrap="none" rtlCol="0">
            <a:spAutoFit/>
          </a:bodyPr>
          <a:lstStyle/>
          <a:p>
            <a:r>
              <a:rPr lang="en-US" altLang="zh-CN" b="1">
                <a:solidFill>
                  <a:srgbClr val="000066"/>
                </a:solidFill>
                <a:latin typeface="+mn-ea"/>
                <a:ea typeface="+mn-ea"/>
              </a:rPr>
              <a:t>5.93%</a:t>
            </a:r>
            <a:endParaRPr lang="zh-CN" altLang="en-US" b="1">
              <a:solidFill>
                <a:srgbClr val="000066"/>
              </a:solidFill>
              <a:latin typeface="+mn-ea"/>
              <a:ea typeface="+mn-ea"/>
            </a:endParaRPr>
          </a:p>
        </p:txBody>
      </p:sp>
      <p:sp>
        <p:nvSpPr>
          <p:cNvPr id="5" name="文本框 4">
            <a:extLst>
              <a:ext uri="{FF2B5EF4-FFF2-40B4-BE49-F238E27FC236}">
                <a16:creationId xmlns="" xmlns:a16="http://schemas.microsoft.com/office/drawing/2014/main" id="{F3449907-9503-4790-9BA1-4958CA326D67}"/>
              </a:ext>
            </a:extLst>
          </p:cNvPr>
          <p:cNvSpPr txBox="1"/>
          <p:nvPr/>
        </p:nvSpPr>
        <p:spPr>
          <a:xfrm>
            <a:off x="1056535" y="5051942"/>
            <a:ext cx="6678881" cy="1292662"/>
          </a:xfrm>
          <a:prstGeom prst="rect">
            <a:avLst/>
          </a:prstGeom>
          <a:noFill/>
        </p:spPr>
        <p:txBody>
          <a:bodyPr wrap="square" rtlCol="0">
            <a:spAutoFit/>
          </a:bodyPr>
          <a:lstStyle/>
          <a:p>
            <a:r>
              <a:rPr lang="en-US" altLang="zh-CN" sz="1950" b="1">
                <a:solidFill>
                  <a:srgbClr val="000066"/>
                </a:solidFill>
                <a:latin typeface="+mn-ea"/>
                <a:ea typeface="+mn-ea"/>
              </a:rPr>
              <a:t>2018</a:t>
            </a:r>
            <a:r>
              <a:rPr lang="zh-CN" altLang="en-US" sz="1950" b="1">
                <a:solidFill>
                  <a:srgbClr val="000066"/>
                </a:solidFill>
                <a:latin typeface="+mn-ea"/>
                <a:ea typeface="+mn-ea"/>
              </a:rPr>
              <a:t>年最后一月，伴随壳资源、创投概念的依次退潮，叠加节前效应的显现，市场处于下跌趋势，成交清淡、盘面冷清，避险情绪整体蔓延。尤其</a:t>
            </a:r>
            <a:r>
              <a:rPr lang="en-US" altLang="zh-CN" sz="1950" b="1">
                <a:solidFill>
                  <a:srgbClr val="000066"/>
                </a:solidFill>
                <a:latin typeface="+mn-ea"/>
                <a:ea typeface="+mn-ea"/>
              </a:rPr>
              <a:t>11</a:t>
            </a:r>
            <a:r>
              <a:rPr lang="zh-CN" altLang="en-US" sz="1950" b="1">
                <a:solidFill>
                  <a:srgbClr val="000066"/>
                </a:solidFill>
                <a:latin typeface="+mn-ea"/>
                <a:ea typeface="+mn-ea"/>
              </a:rPr>
              <a:t>月规模以上工业增加值和社会消费品零售总额同比增速的回落再度引发市场的悲观预期。</a:t>
            </a:r>
          </a:p>
        </p:txBody>
      </p:sp>
      <p:sp>
        <p:nvSpPr>
          <p:cNvPr id="23" name="文本框 22">
            <a:extLst>
              <a:ext uri="{FF2B5EF4-FFF2-40B4-BE49-F238E27FC236}">
                <a16:creationId xmlns="" xmlns:a16="http://schemas.microsoft.com/office/drawing/2014/main" id="{B1DE2939-1B1F-436C-94BD-8ACFA196125E}"/>
              </a:ext>
            </a:extLst>
          </p:cNvPr>
          <p:cNvSpPr txBox="1"/>
          <p:nvPr/>
        </p:nvSpPr>
        <p:spPr>
          <a:xfrm>
            <a:off x="161072" y="1098049"/>
            <a:ext cx="720080" cy="400110"/>
          </a:xfrm>
          <a:prstGeom prst="rect">
            <a:avLst/>
          </a:prstGeom>
          <a:noFill/>
        </p:spPr>
        <p:txBody>
          <a:bodyPr wrap="square" rtlCol="0">
            <a:spAutoFit/>
          </a:bodyPr>
          <a:lstStyle/>
          <a:p>
            <a:r>
              <a:rPr lang="zh-CN" altLang="en-US" b="1">
                <a:solidFill>
                  <a:schemeClr val="bg1"/>
                </a:solidFill>
                <a:latin typeface="+mn-ea"/>
                <a:ea typeface="+mn-ea"/>
              </a:rPr>
              <a:t>市场</a:t>
            </a:r>
          </a:p>
        </p:txBody>
      </p:sp>
      <p:sp>
        <p:nvSpPr>
          <p:cNvPr id="24" name="箭头: 上 23">
            <a:extLst>
              <a:ext uri="{FF2B5EF4-FFF2-40B4-BE49-F238E27FC236}">
                <a16:creationId xmlns="" xmlns:a16="http://schemas.microsoft.com/office/drawing/2014/main" id="{BC57843D-E424-4851-B3FA-1F43F24127E0}"/>
              </a:ext>
            </a:extLst>
          </p:cNvPr>
          <p:cNvSpPr/>
          <p:nvPr/>
        </p:nvSpPr>
        <p:spPr bwMode="auto">
          <a:xfrm rot="10800000">
            <a:off x="0" y="1723367"/>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21" name="箭头: 上 20">
            <a:extLst>
              <a:ext uri="{FF2B5EF4-FFF2-40B4-BE49-F238E27FC236}">
                <a16:creationId xmlns="" xmlns:a16="http://schemas.microsoft.com/office/drawing/2014/main" id="{6953A667-1099-4092-B2AB-A9B55DA5A2D8}"/>
              </a:ext>
            </a:extLst>
          </p:cNvPr>
          <p:cNvSpPr/>
          <p:nvPr/>
        </p:nvSpPr>
        <p:spPr bwMode="auto">
          <a:xfrm rot="10800000">
            <a:off x="7929325" y="1779108"/>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25" name="箭头: 上 24">
            <a:extLst>
              <a:ext uri="{FF2B5EF4-FFF2-40B4-BE49-F238E27FC236}">
                <a16:creationId xmlns="" xmlns:a16="http://schemas.microsoft.com/office/drawing/2014/main" id="{77039A88-186B-473A-95CB-A99763D5603F}"/>
              </a:ext>
            </a:extLst>
          </p:cNvPr>
          <p:cNvSpPr/>
          <p:nvPr/>
        </p:nvSpPr>
        <p:spPr bwMode="auto">
          <a:xfrm rot="10800000">
            <a:off x="0" y="529200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26" name="箭头: 上 25">
            <a:extLst>
              <a:ext uri="{FF2B5EF4-FFF2-40B4-BE49-F238E27FC236}">
                <a16:creationId xmlns="" xmlns:a16="http://schemas.microsoft.com/office/drawing/2014/main" id="{FFB1FB33-8661-4111-BA2F-E19EE5D811BA}"/>
              </a:ext>
            </a:extLst>
          </p:cNvPr>
          <p:cNvSpPr/>
          <p:nvPr/>
        </p:nvSpPr>
        <p:spPr bwMode="auto">
          <a:xfrm rot="10800000">
            <a:off x="7953170" y="5292009"/>
            <a:ext cx="288032" cy="576064"/>
          </a:xfrm>
          <a:prstGeom prst="up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pic>
        <p:nvPicPr>
          <p:cNvPr id="3" name="图片 2">
            <a:extLst>
              <a:ext uri="{FF2B5EF4-FFF2-40B4-BE49-F238E27FC236}">
                <a16:creationId xmlns="" xmlns:a16="http://schemas.microsoft.com/office/drawing/2014/main" id="{615337B5-5325-4A16-95D7-81A452E680E8}"/>
              </a:ext>
            </a:extLst>
          </p:cNvPr>
          <p:cNvPicPr>
            <a:picLocks noChangeAspect="1"/>
          </p:cNvPicPr>
          <p:nvPr/>
        </p:nvPicPr>
        <p:blipFill>
          <a:blip r:embed="rId3"/>
          <a:stretch>
            <a:fillRect/>
          </a:stretch>
        </p:blipFill>
        <p:spPr>
          <a:xfrm>
            <a:off x="1158744" y="1298103"/>
            <a:ext cx="6221568" cy="3732941"/>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C2ED862-D8C1-4F1E-9633-0C82B0B91C1C}"/>
              </a:ext>
            </a:extLst>
          </p:cNvPr>
          <p:cNvPicPr>
            <a:picLocks noChangeAspect="1"/>
          </p:cNvPicPr>
          <p:nvPr/>
        </p:nvPicPr>
        <p:blipFill>
          <a:blip r:embed="rId4"/>
          <a:stretch>
            <a:fillRect/>
          </a:stretch>
        </p:blipFill>
        <p:spPr>
          <a:xfrm>
            <a:off x="975644" y="1331913"/>
            <a:ext cx="6840760" cy="4510838"/>
          </a:xfrm>
          <a:prstGeom prst="rect">
            <a:avLst/>
          </a:prstGeom>
        </p:spPr>
      </p:pic>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a:solidFill>
                  <a:srgbClr val="000066"/>
                </a:solidFill>
              </a:rPr>
              <a:t>上证</a:t>
            </a:r>
            <a:r>
              <a:rPr lang="en-US" altLang="zh-CN" sz="2400">
                <a:solidFill>
                  <a:srgbClr val="000066"/>
                </a:solidFill>
              </a:rPr>
              <a:t>50</a:t>
            </a:r>
            <a:r>
              <a:rPr lang="zh-CN" altLang="en-US" sz="2400">
                <a:solidFill>
                  <a:srgbClr val="000066"/>
                </a:solidFill>
              </a:rPr>
              <a:t>股指期货</a:t>
            </a:r>
          </a:p>
        </p:txBody>
      </p:sp>
      <p:sp>
        <p:nvSpPr>
          <p:cNvPr id="11" name="文本框 10">
            <a:extLst>
              <a:ext uri="{FF2B5EF4-FFF2-40B4-BE49-F238E27FC236}">
                <a16:creationId xmlns="" xmlns:a16="http://schemas.microsoft.com/office/drawing/2014/main" id="{29DFC1AC-E350-4462-ABF8-C1EC9F4B7CF1}"/>
              </a:ext>
            </a:extLst>
          </p:cNvPr>
          <p:cNvSpPr txBox="1"/>
          <p:nvPr/>
        </p:nvSpPr>
        <p:spPr>
          <a:xfrm>
            <a:off x="7317229" y="4949723"/>
            <a:ext cx="1885823" cy="707886"/>
          </a:xfrm>
          <a:prstGeom prst="rect">
            <a:avLst/>
          </a:prstGeom>
          <a:noFill/>
        </p:spPr>
        <p:txBody>
          <a:bodyPr wrap="square" rtlCol="0">
            <a:spAutoFit/>
          </a:bodyPr>
          <a:lstStyle/>
          <a:p>
            <a:r>
              <a:rPr lang="en-US" altLang="zh-CN" b="1">
                <a:solidFill>
                  <a:srgbClr val="000066"/>
                </a:solidFill>
                <a:latin typeface="+mn-ea"/>
                <a:ea typeface="+mn-ea"/>
              </a:rPr>
              <a:t>12</a:t>
            </a:r>
            <a:r>
              <a:rPr lang="zh-CN" altLang="en-US" b="1">
                <a:solidFill>
                  <a:srgbClr val="000066"/>
                </a:solidFill>
                <a:latin typeface="+mn-ea"/>
                <a:ea typeface="+mn-ea"/>
              </a:rPr>
              <a:t>月中下旬加速震荡回落</a:t>
            </a:r>
            <a:endParaRPr lang="en-US" altLang="zh-CN" b="1">
              <a:solidFill>
                <a:srgbClr val="000066"/>
              </a:solidFill>
              <a:latin typeface="+mn-ea"/>
              <a:ea typeface="+mn-ea"/>
            </a:endParaRPr>
          </a:p>
        </p:txBody>
      </p:sp>
      <p:cxnSp>
        <p:nvCxnSpPr>
          <p:cNvPr id="12" name="直接箭头连接符 11">
            <a:extLst>
              <a:ext uri="{FF2B5EF4-FFF2-40B4-BE49-F238E27FC236}">
                <a16:creationId xmlns="" xmlns:a16="http://schemas.microsoft.com/office/drawing/2014/main" id="{131775A4-6B5B-4215-A2A9-DEADBAF63486}"/>
              </a:ext>
            </a:extLst>
          </p:cNvPr>
          <p:cNvCxnSpPr>
            <a:cxnSpLocks/>
          </p:cNvCxnSpPr>
          <p:nvPr/>
        </p:nvCxnSpPr>
        <p:spPr bwMode="auto">
          <a:xfrm>
            <a:off x="5364088" y="3428999"/>
            <a:ext cx="2459369" cy="1377659"/>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A68C4C5-9BCF-4067-A699-C0AF7ACE968A}"/>
              </a:ext>
            </a:extLst>
          </p:cNvPr>
          <p:cNvPicPr>
            <a:picLocks noChangeAspect="1"/>
          </p:cNvPicPr>
          <p:nvPr/>
        </p:nvPicPr>
        <p:blipFill>
          <a:blip r:embed="rId3"/>
          <a:stretch>
            <a:fillRect/>
          </a:stretch>
        </p:blipFill>
        <p:spPr>
          <a:xfrm>
            <a:off x="919948" y="1295128"/>
            <a:ext cx="6817092" cy="4081166"/>
          </a:xfrm>
          <a:prstGeom prst="rect">
            <a:avLst/>
          </a:prstGeom>
        </p:spPr>
      </p:pic>
      <p:sp>
        <p:nvSpPr>
          <p:cNvPr id="14" name="文本框 13">
            <a:extLst>
              <a:ext uri="{FF2B5EF4-FFF2-40B4-BE49-F238E27FC236}">
                <a16:creationId xmlns="" xmlns:a16="http://schemas.microsoft.com/office/drawing/2014/main" id="{69433A96-7730-4926-AD9D-3ACFBB9A974B}"/>
              </a:ext>
            </a:extLst>
          </p:cNvPr>
          <p:cNvSpPr txBox="1"/>
          <p:nvPr/>
        </p:nvSpPr>
        <p:spPr>
          <a:xfrm>
            <a:off x="5791224" y="5411884"/>
            <a:ext cx="1763688" cy="707886"/>
          </a:xfrm>
          <a:prstGeom prst="rect">
            <a:avLst/>
          </a:prstGeom>
          <a:noFill/>
        </p:spPr>
        <p:txBody>
          <a:bodyPr wrap="square" rtlCol="0">
            <a:spAutoFit/>
          </a:bodyPr>
          <a:lstStyle/>
          <a:p>
            <a:r>
              <a:rPr lang="zh-CN" altLang="en-US" b="1">
                <a:solidFill>
                  <a:srgbClr val="000066"/>
                </a:solidFill>
                <a:latin typeface="+mn-ea"/>
                <a:ea typeface="+mn-ea"/>
              </a:rPr>
              <a:t>  较上月</a:t>
            </a:r>
            <a:endParaRPr lang="en-US" altLang="zh-CN" b="1">
              <a:solidFill>
                <a:srgbClr val="000066"/>
              </a:solidFill>
              <a:latin typeface="+mn-ea"/>
              <a:ea typeface="+mn-ea"/>
            </a:endParaRPr>
          </a:p>
          <a:p>
            <a:r>
              <a:rPr lang="en-US" altLang="zh-CN" b="1">
                <a:solidFill>
                  <a:srgbClr val="000066"/>
                </a:solidFill>
              </a:rPr>
              <a:t>     </a:t>
            </a:r>
            <a:r>
              <a:rPr lang="en-US" altLang="zh-CN" b="1">
                <a:solidFill>
                  <a:srgbClr val="000066"/>
                </a:solidFill>
                <a:latin typeface="+mn-ea"/>
                <a:ea typeface="+mn-ea"/>
              </a:rPr>
              <a:t>4.32%</a:t>
            </a:r>
          </a:p>
        </p:txBody>
      </p:sp>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沪深市值统计</a:t>
            </a:r>
          </a:p>
        </p:txBody>
      </p:sp>
      <p:sp>
        <p:nvSpPr>
          <p:cNvPr id="4" name="文本框 3">
            <a:extLst>
              <a:ext uri="{FF2B5EF4-FFF2-40B4-BE49-F238E27FC236}">
                <a16:creationId xmlns="" xmlns:a16="http://schemas.microsoft.com/office/drawing/2014/main" id="{9ADABFAE-AB45-497C-A21E-2AB4379BFFF8}"/>
              </a:ext>
            </a:extLst>
          </p:cNvPr>
          <p:cNvSpPr txBox="1"/>
          <p:nvPr/>
        </p:nvSpPr>
        <p:spPr>
          <a:xfrm>
            <a:off x="1331641" y="5327719"/>
            <a:ext cx="2045448" cy="769441"/>
          </a:xfrm>
          <a:prstGeom prst="rect">
            <a:avLst/>
          </a:prstGeom>
          <a:noFill/>
        </p:spPr>
        <p:txBody>
          <a:bodyPr wrap="square" rtlCol="0">
            <a:spAutoFit/>
          </a:bodyPr>
          <a:lstStyle/>
          <a:p>
            <a:r>
              <a:rPr lang="en-US" altLang="zh-CN" b="1">
                <a:solidFill>
                  <a:srgbClr val="000066"/>
                </a:solidFill>
                <a:latin typeface="+mn-ea"/>
                <a:ea typeface="+mn-ea"/>
              </a:rPr>
              <a:t>12</a:t>
            </a:r>
            <a:r>
              <a:rPr lang="zh-CN" altLang="en-US" b="1">
                <a:solidFill>
                  <a:srgbClr val="000066"/>
                </a:solidFill>
                <a:latin typeface="+mn-ea"/>
                <a:ea typeface="+mn-ea"/>
              </a:rPr>
              <a:t>月，</a:t>
            </a:r>
            <a:r>
              <a:rPr lang="en-US" altLang="zh-CN" b="1">
                <a:solidFill>
                  <a:srgbClr val="000066"/>
                </a:solidFill>
                <a:latin typeface="+mn-ea"/>
                <a:ea typeface="+mn-ea"/>
              </a:rPr>
              <a:t>A</a:t>
            </a:r>
            <a:r>
              <a:rPr lang="zh-CN" altLang="en-US" b="1">
                <a:solidFill>
                  <a:srgbClr val="000066"/>
                </a:solidFill>
                <a:latin typeface="+mn-ea"/>
                <a:ea typeface="+mn-ea"/>
              </a:rPr>
              <a:t>股总市值近</a:t>
            </a:r>
            <a:r>
              <a:rPr lang="en-US" altLang="zh-CN" sz="2400" b="1">
                <a:solidFill>
                  <a:srgbClr val="FF0000"/>
                </a:solidFill>
                <a:latin typeface="+mn-ea"/>
                <a:ea typeface="+mn-ea"/>
              </a:rPr>
              <a:t>47.76</a:t>
            </a:r>
            <a:r>
              <a:rPr lang="zh-CN" altLang="en-US" b="1">
                <a:solidFill>
                  <a:srgbClr val="000066"/>
                </a:solidFill>
                <a:latin typeface="+mn-ea"/>
                <a:ea typeface="+mn-ea"/>
              </a:rPr>
              <a:t>万亿</a:t>
            </a:r>
            <a:endParaRPr lang="en-US" altLang="zh-CN" b="1">
              <a:solidFill>
                <a:srgbClr val="000066"/>
              </a:solidFill>
              <a:latin typeface="+mn-ea"/>
              <a:ea typeface="+mn-ea"/>
            </a:endParaRPr>
          </a:p>
        </p:txBody>
      </p:sp>
      <p:sp>
        <p:nvSpPr>
          <p:cNvPr id="7" name="文本框 6">
            <a:extLst>
              <a:ext uri="{FF2B5EF4-FFF2-40B4-BE49-F238E27FC236}">
                <a16:creationId xmlns="" xmlns:a16="http://schemas.microsoft.com/office/drawing/2014/main" id="{3FE936E9-817C-42E1-9C3B-6B8AB7FBF2C2}"/>
              </a:ext>
            </a:extLst>
          </p:cNvPr>
          <p:cNvSpPr txBox="1"/>
          <p:nvPr/>
        </p:nvSpPr>
        <p:spPr>
          <a:xfrm>
            <a:off x="7668344" y="4239417"/>
            <a:ext cx="1763688" cy="769441"/>
          </a:xfrm>
          <a:prstGeom prst="rect">
            <a:avLst/>
          </a:prstGeom>
          <a:noFill/>
        </p:spPr>
        <p:txBody>
          <a:bodyPr wrap="square" rtlCol="0">
            <a:spAutoFit/>
          </a:bodyPr>
          <a:lstStyle/>
          <a:p>
            <a:r>
              <a:rPr lang="zh-CN" altLang="en-US" b="1">
                <a:solidFill>
                  <a:srgbClr val="000066"/>
                </a:solidFill>
                <a:latin typeface="+mn-ea"/>
                <a:ea typeface="+mn-ea"/>
              </a:rPr>
              <a:t>   深市</a:t>
            </a:r>
            <a:endParaRPr lang="en-US" altLang="zh-CN" b="1">
              <a:solidFill>
                <a:srgbClr val="000066"/>
              </a:solidFill>
              <a:latin typeface="+mn-ea"/>
              <a:ea typeface="+mn-ea"/>
            </a:endParaRPr>
          </a:p>
          <a:p>
            <a:r>
              <a:rPr lang="en-US" altLang="zh-CN" sz="2400" b="1">
                <a:solidFill>
                  <a:srgbClr val="FF0000"/>
                </a:solidFill>
                <a:latin typeface="+mn-ea"/>
                <a:ea typeface="+mn-ea"/>
              </a:rPr>
              <a:t>16.70</a:t>
            </a:r>
            <a:r>
              <a:rPr lang="zh-CN" altLang="en-US" b="1">
                <a:solidFill>
                  <a:srgbClr val="000066"/>
                </a:solidFill>
                <a:latin typeface="+mn-ea"/>
                <a:ea typeface="+mn-ea"/>
              </a:rPr>
              <a:t>万亿</a:t>
            </a:r>
          </a:p>
        </p:txBody>
      </p:sp>
      <p:sp>
        <p:nvSpPr>
          <p:cNvPr id="8" name="文本框 7">
            <a:extLst>
              <a:ext uri="{FF2B5EF4-FFF2-40B4-BE49-F238E27FC236}">
                <a16:creationId xmlns="" xmlns:a16="http://schemas.microsoft.com/office/drawing/2014/main" id="{9E73745B-6AB2-4180-9838-C858227F15C3}"/>
              </a:ext>
            </a:extLst>
          </p:cNvPr>
          <p:cNvSpPr txBox="1"/>
          <p:nvPr/>
        </p:nvSpPr>
        <p:spPr>
          <a:xfrm>
            <a:off x="7668344" y="2897823"/>
            <a:ext cx="1872208" cy="769441"/>
          </a:xfrm>
          <a:prstGeom prst="rect">
            <a:avLst/>
          </a:prstGeom>
          <a:noFill/>
        </p:spPr>
        <p:txBody>
          <a:bodyPr wrap="square" rtlCol="0">
            <a:spAutoFit/>
          </a:bodyPr>
          <a:lstStyle/>
          <a:p>
            <a:r>
              <a:rPr lang="zh-CN" altLang="en-US" b="1">
                <a:solidFill>
                  <a:srgbClr val="000066"/>
                </a:solidFill>
                <a:latin typeface="+mn-ea"/>
                <a:ea typeface="+mn-ea"/>
              </a:rPr>
              <a:t>   沪市</a:t>
            </a:r>
            <a:endParaRPr lang="en-US" altLang="zh-CN" b="1">
              <a:solidFill>
                <a:srgbClr val="000066"/>
              </a:solidFill>
              <a:latin typeface="+mn-ea"/>
              <a:ea typeface="+mn-ea"/>
            </a:endParaRPr>
          </a:p>
          <a:p>
            <a:r>
              <a:rPr lang="en-US" altLang="zh-CN" sz="2400" b="1">
                <a:solidFill>
                  <a:srgbClr val="FF0000"/>
                </a:solidFill>
                <a:latin typeface="+mn-ea"/>
                <a:ea typeface="+mn-ea"/>
              </a:rPr>
              <a:t>31.06</a:t>
            </a:r>
            <a:r>
              <a:rPr lang="zh-CN" altLang="en-US" b="1">
                <a:solidFill>
                  <a:srgbClr val="000066"/>
                </a:solidFill>
                <a:latin typeface="+mn-ea"/>
                <a:ea typeface="+mn-ea"/>
              </a:rPr>
              <a:t>万亿</a:t>
            </a:r>
            <a:endParaRPr lang="zh-CN" altLang="en-US"/>
          </a:p>
        </p:txBody>
      </p:sp>
      <p:cxnSp>
        <p:nvCxnSpPr>
          <p:cNvPr id="6" name="直接箭头连接符 5">
            <a:extLst>
              <a:ext uri="{FF2B5EF4-FFF2-40B4-BE49-F238E27FC236}">
                <a16:creationId xmlns="" xmlns:a16="http://schemas.microsoft.com/office/drawing/2014/main" id="{7733E283-296E-421C-B7DB-3B4BB424BB60}"/>
              </a:ext>
            </a:extLst>
          </p:cNvPr>
          <p:cNvCxnSpPr>
            <a:cxnSpLocks/>
          </p:cNvCxnSpPr>
          <p:nvPr/>
        </p:nvCxnSpPr>
        <p:spPr bwMode="auto">
          <a:xfrm flipV="1">
            <a:off x="7375599" y="3764525"/>
            <a:ext cx="421004" cy="239637"/>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 xmlns:a16="http://schemas.microsoft.com/office/drawing/2014/main" id="{6F412C78-2749-4AE1-A55E-5C0ACDC392B4}"/>
              </a:ext>
            </a:extLst>
          </p:cNvPr>
          <p:cNvCxnSpPr>
            <a:cxnSpLocks/>
          </p:cNvCxnSpPr>
          <p:nvPr/>
        </p:nvCxnSpPr>
        <p:spPr bwMode="auto">
          <a:xfrm>
            <a:off x="7409967" y="4551824"/>
            <a:ext cx="351331" cy="144626"/>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箭头: 下 9">
            <a:extLst>
              <a:ext uri="{FF2B5EF4-FFF2-40B4-BE49-F238E27FC236}">
                <a16:creationId xmlns="" xmlns:a16="http://schemas.microsoft.com/office/drawing/2014/main" id="{6AC36FFC-0E28-4ED8-8A5B-6A0D04776B43}"/>
              </a:ext>
            </a:extLst>
          </p:cNvPr>
          <p:cNvSpPr/>
          <p:nvPr/>
        </p:nvSpPr>
        <p:spPr bwMode="auto">
          <a:xfrm>
            <a:off x="5868144" y="5689019"/>
            <a:ext cx="216024" cy="495409"/>
          </a:xfrm>
          <a:prstGeom prst="downArrow">
            <a:avLst/>
          </a:prstGeom>
          <a:solidFill>
            <a:srgbClr val="000066"/>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3.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5677</TotalTime>
  <Words>2299</Words>
  <Application>Microsoft Office PowerPoint</Application>
  <PresentationFormat>全屏显示(4:3)</PresentationFormat>
  <Paragraphs>417</Paragraphs>
  <Slides>26</Slides>
  <Notes>20</Notes>
  <HiddenSlides>0</HiddenSlides>
  <MMClips>0</MMClips>
  <ScaleCrop>false</ScaleCrop>
  <HeadingPairs>
    <vt:vector size="4" baseType="variant">
      <vt:variant>
        <vt:lpstr>主题</vt:lpstr>
      </vt:variant>
      <vt:variant>
        <vt:i4>8</vt:i4>
      </vt:variant>
      <vt:variant>
        <vt:lpstr>幻灯片标题</vt:lpstr>
      </vt:variant>
      <vt:variant>
        <vt:i4>26</vt:i4>
      </vt:variant>
    </vt:vector>
  </HeadingPairs>
  <TitlesOfParts>
    <vt:vector size="34" baseType="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PowerPoint 演示文稿</vt:lpstr>
      <vt:lpstr>CPI、PPI</vt:lpstr>
      <vt:lpstr>PMI</vt:lpstr>
      <vt:lpstr>央行公开市场操作</vt:lpstr>
      <vt:lpstr>PowerPoint 演示文稿</vt:lpstr>
      <vt:lpstr>上证50股指期货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Grace</cp:lastModifiedBy>
  <cp:revision>4579</cp:revision>
  <dcterms:created xsi:type="dcterms:W3CDTF">2007-11-30T05:47:00Z</dcterms:created>
  <dcterms:modified xsi:type="dcterms:W3CDTF">2019-01-10T07:14:33Z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