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91" r:id="rId10"/>
    <p:sldId id="261" r:id="rId11"/>
    <p:sldId id="263" r:id="rId12"/>
    <p:sldId id="264" r:id="rId13"/>
    <p:sldId id="265" r:id="rId14"/>
    <p:sldId id="276" r:id="rId15"/>
    <p:sldId id="277" r:id="rId16"/>
    <p:sldId id="266" r:id="rId17"/>
    <p:sldId id="26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2C6"/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1"/>
    <p:restoredTop sz="92403" autoAdjust="0"/>
  </p:normalViewPr>
  <p:slideViewPr>
    <p:cSldViewPr snapToGrid="0">
      <p:cViewPr varScale="1">
        <p:scale>
          <a:sx n="98" d="100"/>
          <a:sy n="98" d="100"/>
        </p:scale>
        <p:origin x="10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186</a:t>
            </a:r>
            <a:r>
              <a:rPr lang="zh-CN" altLang="en-US" dirty="0"/>
              <a:t>起</a:t>
            </a:r>
            <a:endParaRPr lang="en-US" altLang="zh-CN" dirty="0"/>
          </a:p>
          <a:p>
            <a:r>
              <a:rPr lang="zh-CN" altLang="en-US" dirty="0"/>
              <a:t>董事会预案</a:t>
            </a:r>
            <a:r>
              <a:rPr lang="en-US" altLang="zh-CN" dirty="0"/>
              <a:t>115</a:t>
            </a:r>
          </a:p>
          <a:p>
            <a:r>
              <a:rPr lang="zh-CN" altLang="en-US" dirty="0"/>
              <a:t>进行</a:t>
            </a:r>
            <a:r>
              <a:rPr lang="en-US" altLang="zh-CN" dirty="0"/>
              <a:t>8</a:t>
            </a:r>
          </a:p>
          <a:p>
            <a:r>
              <a:rPr lang="zh-CN" altLang="en-US" dirty="0"/>
              <a:t>达成转让意向</a:t>
            </a:r>
            <a:r>
              <a:rPr lang="en-US" altLang="zh-CN" dirty="0"/>
              <a:t>11</a:t>
            </a:r>
          </a:p>
          <a:p>
            <a:r>
              <a:rPr lang="zh-CN" altLang="en-US" dirty="0"/>
              <a:t>签署协议</a:t>
            </a:r>
            <a:r>
              <a:rPr lang="en-US" altLang="zh-CN" dirty="0"/>
              <a:t>24</a:t>
            </a:r>
          </a:p>
          <a:p>
            <a:r>
              <a:rPr lang="zh-CN" altLang="en-US" dirty="0"/>
              <a:t>大会通过</a:t>
            </a:r>
            <a:r>
              <a:rPr lang="en-US" altLang="zh-CN" dirty="0"/>
              <a:t>10</a:t>
            </a:r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星美收购润运的影院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银泰资源收购后铅锌资源储量将大幅提升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大秦铁路和蒙华铁路</a:t>
            </a:r>
            <a:endParaRPr lang="en-US" altLang="zh-CN" dirty="0"/>
          </a:p>
          <a:p>
            <a:r>
              <a:rPr lang="en-US" altLang="zh-CN" dirty="0"/>
              <a:t>5.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战略新兴产业基金（和生投资）</a:t>
            </a:r>
            <a:r>
              <a:rPr lang="en-US" altLang="zh-CN" dirty="0"/>
              <a:t>50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张江科技创新基金（张江科技创新基金）</a:t>
            </a:r>
            <a:r>
              <a:rPr lang="en-US" altLang="zh-CN" dirty="0"/>
              <a:t>25.01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成都乡村振兴投资基金（川商投朋锦投资）</a:t>
            </a:r>
            <a:r>
              <a:rPr lang="en-US" altLang="zh-CN" dirty="0"/>
              <a:t>25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zh-CN" altLang="en-US" dirty="0"/>
              <a:t>均为募集完成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0864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车和家：理想汽车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8</a:t>
            </a:r>
            <a:r>
              <a:rPr lang="zh-CN" altLang="en-US" dirty="0"/>
              <a:t>月共</a:t>
            </a:r>
            <a:r>
              <a:rPr lang="en-US" altLang="zh-CN" dirty="0"/>
              <a:t>41</a:t>
            </a:r>
          </a:p>
          <a:p>
            <a:r>
              <a:rPr lang="en-US" altLang="zh-CN" dirty="0"/>
              <a:t>M&amp;A11</a:t>
            </a:r>
          </a:p>
          <a:p>
            <a:r>
              <a:rPr lang="zh-CN" altLang="en-US" dirty="0"/>
              <a:t>股权转让</a:t>
            </a:r>
            <a:r>
              <a:rPr lang="en-US" altLang="zh-CN" dirty="0"/>
              <a:t>30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58830" y="2844225"/>
            <a:ext cx="7056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2019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9968" y="5099843"/>
            <a:ext cx="6604063" cy="1208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个基金产品因标的通过其他方式实现退出，其中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退出基本与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月持平，股权转让退出事件有所减少。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540" y="1086953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491224A-3D60-47E8-B7C3-952AC37BD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90" y="1626861"/>
            <a:ext cx="5401524" cy="323725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3C3711F-5168-451A-BBA5-EFA6159A6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626861"/>
            <a:ext cx="5401524" cy="324335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0414" y="1100636"/>
            <a:ext cx="297549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83593" y="4950281"/>
            <a:ext cx="7576813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月上市公司对非上市公司的并购事件共计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674.41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53941E0-8A4A-4F2F-91FE-784CB2AC9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165" y="1731939"/>
            <a:ext cx="6623668" cy="309449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4FA33C-D66C-41CA-AC4B-30668A7D8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78" y="2198541"/>
            <a:ext cx="8432044" cy="305439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326657" cy="941082"/>
            <a:chOff x="415341" y="1328632"/>
            <a:chExt cx="1251973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9235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964709" y="1893059"/>
              <a:ext cx="702605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-63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8550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685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8471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764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1770292" y="6063506"/>
            <a:ext cx="602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家，为指南针，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日摘牌，并预计将在深圳证券交易所上市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54C674F7-C533-42C6-B98D-6FA1570A9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506" y="2469062"/>
            <a:ext cx="5655801" cy="338965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9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9AA0ACA-5F94-4C04-B116-1E76F7720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940" y="998227"/>
            <a:ext cx="6577899" cy="53442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945" y="12469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9</a:t>
            </a:r>
            <a:r>
              <a:rPr lang="zh-CN" altLang="en-US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月小结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4957" y="1706270"/>
            <a:ext cx="7974087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月一级市场投募资分化明显，投资保持平稳，基金募集显著上涨。受贸易战影响，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月二级市场震荡较大，传导影响一级市场，投资数量与金额双降。考虑到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月募集数量及规模双双大增，资金供给充足，叠加中美贸易协议达成、澳交所成立提供退出渠道、科创板进入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MSCI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等有利影响，后市投资有望增长。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1395" y="1099485"/>
            <a:ext cx="4402736" cy="357504"/>
            <a:chOff x="7155479" y="740532"/>
            <a:chExt cx="3098130" cy="369869"/>
          </a:xfrm>
        </p:grpSpPr>
        <p:sp>
          <p:nvSpPr>
            <p:cNvPr id="5" name="矩形 4"/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月市场继续升温，募集资金增长显著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5" y="3340958"/>
            <a:ext cx="4729994" cy="357504"/>
            <a:chOff x="7155479" y="740532"/>
            <a:chExt cx="3098130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节奏逐步放缓，科创板热度逐步下降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584956" y="3966993"/>
            <a:ext cx="7974088" cy="1993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方面，在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月科创板集中上市后，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及退出事件回归稳定，其他退出事件也基本保持稳定。香港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数量有所回升，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家企业上市，其中百威亚太独揽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亿募资总额，为今年全球第二大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月并购数量有所下降，并购规模上升明显，阿里巴巴并购网易考拉成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月最大并购。科创板交易已经过去了两个多月，总体较为平稳，市场热情不再，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家科创板公司中除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日上市的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家市值下跌，仅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家上涨超过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，多家公司跌破发行价，科创板的估值正趋于理性。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1" y="1259902"/>
            <a:ext cx="1740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市场继续升温，募集规模翻番。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0" y="2289927"/>
            <a:ext cx="2346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投资市场保持平稳，</a:t>
            </a:r>
            <a:r>
              <a:rPr lang="en-US" altLang="zh-CN" dirty="0"/>
              <a:t>IT</a:t>
            </a:r>
            <a:r>
              <a:rPr lang="zh-CN" altLang="en-US" dirty="0"/>
              <a:t>互联网仍最受青睐。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30" y="3362003"/>
            <a:ext cx="2038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IPO</a:t>
            </a:r>
            <a:r>
              <a:rPr lang="zh-CN" altLang="en-US" dirty="0"/>
              <a:t>节奏放缓，</a:t>
            </a:r>
            <a:endParaRPr lang="en-US" altLang="zh-CN" dirty="0"/>
          </a:p>
          <a:p>
            <a:r>
              <a:rPr lang="zh-CN" altLang="en-US" dirty="0"/>
              <a:t>数量规模双双下行。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30" y="5598098"/>
            <a:ext cx="269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新三板体量小幅缩水。</a:t>
            </a:r>
            <a:endParaRPr lang="en-US" altLang="zh-CN" dirty="0"/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548055"/>
            <a:ext cx="2038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并购市场热度下降，</a:t>
            </a:r>
            <a:endParaRPr lang="en-US" altLang="zh-CN" dirty="0"/>
          </a:p>
          <a:p>
            <a:r>
              <a:rPr lang="zh-CN" altLang="en-US" dirty="0"/>
              <a:t>并购数量减少。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rot="10800000">
            <a:off x="903386" y="5034250"/>
            <a:ext cx="581679" cy="1122379"/>
          </a:xfrm>
          <a:prstGeom prst="downArrow">
            <a:avLst/>
          </a:prstGeom>
          <a:solidFill>
            <a:srgbClr val="FF2121"/>
          </a:solidFill>
          <a:ln>
            <a:solidFill>
              <a:srgbClr val="FF212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6"/>
              </a:solidFill>
              <a:highlight>
                <a:srgbClr val="FF0000"/>
              </a:highligh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60424" y="4784998"/>
            <a:ext cx="5993501" cy="16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184.87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亿元，资金募集市场继续回升，募集规模较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月大幅上行，募集事件数量也环比上行。具体数据方面，募集数量环比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13.64%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8.70%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117.83%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121.16%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41803" y="4896963"/>
            <a:ext cx="124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13.64%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9831" y="5621830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117.83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1803" y="53068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9831" y="60027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03386" y="4441262"/>
            <a:ext cx="4038265" cy="333501"/>
            <a:chOff x="7155445" y="740531"/>
            <a:chExt cx="3098164" cy="369870"/>
          </a:xfrm>
        </p:grpSpPr>
        <p:sp>
          <p:nvSpPr>
            <p:cNvPr id="10" name="矩形 9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募集市场持续火热，募集规模翻番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D11BDC7-EEFE-49B1-B790-5F14DC6D3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330" y="867535"/>
            <a:ext cx="5807340" cy="348702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7358" y="4575477"/>
            <a:ext cx="644130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月基金募集事件仍全部为成长基金，共计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184.87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亿元；募资规模环比增长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57358" y="4132086"/>
            <a:ext cx="3995089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市场情绪升温，募资规模显著提升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CB1BC347-C543-457F-BE4E-DB4BD96C2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879" y="1361685"/>
            <a:ext cx="6548242" cy="245044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489179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投资数量及规模基本保持稳定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04127" y="5569197"/>
            <a:ext cx="8135746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290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起。融资总额达到人民币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281.95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46.09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月投资事件仍主要集中在信息科技咨询与其他服务，案例共计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78.62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9FF3BCC9-B491-4D39-9D45-909FA209E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246" y="1475140"/>
            <a:ext cx="6389426" cy="409405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E1166DD6-A3DA-4E14-8485-F1354D326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283" y="1144901"/>
            <a:ext cx="6956139" cy="413954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2450" y="5648509"/>
            <a:ext cx="82296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投资事件出现回落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。信息科技咨询与互联网软件服务为热门投资领域，从投资规模来看，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、互联网与电影娱乐三个行业占到了投资金额的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61%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1" name="文本框 41">
            <a:extLst>
              <a:ext uri="{FF2B5EF4-FFF2-40B4-BE49-F238E27FC236}">
                <a16:creationId xmlns:a16="http://schemas.microsoft.com/office/drawing/2014/main" id="{9E4CF18F-978F-4DBA-A8D6-9DBD4C1CA50B}"/>
              </a:ext>
            </a:extLst>
          </p:cNvPr>
          <p:cNvSpPr txBox="1"/>
          <p:nvPr/>
        </p:nvSpPr>
        <p:spPr>
          <a:xfrm>
            <a:off x="1692533" y="2746730"/>
            <a:ext cx="1291690" cy="10188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投资金额分布</a:t>
            </a:r>
          </a:p>
        </p:txBody>
      </p:sp>
      <p:sp>
        <p:nvSpPr>
          <p:cNvPr id="17" name="文本框 41">
            <a:extLst>
              <a:ext uri="{FF2B5EF4-FFF2-40B4-BE49-F238E27FC236}">
                <a16:creationId xmlns:a16="http://schemas.microsoft.com/office/drawing/2014/main" id="{F824DD73-598A-4E9B-AC80-4BEC36687523}"/>
              </a:ext>
            </a:extLst>
          </p:cNvPr>
          <p:cNvSpPr txBox="1"/>
          <p:nvPr/>
        </p:nvSpPr>
        <p:spPr>
          <a:xfrm>
            <a:off x="6064507" y="2705256"/>
            <a:ext cx="1291690" cy="101883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案例数量分布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9792412B-A06B-4BD1-82DA-4C84FEDC9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39692" y="1170517"/>
            <a:ext cx="6956139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4161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15855" y="5071464"/>
            <a:ext cx="7712287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按融资轮次来看，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63.32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月融资金额最多的为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</a:t>
            </a:r>
            <a:r>
              <a:rPr lang="en-US" altLang="zh-CN" sz="1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119.07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轮融资共计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61.13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5349C2D8-95F8-4342-A481-871B8AB5D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56" y="897053"/>
            <a:ext cx="7712286" cy="417441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91419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151088" y="3949986"/>
            <a:ext cx="5063217" cy="80021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城家公寓：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城家成立于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年，是华住集团和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IDG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资本共同出资成立的公寓品牌 。目前城家公寓在全国一线城市已布局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家物业、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多间房。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1525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3009784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975710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46253" y="534280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6221" y="5287593"/>
            <a:ext cx="5093613" cy="80021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吉因加：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北京吉因加科技有限公司，对肿瘤动态的基因分析，为临床提供精准用药、疗效监测、术后复发监测、风险预测和早期检测等服务有限公司。</a:t>
            </a:r>
            <a:endParaRPr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79682" y="1773869"/>
            <a:ext cx="5034623" cy="107721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网易云音乐：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网易云音乐是一款由网易开发的音乐产品，以歌单、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DJ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节目、社交、地理位置为核心要素，主打发现和分享。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今日头条、经纬中国等。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72966" y="2967598"/>
            <a:ext cx="5093613" cy="861774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转转：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转转是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日正式推出的二手物品交易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，提倡真实个人交易，是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同城旗下核心子品牌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同城、腾讯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68243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645819" y="1892785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45819" y="2988374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645820" y="3949566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56050" y="5489582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54110" y="189278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54110" y="548958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B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62927" y="394382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A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03854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E673B54-CAE2-4963-B690-F93A6AD8A11B}"/>
              </a:ext>
            </a:extLst>
          </p:cNvPr>
          <p:cNvSpPr txBox="1"/>
          <p:nvPr/>
        </p:nvSpPr>
        <p:spPr>
          <a:xfrm>
            <a:off x="8154110" y="296188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B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9495" y="1046350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35090" y="5079773"/>
            <a:ext cx="8679701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月有所回调，除去科创板，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股仅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节奏显著放缓。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家企业成功上市交易，净募集资金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90.90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亿，其中科创板上市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家，净募集资金为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54.32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487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港元，其中百威亚太独揽</a:t>
            </a:r>
            <a:r>
              <a:rPr lang="en-US" altLang="zh-CN" dirty="0">
                <a:solidFill>
                  <a:srgbClr val="2A8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亿港元募资额。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337A830-FDBB-4B1C-A4EF-9E080A30F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749" y="1452352"/>
            <a:ext cx="6152282" cy="362742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3514</TotalTime>
  <Words>1296</Words>
  <Application>Microsoft Office PowerPoint</Application>
  <PresentationFormat>全屏显示(4:3)</PresentationFormat>
  <Paragraphs>116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Times New Roman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Xue Yong</cp:lastModifiedBy>
  <cp:revision>772</cp:revision>
  <dcterms:created xsi:type="dcterms:W3CDTF">2018-03-11T13:30:00Z</dcterms:created>
  <dcterms:modified xsi:type="dcterms:W3CDTF">2019-10-15T02:03:05Z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