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Lst>
  <p:notesMasterIdLst>
    <p:notesMasterId r:id="rId35"/>
  </p:notesMasterIdLst>
  <p:handoutMasterIdLst>
    <p:handoutMasterId r:id="rId36"/>
  </p:handoutMasterIdLst>
  <p:sldIdLst>
    <p:sldId id="256" r:id="rId9"/>
    <p:sldId id="450" r:id="rId10"/>
    <p:sldId id="378" r:id="rId11"/>
    <p:sldId id="442" r:id="rId12"/>
    <p:sldId id="436" r:id="rId13"/>
    <p:sldId id="405" r:id="rId14"/>
    <p:sldId id="416" r:id="rId15"/>
    <p:sldId id="439" r:id="rId16"/>
    <p:sldId id="437" r:id="rId17"/>
    <p:sldId id="400" r:id="rId18"/>
    <p:sldId id="396" r:id="rId19"/>
    <p:sldId id="430" r:id="rId20"/>
    <p:sldId id="452" r:id="rId21"/>
    <p:sldId id="372" r:id="rId22"/>
    <p:sldId id="320" r:id="rId23"/>
    <p:sldId id="443" r:id="rId24"/>
    <p:sldId id="447" r:id="rId25"/>
    <p:sldId id="364" r:id="rId26"/>
    <p:sldId id="449" r:id="rId27"/>
    <p:sldId id="451" r:id="rId28"/>
    <p:sldId id="441" r:id="rId29"/>
    <p:sldId id="445" r:id="rId30"/>
    <p:sldId id="446" r:id="rId31"/>
    <p:sldId id="423" r:id="rId32"/>
    <p:sldId id="425" r:id="rId33"/>
    <p:sldId id="390" r:id="rId34"/>
  </p:sldIdLst>
  <p:sldSz cx="9144000" cy="6858000" type="screen4x3"/>
  <p:notesSz cx="6797675" cy="99298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2343E7"/>
    <a:srgbClr val="33CC33"/>
    <a:srgbClr val="CC0000"/>
    <a:srgbClr val="FF9900"/>
    <a:srgbClr val="C0C0C0"/>
    <a:srgbClr val="00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86372" autoAdjust="0"/>
  </p:normalViewPr>
  <p:slideViewPr>
    <p:cSldViewPr>
      <p:cViewPr varScale="1">
        <p:scale>
          <a:sx n="67" d="100"/>
          <a:sy n="67" d="100"/>
        </p:scale>
        <p:origin x="1208" y="40"/>
      </p:cViewPr>
      <p:guideLst>
        <p:guide orient="horz" pos="2160"/>
        <p:guide pos="28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2431;&#30495;&#21892;&#33391;\Desktop\&#34701;&#23458;\2019\&#26376;&#25253;\2019&#24180;1&#26376;\&#32479;&#35745;&#22270;.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开始流通市值(亿元)</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EEDF-490C-81A2-93F9A58E255C}"/>
              </c:ext>
            </c:extLst>
          </c:dPt>
          <c:dLbls>
            <c:dLbl>
              <c:idx val="0"/>
              <c:tx>
                <c:rich>
                  <a:bodyPr/>
                  <a:lstStyle/>
                  <a:p>
                    <a:fld id="{2296A77B-465B-4CD3-890F-E5D10F8510FB}" type="VALUE">
                      <a:rPr lang="en-US" altLang="zh-CN" smtClean="0"/>
                      <a:pPr/>
                      <a:t>[值]</a:t>
                    </a:fld>
                    <a:r>
                      <a:rPr lang="zh-CN" altLang="en-US"/>
                      <a:t>亿元</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EDF-490C-81A2-93F9A58E25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20190131</c:v>
                </c:pt>
                <c:pt idx="1">
                  <c:v>20190228</c:v>
                </c:pt>
                <c:pt idx="2">
                  <c:v>20190331</c:v>
                </c:pt>
                <c:pt idx="3">
                  <c:v>20190430</c:v>
                </c:pt>
                <c:pt idx="4">
                  <c:v>20190531</c:v>
                </c:pt>
                <c:pt idx="5">
                  <c:v>20190630</c:v>
                </c:pt>
                <c:pt idx="6">
                  <c:v>20190731</c:v>
                </c:pt>
                <c:pt idx="7">
                  <c:v>20190831</c:v>
                </c:pt>
                <c:pt idx="8">
                  <c:v>20190930</c:v>
                </c:pt>
                <c:pt idx="9">
                  <c:v>20191031</c:v>
                </c:pt>
                <c:pt idx="10">
                  <c:v>20191130</c:v>
                </c:pt>
                <c:pt idx="11">
                  <c:v>20191231</c:v>
                </c:pt>
              </c:numCache>
            </c:numRef>
          </c:cat>
          <c:val>
            <c:numRef>
              <c:f>Sheet1!$B$2:$B$13</c:f>
              <c:numCache>
                <c:formatCode>0.00_ </c:formatCode>
                <c:ptCount val="12"/>
                <c:pt idx="0">
                  <c:v>2630.7389840000001</c:v>
                </c:pt>
                <c:pt idx="1">
                  <c:v>1560.4892649999999</c:v>
                </c:pt>
                <c:pt idx="2">
                  <c:v>1453.782882</c:v>
                </c:pt>
                <c:pt idx="3">
                  <c:v>2554.9359760000002</c:v>
                </c:pt>
                <c:pt idx="4">
                  <c:v>2235.5338959999999</c:v>
                </c:pt>
                <c:pt idx="5">
                  <c:v>3045.8335420000003</c:v>
                </c:pt>
                <c:pt idx="6">
                  <c:v>2293.8599199999999</c:v>
                </c:pt>
                <c:pt idx="7">
                  <c:v>2573.7143460000002</c:v>
                </c:pt>
                <c:pt idx="8">
                  <c:v>1833.7916749999999</c:v>
                </c:pt>
                <c:pt idx="9">
                  <c:v>2409.5503329999997</c:v>
                </c:pt>
                <c:pt idx="10">
                  <c:v>2442.001084</c:v>
                </c:pt>
                <c:pt idx="11">
                  <c:v>2632.5874670000003</c:v>
                </c:pt>
              </c:numCache>
            </c:numRef>
          </c:val>
          <c:extLst>
            <c:ext xmlns:c16="http://schemas.microsoft.com/office/drawing/2014/chart" uri="{C3380CC4-5D6E-409C-BE32-E72D297353CC}">
              <c16:uniqueId val="{00000000-EEDF-490C-81A2-93F9A58E255C}"/>
            </c:ext>
          </c:extLst>
        </c:ser>
        <c:dLbls>
          <c:showLegendKey val="0"/>
          <c:showVal val="0"/>
          <c:showCatName val="0"/>
          <c:showSerName val="0"/>
          <c:showPercent val="0"/>
          <c:showBubbleSize val="0"/>
        </c:dLbls>
        <c:gapWidth val="100"/>
        <c:overlap val="-24"/>
        <c:axId val="757353552"/>
        <c:axId val="757356504"/>
      </c:barChart>
      <c:catAx>
        <c:axId val="757353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7356504"/>
        <c:crosses val="autoZero"/>
        <c:auto val="1"/>
        <c:lblAlgn val="ctr"/>
        <c:lblOffset val="100"/>
        <c:noMultiLvlLbl val="0"/>
      </c:catAx>
      <c:valAx>
        <c:axId val="757356504"/>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735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t>‹#›</a:t>
            </a:fld>
            <a:endParaRPr lang="en-US" altLang="zh-CN"/>
          </a:p>
        </p:txBody>
      </p:sp>
    </p:spTree>
    <p:extLst>
      <p:ext uri="{BB962C8B-B14F-4D97-AF65-F5344CB8AC3E}">
        <p14:creationId xmlns:p14="http://schemas.microsoft.com/office/powerpoint/2010/main" val="318186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t>‹#›</a:t>
            </a:fld>
            <a:endParaRPr lang="en-US" altLang="zh-CN"/>
          </a:p>
        </p:txBody>
      </p:sp>
    </p:spTree>
    <p:extLst>
      <p:ext uri="{BB962C8B-B14F-4D97-AF65-F5344CB8AC3E}">
        <p14:creationId xmlns:p14="http://schemas.microsoft.com/office/powerpoint/2010/main" val="177540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t>11</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t>12</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t>14</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t>15</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4276" name="灯片编号占位符 3"/>
          <p:cNvSpPr>
            <a:spLocks noGrp="1"/>
          </p:cNvSpPr>
          <p:nvPr>
            <p:ph type="sldNum" sz="quarter" idx="5"/>
          </p:nvPr>
        </p:nvSpPr>
        <p:spPr>
          <a:noFill/>
        </p:spPr>
        <p:txBody>
          <a:bodyPr/>
          <a:lstStyle/>
          <a:p>
            <a:fld id="{1728A664-25E9-481E-A125-881D4B0EE505}" type="slidenum">
              <a:rPr lang="zh-CN" altLang="en-US" smtClean="0">
                <a:solidFill>
                  <a:srgbClr val="000000"/>
                </a:solidFill>
                <a:latin typeface="Arial" panose="020B0604020202020204" pitchFamily="34" charset="0"/>
              </a:rPr>
              <a:t>16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t>18</a:t>
            </a:fld>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t>21</a:t>
            </a:fld>
            <a:endParaRPr lang="en-US" altLang="zh-CN"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t>24</a:t>
            </a:fld>
            <a:endParaRPr lang="en-US" altLang="zh-CN"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t>25</a:t>
            </a:fld>
            <a:endParaRPr lang="en-US" altLang="zh-CN"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2</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75126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t>26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t>3</a:t>
            </a:fld>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t>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t>7</a:t>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t>8</a:t>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t>9</a:t>
            </a:fld>
            <a:endParaRPr lang="en-US" altLang="zh-CN">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t>10</a:t>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t>‹#›</a:t>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t>‹#›</a:t>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t>‹#›</a:t>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8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E428EFC-0691-4D37-94D8-7C8577263D54}"/>
              </a:ext>
            </a:extLst>
          </p:cNvPr>
          <p:cNvSpPr>
            <a:spLocks noChangeArrowheads="1"/>
          </p:cNvSpPr>
          <p:nvPr/>
        </p:nvSpPr>
        <p:spPr bwMode="gray">
          <a:xfrm>
            <a:off x="3059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r>
              <a:rPr lang="en-US" altLang="zh-CN" sz="4000" b="1">
                <a:solidFill>
                  <a:srgbClr val="CC0000"/>
                </a:solidFill>
                <a:latin typeface="幼圆" panose="02010509060101010101" pitchFamily="49" charset="-122"/>
                <a:ea typeface="黑体" panose="02010609060101010101" pitchFamily="49" charset="-122"/>
              </a:rPr>
              <a:t>『</a:t>
            </a:r>
            <a:r>
              <a:rPr lang="zh-CN" altLang="en-US" sz="4000" b="1">
                <a:solidFill>
                  <a:srgbClr val="CC0000"/>
                </a:solidFill>
                <a:latin typeface="幼圆" panose="02010509060101010101" pitchFamily="49" charset="-122"/>
                <a:ea typeface="黑体" panose="02010609060101010101" pitchFamily="49" charset="-122"/>
              </a:rPr>
              <a:t>融客月报</a:t>
            </a:r>
            <a:r>
              <a:rPr lang="en-US" altLang="zh-CN" sz="4000" b="1">
                <a:solidFill>
                  <a:srgbClr val="CC0000"/>
                </a:solidFill>
                <a:latin typeface="幼圆" panose="02010509060101010101" pitchFamily="49" charset="-122"/>
                <a:ea typeface="黑体" panose="02010609060101010101" pitchFamily="49" charset="-122"/>
              </a:rPr>
              <a:t>』</a:t>
            </a:r>
            <a:endParaRPr lang="zh-CN" altLang="en-US" sz="4000" b="1">
              <a:solidFill>
                <a:srgbClr val="CC0000"/>
              </a:solidFill>
              <a:latin typeface="幼圆" panose="02010509060101010101" pitchFamily="49" charset="-122"/>
              <a:ea typeface="黑体" panose="02010609060101010101" pitchFamily="49" charset="-122"/>
            </a:endParaRPr>
          </a:p>
        </p:txBody>
      </p:sp>
      <p:sp>
        <p:nvSpPr>
          <p:cNvPr id="5" name="Text Box 6">
            <a:extLst>
              <a:ext uri="{FF2B5EF4-FFF2-40B4-BE49-F238E27FC236}">
                <a16:creationId xmlns:a16="http://schemas.microsoft.com/office/drawing/2014/main" id="{90CF714A-A069-4CF3-B772-1CF5777179F6}"/>
              </a:ext>
            </a:extLst>
          </p:cNvPr>
          <p:cNvSpPr txBox="1">
            <a:spLocks noChangeArrowheads="1"/>
          </p:cNvSpPr>
          <p:nvPr/>
        </p:nvSpPr>
        <p:spPr bwMode="gray">
          <a:xfrm>
            <a:off x="179512" y="2179092"/>
            <a:ext cx="8370614" cy="249299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spcBef>
                <a:spcPct val="50000"/>
              </a:spcBef>
            </a:pPr>
            <a:r>
              <a:rPr lang="en-US" altLang="zh-CN" sz="1600">
                <a:solidFill>
                  <a:srgbClr val="777777"/>
                </a:solidFill>
                <a:latin typeface="华文中宋" panose="02010600040101010101" pitchFamily="2" charset="-122"/>
                <a:ea typeface="华文中宋" panose="02010600040101010101" pitchFamily="2" charset="-122"/>
              </a:rPr>
              <a:t>                                                           </a:t>
            </a:r>
          </a:p>
          <a:p>
            <a:pPr eaLnBrk="0" hangingPunct="0">
              <a:lnSpc>
                <a:spcPct val="150000"/>
              </a:lnSpc>
              <a:spcBef>
                <a:spcPct val="50000"/>
              </a:spcBef>
            </a:pPr>
            <a:r>
              <a:rPr lang="en-US" altLang="zh-CN" sz="1800">
                <a:solidFill>
                  <a:srgbClr val="777777"/>
                </a:solidFill>
                <a:latin typeface="黑体" panose="02010609060101010101" pitchFamily="49" charset="-122"/>
                <a:ea typeface="黑体" panose="02010609060101010101" pitchFamily="49" charset="-122"/>
              </a:rPr>
              <a:t>                                     </a:t>
            </a:r>
            <a:r>
              <a:rPr lang="en-US" altLang="zh-CN" sz="1800">
                <a:solidFill>
                  <a:srgbClr val="000066"/>
                </a:solidFill>
                <a:latin typeface="黑体" panose="02010609060101010101" pitchFamily="49" charset="-122"/>
                <a:ea typeface="黑体" panose="02010609060101010101" pitchFamily="49" charset="-122"/>
              </a:rPr>
              <a:t>——</a:t>
            </a:r>
            <a:r>
              <a:rPr lang="zh-CN" altLang="en-US" sz="1800" b="1">
                <a:solidFill>
                  <a:srgbClr val="000066"/>
                </a:solidFill>
                <a:latin typeface="黑体" panose="02010609060101010101" pitchFamily="49" charset="-122"/>
                <a:ea typeface="黑体" panose="02010609060101010101" pitchFamily="49" charset="-122"/>
              </a:rPr>
              <a:t>私募股权投资市场（</a:t>
            </a:r>
            <a:r>
              <a:rPr lang="en-US" altLang="zh-CN" sz="1800" b="1">
                <a:solidFill>
                  <a:srgbClr val="000066"/>
                </a:solidFill>
                <a:latin typeface="黑体" panose="02010609060101010101" pitchFamily="49" charset="-122"/>
                <a:ea typeface="黑体" panose="02010609060101010101" pitchFamily="49" charset="-122"/>
              </a:rPr>
              <a:t>2019</a:t>
            </a:r>
            <a:r>
              <a:rPr lang="zh-CN" altLang="en-US" sz="1800" b="1">
                <a:solidFill>
                  <a:srgbClr val="000066"/>
                </a:solidFill>
                <a:latin typeface="黑体" panose="02010609060101010101" pitchFamily="49" charset="-122"/>
                <a:ea typeface="黑体" panose="02010609060101010101" pitchFamily="49" charset="-122"/>
              </a:rPr>
              <a:t>年</a:t>
            </a:r>
            <a:r>
              <a:rPr lang="en-US" altLang="zh-CN" sz="1800" b="1">
                <a:solidFill>
                  <a:srgbClr val="000066"/>
                </a:solidFill>
                <a:latin typeface="黑体" panose="02010609060101010101" pitchFamily="49" charset="-122"/>
                <a:ea typeface="黑体" panose="02010609060101010101" pitchFamily="49" charset="-122"/>
              </a:rPr>
              <a:t>1</a:t>
            </a:r>
            <a:r>
              <a:rPr lang="zh-CN" altLang="en-US" sz="1800" b="1">
                <a:solidFill>
                  <a:srgbClr val="000066"/>
                </a:solidFill>
                <a:latin typeface="黑体" panose="02010609060101010101" pitchFamily="49" charset="-122"/>
                <a:ea typeface="黑体" panose="02010609060101010101" pitchFamily="49" charset="-122"/>
              </a:rPr>
              <a:t>月）</a:t>
            </a:r>
            <a:endParaRPr lang="en-US" altLang="zh-CN" sz="1800">
              <a:solidFill>
                <a:srgbClr val="777777"/>
              </a:solidFill>
              <a:latin typeface="黑体" panose="02010609060101010101" pitchFamily="49" charset="-122"/>
              <a:ea typeface="黑体" panose="02010609060101010101" pitchFamily="49" charset="-122"/>
            </a:endParaRPr>
          </a:p>
          <a:p>
            <a:pPr eaLnBrk="0" hangingPunct="0">
              <a:lnSpc>
                <a:spcPct val="150000"/>
              </a:lnSpc>
              <a:spcBef>
                <a:spcPct val="50000"/>
              </a:spcBef>
            </a:pPr>
            <a:r>
              <a:rPr lang="en-US" altLang="zh-CN" sz="1800">
                <a:solidFill>
                  <a:srgbClr val="000066"/>
                </a:solidFill>
                <a:latin typeface="黑体" panose="02010609060101010101" pitchFamily="49" charset="-122"/>
                <a:ea typeface="黑体" panose="02010609060101010101" pitchFamily="49" charset="-122"/>
              </a:rPr>
              <a:t>                                     ——</a:t>
            </a:r>
            <a:r>
              <a:rPr lang="zh-CN" altLang="en-US" sz="1800" b="1">
                <a:solidFill>
                  <a:srgbClr val="000066"/>
                </a:solidFill>
                <a:latin typeface="黑体" panose="02010609060101010101" pitchFamily="49" charset="-122"/>
                <a:ea typeface="黑体" panose="02010609060101010101" pitchFamily="49" charset="-122"/>
              </a:rPr>
              <a:t>二级市场（</a:t>
            </a:r>
            <a:r>
              <a:rPr lang="en-US" altLang="zh-CN" sz="1800" b="1">
                <a:solidFill>
                  <a:srgbClr val="000066"/>
                </a:solidFill>
                <a:latin typeface="黑体" panose="02010609060101010101" pitchFamily="49" charset="-122"/>
                <a:ea typeface="黑体" panose="02010609060101010101" pitchFamily="49" charset="-122"/>
              </a:rPr>
              <a:t>2019</a:t>
            </a:r>
            <a:r>
              <a:rPr lang="zh-CN" altLang="en-US" sz="1800" b="1">
                <a:solidFill>
                  <a:srgbClr val="000066"/>
                </a:solidFill>
                <a:latin typeface="黑体" panose="02010609060101010101" pitchFamily="49" charset="-122"/>
                <a:ea typeface="黑体" panose="02010609060101010101" pitchFamily="49" charset="-122"/>
              </a:rPr>
              <a:t>年</a:t>
            </a:r>
            <a:r>
              <a:rPr lang="en-US" altLang="zh-CN" sz="1800" b="1">
                <a:solidFill>
                  <a:srgbClr val="000066"/>
                </a:solidFill>
                <a:latin typeface="黑体" panose="02010609060101010101" pitchFamily="49" charset="-122"/>
                <a:ea typeface="黑体" panose="02010609060101010101" pitchFamily="49" charset="-122"/>
              </a:rPr>
              <a:t>1</a:t>
            </a:r>
            <a:r>
              <a:rPr lang="zh-CN" altLang="en-US" sz="1800" b="1">
                <a:solidFill>
                  <a:srgbClr val="000066"/>
                </a:solidFill>
                <a:latin typeface="黑体" panose="02010609060101010101" pitchFamily="49" charset="-122"/>
                <a:ea typeface="黑体" panose="02010609060101010101" pitchFamily="49" charset="-122"/>
              </a:rPr>
              <a:t>月）</a:t>
            </a:r>
          </a:p>
          <a:p>
            <a:pPr eaLnBrk="0" hangingPunct="0">
              <a:spcBef>
                <a:spcPct val="50000"/>
              </a:spcBef>
            </a:pPr>
            <a:endParaRPr lang="zh-CN" altLang="en-US" sz="4000" b="1">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全市场解禁规模</a:t>
            </a:r>
          </a:p>
        </p:txBody>
      </p:sp>
      <p:sp>
        <p:nvSpPr>
          <p:cNvPr id="2" name="文本框 1">
            <a:extLst>
              <a:ext uri="{FF2B5EF4-FFF2-40B4-BE49-F238E27FC236}">
                <a16:creationId xmlns:a16="http://schemas.microsoft.com/office/drawing/2014/main" id="{340E6581-D6C9-4B9C-A6C1-E6F0B9A0CBEB}"/>
              </a:ext>
            </a:extLst>
          </p:cNvPr>
          <p:cNvSpPr txBox="1"/>
          <p:nvPr/>
        </p:nvSpPr>
        <p:spPr bwMode="auto">
          <a:xfrm>
            <a:off x="2627784" y="5661248"/>
            <a:ext cx="4338085" cy="461665"/>
          </a:xfrm>
          <a:prstGeom prst="rect">
            <a:avLst/>
          </a:prstGeom>
          <a:noFill/>
          <a:ln w="9525">
            <a:noFill/>
            <a:miter lim="800000"/>
          </a:ln>
        </p:spPr>
        <p:txBody>
          <a:bodyPr wrap="square" rtlCol="0">
            <a:spAutoFit/>
          </a:bodyPr>
          <a:lstStyle/>
          <a:p>
            <a:r>
              <a:rPr lang="en-US" altLang="zh-CN" b="1">
                <a:solidFill>
                  <a:srgbClr val="000066"/>
                </a:solidFill>
                <a:latin typeface="幼圆" panose="02010509060101010101" pitchFamily="49" charset="-122"/>
                <a:ea typeface="幼圆" panose="02010509060101010101" pitchFamily="49" charset="-122"/>
              </a:rPr>
              <a:t>1</a:t>
            </a:r>
            <a:r>
              <a:rPr lang="zh-CN" altLang="en-US" b="1">
                <a:solidFill>
                  <a:srgbClr val="000066"/>
                </a:solidFill>
                <a:latin typeface="幼圆" panose="02010509060101010101" pitchFamily="49" charset="-122"/>
                <a:ea typeface="幼圆" panose="02010509060101010101" pitchFamily="49" charset="-122"/>
              </a:rPr>
              <a:t>月市场解禁市值</a:t>
            </a:r>
            <a:r>
              <a:rPr lang="en-US" altLang="zh-CN" sz="2400" b="1">
                <a:solidFill>
                  <a:srgbClr val="FF0000"/>
                </a:solidFill>
                <a:latin typeface="幼圆" panose="02010509060101010101" pitchFamily="49" charset="-122"/>
                <a:ea typeface="幼圆" panose="02010509060101010101" pitchFamily="49" charset="-122"/>
              </a:rPr>
              <a:t>2630.74</a:t>
            </a:r>
            <a:r>
              <a:rPr lang="zh-CN" altLang="en-US" b="1">
                <a:solidFill>
                  <a:srgbClr val="000066"/>
                </a:solidFill>
                <a:latin typeface="幼圆" panose="02010509060101010101" pitchFamily="49" charset="-122"/>
                <a:ea typeface="幼圆" panose="02010509060101010101" pitchFamily="49" charset="-122"/>
              </a:rPr>
              <a:t>亿元</a:t>
            </a:r>
          </a:p>
        </p:txBody>
      </p:sp>
      <p:graphicFrame>
        <p:nvGraphicFramePr>
          <p:cNvPr id="6" name="图表 5">
            <a:extLst>
              <a:ext uri="{FF2B5EF4-FFF2-40B4-BE49-F238E27FC236}">
                <a16:creationId xmlns:a16="http://schemas.microsoft.com/office/drawing/2014/main" id="{412D7E9F-596B-47A5-8E81-4DCFBFF58C7D}"/>
              </a:ext>
            </a:extLst>
          </p:cNvPr>
          <p:cNvGraphicFramePr>
            <a:graphicFrameLocks/>
          </p:cNvGraphicFramePr>
          <p:nvPr>
            <p:extLst>
              <p:ext uri="{D42A27DB-BD31-4B8C-83A1-F6EECF244321}">
                <p14:modId xmlns:p14="http://schemas.microsoft.com/office/powerpoint/2010/main" val="2826113527"/>
              </p:ext>
            </p:extLst>
          </p:nvPr>
        </p:nvGraphicFramePr>
        <p:xfrm>
          <a:off x="827584" y="1052736"/>
          <a:ext cx="7206406" cy="4489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大宗交易统计及折价率</a:t>
            </a:r>
          </a:p>
        </p:txBody>
      </p:sp>
      <p:sp>
        <p:nvSpPr>
          <p:cNvPr id="7" name="文本框 6">
            <a:extLst>
              <a:ext uri="{FF2B5EF4-FFF2-40B4-BE49-F238E27FC236}">
                <a16:creationId xmlns:a16="http://schemas.microsoft.com/office/drawing/2014/main" id="{A8956FC1-C877-4EB8-B691-C84D3B8E543A}"/>
              </a:ext>
            </a:extLst>
          </p:cNvPr>
          <p:cNvSpPr txBox="1"/>
          <p:nvPr/>
        </p:nvSpPr>
        <p:spPr bwMode="auto">
          <a:xfrm>
            <a:off x="560259" y="5297432"/>
            <a:ext cx="1633781" cy="1077218"/>
          </a:xfrm>
          <a:prstGeom prst="rect">
            <a:avLst/>
          </a:prstGeom>
          <a:noFill/>
          <a:ln w="9525">
            <a:noFill/>
            <a:miter lim="800000"/>
          </a:ln>
        </p:spPr>
        <p:txBody>
          <a:bodyPr wrap="none" rtlCol="0">
            <a:spAutoFit/>
          </a:bodyPr>
          <a:lstStyle/>
          <a:p>
            <a:r>
              <a:rPr lang="en-US" altLang="zh-CN" b="1">
                <a:solidFill>
                  <a:srgbClr val="000066"/>
                </a:solidFill>
                <a:latin typeface="幼圆" panose="02010509060101010101" pitchFamily="49" charset="-122"/>
                <a:ea typeface="幼圆" panose="02010509060101010101" pitchFamily="49" charset="-122"/>
              </a:rPr>
              <a:t>1</a:t>
            </a:r>
            <a:r>
              <a:rPr lang="zh-CN" altLang="en-US" b="1">
                <a:solidFill>
                  <a:srgbClr val="000066"/>
                </a:solidFill>
                <a:latin typeface="幼圆" panose="02010509060101010101" pitchFamily="49" charset="-122"/>
                <a:ea typeface="幼圆" panose="02010509060101010101" pitchFamily="49" charset="-122"/>
              </a:rPr>
              <a:t>月大宗市场</a:t>
            </a:r>
            <a:endParaRPr lang="en-US" altLang="zh-CN" b="1">
              <a:solidFill>
                <a:srgbClr val="000066"/>
              </a:solidFill>
              <a:latin typeface="幼圆" panose="02010509060101010101" pitchFamily="49" charset="-122"/>
              <a:ea typeface="幼圆" panose="02010509060101010101" pitchFamily="49" charset="-122"/>
            </a:endParaRPr>
          </a:p>
          <a:p>
            <a:r>
              <a:rPr lang="zh-CN" altLang="en-US" b="1">
                <a:solidFill>
                  <a:srgbClr val="000066"/>
                </a:solidFill>
                <a:latin typeface="幼圆" panose="02010509060101010101" pitchFamily="49" charset="-122"/>
                <a:ea typeface="幼圆" panose="02010509060101010101" pitchFamily="49" charset="-122"/>
              </a:rPr>
              <a:t>总成交额</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234.46</a:t>
            </a:r>
            <a:r>
              <a:rPr lang="zh-CN" altLang="en-US" b="1">
                <a:solidFill>
                  <a:srgbClr val="000066"/>
                </a:solidFill>
                <a:latin typeface="幼圆" panose="02010509060101010101" pitchFamily="49" charset="-122"/>
                <a:ea typeface="幼圆" panose="02010509060101010101" pitchFamily="49" charset="-122"/>
              </a:rPr>
              <a:t>亿元</a:t>
            </a:r>
          </a:p>
        </p:txBody>
      </p:sp>
      <p:sp>
        <p:nvSpPr>
          <p:cNvPr id="9" name="文本框 8">
            <a:extLst>
              <a:ext uri="{FF2B5EF4-FFF2-40B4-BE49-F238E27FC236}">
                <a16:creationId xmlns:a16="http://schemas.microsoft.com/office/drawing/2014/main" id="{89A51E5C-5B07-4692-8493-B9969CD369A4}"/>
              </a:ext>
            </a:extLst>
          </p:cNvPr>
          <p:cNvSpPr txBox="1"/>
          <p:nvPr/>
        </p:nvSpPr>
        <p:spPr bwMode="auto">
          <a:xfrm>
            <a:off x="2539394" y="5373550"/>
            <a:ext cx="1633781" cy="769441"/>
          </a:xfrm>
          <a:prstGeom prst="rect">
            <a:avLst/>
          </a:prstGeom>
          <a:noFill/>
          <a:ln w="9525">
            <a:noFill/>
            <a:miter lim="800000"/>
          </a:ln>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166.35</a:t>
            </a:r>
            <a:r>
              <a:rPr lang="zh-CN" altLang="en-US" b="1">
                <a:solidFill>
                  <a:srgbClr val="000066"/>
                </a:solidFill>
                <a:latin typeface="幼圆" panose="02010509060101010101" pitchFamily="49" charset="-122"/>
                <a:ea typeface="幼圆" panose="02010509060101010101" pitchFamily="49" charset="-122"/>
              </a:rPr>
              <a:t>亿元</a:t>
            </a:r>
          </a:p>
        </p:txBody>
      </p:sp>
      <p:sp>
        <p:nvSpPr>
          <p:cNvPr id="10" name="箭头: 上 9">
            <a:extLst>
              <a:ext uri="{FF2B5EF4-FFF2-40B4-BE49-F238E27FC236}">
                <a16:creationId xmlns:a16="http://schemas.microsoft.com/office/drawing/2014/main" id="{567DF40D-B3B9-412A-A336-038BA1F9D0EC}"/>
              </a:ext>
            </a:extLst>
          </p:cNvPr>
          <p:cNvSpPr/>
          <p:nvPr/>
        </p:nvSpPr>
        <p:spPr bwMode="auto">
          <a:xfrm rot="10800000">
            <a:off x="2259256" y="5566927"/>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id="{CB997EAD-0F26-42F9-BEAA-A9EF12D26726}"/>
              </a:ext>
            </a:extLst>
          </p:cNvPr>
          <p:cNvSpPr txBox="1"/>
          <p:nvPr/>
        </p:nvSpPr>
        <p:spPr bwMode="auto">
          <a:xfrm>
            <a:off x="5220072" y="5335411"/>
            <a:ext cx="1734770" cy="1077218"/>
          </a:xfrm>
          <a:prstGeom prst="rect">
            <a:avLst/>
          </a:prstGeom>
          <a:noFill/>
          <a:ln w="9525">
            <a:noFill/>
            <a:miter lim="800000"/>
          </a:ln>
        </p:spPr>
        <p:txBody>
          <a:bodyPr wrap="none" rtlCol="0">
            <a:spAutoFit/>
          </a:bodyPr>
          <a:lstStyle/>
          <a:p>
            <a:r>
              <a:rPr lang="en-US" altLang="zh-CN" b="1">
                <a:solidFill>
                  <a:srgbClr val="000066"/>
                </a:solidFill>
                <a:latin typeface="幼圆" panose="02010509060101010101" pitchFamily="49" charset="-122"/>
                <a:ea typeface="幼圆" panose="02010509060101010101" pitchFamily="49" charset="-122"/>
              </a:rPr>
              <a:t>12</a:t>
            </a:r>
            <a:r>
              <a:rPr lang="zh-CN" altLang="en-US" b="1">
                <a:solidFill>
                  <a:srgbClr val="000066"/>
                </a:solidFill>
                <a:latin typeface="幼圆" panose="02010509060101010101" pitchFamily="49" charset="-122"/>
                <a:ea typeface="幼圆" panose="02010509060101010101" pitchFamily="49" charset="-122"/>
              </a:rPr>
              <a:t>月大宗市场</a:t>
            </a:r>
            <a:endParaRPr lang="en-US" altLang="zh-CN" b="1">
              <a:solidFill>
                <a:srgbClr val="000066"/>
              </a:solidFill>
              <a:latin typeface="幼圆" panose="02010509060101010101" pitchFamily="49" charset="-122"/>
              <a:ea typeface="幼圆" panose="02010509060101010101" pitchFamily="49" charset="-122"/>
            </a:endParaRPr>
          </a:p>
          <a:p>
            <a:r>
              <a:rPr lang="zh-CN" altLang="en-US" b="1">
                <a:solidFill>
                  <a:srgbClr val="000066"/>
                </a:solidFill>
                <a:latin typeface="幼圆" panose="02010509060101010101" pitchFamily="49" charset="-122"/>
                <a:ea typeface="幼圆" panose="02010509060101010101" pitchFamily="49" charset="-122"/>
              </a:rPr>
              <a:t>平均折价率</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5.38%</a:t>
            </a:r>
            <a:endParaRPr lang="zh-CN" altLang="en-US" sz="2400" b="1">
              <a:solidFill>
                <a:srgbClr val="FF0000"/>
              </a:solidFill>
              <a:latin typeface="幼圆" panose="02010509060101010101" pitchFamily="49" charset="-122"/>
              <a:ea typeface="幼圆" panose="02010509060101010101" pitchFamily="49" charset="-122"/>
            </a:endParaRPr>
          </a:p>
        </p:txBody>
      </p:sp>
      <p:sp>
        <p:nvSpPr>
          <p:cNvPr id="12" name="文本框 11">
            <a:extLst>
              <a:ext uri="{FF2B5EF4-FFF2-40B4-BE49-F238E27FC236}">
                <a16:creationId xmlns:a16="http://schemas.microsoft.com/office/drawing/2014/main" id="{E4088BF3-AF04-4CD6-A94E-22B6AE1F3C9B}"/>
              </a:ext>
            </a:extLst>
          </p:cNvPr>
          <p:cNvSpPr txBox="1"/>
          <p:nvPr/>
        </p:nvSpPr>
        <p:spPr bwMode="auto">
          <a:xfrm>
            <a:off x="7236296" y="5451320"/>
            <a:ext cx="1196161" cy="769441"/>
          </a:xfrm>
          <a:prstGeom prst="rect">
            <a:avLst/>
          </a:prstGeom>
          <a:noFill/>
          <a:ln w="9525">
            <a:noFill/>
            <a:miter lim="800000"/>
          </a:ln>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0.35</a:t>
            </a:r>
            <a:r>
              <a:rPr lang="en-US" altLang="zh-CN" b="1">
                <a:solidFill>
                  <a:srgbClr val="000066"/>
                </a:solidFill>
                <a:latin typeface="幼圆" panose="02010509060101010101" pitchFamily="49" charset="-122"/>
                <a:ea typeface="幼圆" panose="02010509060101010101" pitchFamily="49" charset="-122"/>
              </a:rPr>
              <a:t>pct</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15" name="箭头: 上 14">
            <a:extLst>
              <a:ext uri="{FF2B5EF4-FFF2-40B4-BE49-F238E27FC236}">
                <a16:creationId xmlns:a16="http://schemas.microsoft.com/office/drawing/2014/main" id="{FC61938E-EB92-4E8E-BCF7-497F1015F4B7}"/>
              </a:ext>
            </a:extLst>
          </p:cNvPr>
          <p:cNvSpPr/>
          <p:nvPr/>
        </p:nvSpPr>
        <p:spPr bwMode="auto">
          <a:xfrm>
            <a:off x="6948264" y="5660265"/>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2" name="图片 1">
            <a:extLst>
              <a:ext uri="{FF2B5EF4-FFF2-40B4-BE49-F238E27FC236}">
                <a16:creationId xmlns:a16="http://schemas.microsoft.com/office/drawing/2014/main" id="{4BF22CE0-63E0-460F-A8D4-435EFDC3D1C4}"/>
              </a:ext>
            </a:extLst>
          </p:cNvPr>
          <p:cNvPicPr>
            <a:picLocks noChangeAspect="1"/>
          </p:cNvPicPr>
          <p:nvPr/>
        </p:nvPicPr>
        <p:blipFill>
          <a:blip r:embed="rId3"/>
          <a:stretch>
            <a:fillRect/>
          </a:stretch>
        </p:blipFill>
        <p:spPr>
          <a:xfrm>
            <a:off x="953319" y="1182220"/>
            <a:ext cx="7200800" cy="4084416"/>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融资融券余额</a:t>
            </a:r>
          </a:p>
        </p:txBody>
      </p:sp>
      <p:sp>
        <p:nvSpPr>
          <p:cNvPr id="6" name="文本框 5">
            <a:extLst>
              <a:ext uri="{FF2B5EF4-FFF2-40B4-BE49-F238E27FC236}">
                <a16:creationId xmlns:a16="http://schemas.microsoft.com/office/drawing/2014/main" id="{6394C8C2-76AE-4AE9-9780-DC48BA3D5073}"/>
              </a:ext>
            </a:extLst>
          </p:cNvPr>
          <p:cNvSpPr txBox="1"/>
          <p:nvPr/>
        </p:nvSpPr>
        <p:spPr bwMode="auto">
          <a:xfrm>
            <a:off x="1187624" y="5589240"/>
            <a:ext cx="2393869" cy="769441"/>
          </a:xfrm>
          <a:prstGeom prst="rect">
            <a:avLst/>
          </a:prstGeom>
          <a:noFill/>
          <a:ln w="9525">
            <a:noFill/>
            <a:miter lim="800000"/>
          </a:ln>
        </p:spPr>
        <p:txBody>
          <a:bodyPr wrap="square" rtlCol="0">
            <a:spAutoFit/>
          </a:bodyPr>
          <a:lstStyle/>
          <a:p>
            <a:r>
              <a:rPr lang="en-US" altLang="zh-CN" b="1">
                <a:solidFill>
                  <a:srgbClr val="000066"/>
                </a:solidFill>
                <a:latin typeface="幼圆" panose="02010509060101010101" pitchFamily="49" charset="-122"/>
                <a:ea typeface="幼圆" panose="02010509060101010101" pitchFamily="49" charset="-122"/>
              </a:rPr>
              <a:t>1</a:t>
            </a:r>
            <a:r>
              <a:rPr lang="zh-CN" altLang="en-US" b="1">
                <a:solidFill>
                  <a:srgbClr val="000066"/>
                </a:solidFill>
                <a:latin typeface="幼圆" panose="02010509060101010101" pitchFamily="49" charset="-122"/>
                <a:ea typeface="幼圆" panose="02010509060101010101" pitchFamily="49" charset="-122"/>
              </a:rPr>
              <a:t>月，沪深两融余额</a:t>
            </a:r>
            <a:r>
              <a:rPr lang="en-US" altLang="zh-CN" sz="2400" b="1">
                <a:solidFill>
                  <a:srgbClr val="FF0000"/>
                </a:solidFill>
                <a:latin typeface="幼圆" panose="02010509060101010101" pitchFamily="49" charset="-122"/>
                <a:ea typeface="幼圆" panose="02010509060101010101" pitchFamily="49" charset="-122"/>
              </a:rPr>
              <a:t>7281.9</a:t>
            </a:r>
            <a:r>
              <a:rPr lang="zh-CN" altLang="en-US" b="1">
                <a:solidFill>
                  <a:srgbClr val="000066"/>
                </a:solidFill>
                <a:latin typeface="幼圆" panose="02010509060101010101" pitchFamily="49" charset="-122"/>
                <a:ea typeface="幼圆" panose="02010509060101010101" pitchFamily="49" charset="-122"/>
              </a:rPr>
              <a:t>亿元</a:t>
            </a:r>
          </a:p>
        </p:txBody>
      </p:sp>
      <p:sp>
        <p:nvSpPr>
          <p:cNvPr id="8" name="文本框 7">
            <a:extLst>
              <a:ext uri="{FF2B5EF4-FFF2-40B4-BE49-F238E27FC236}">
                <a16:creationId xmlns:a16="http://schemas.microsoft.com/office/drawing/2014/main" id="{E8EAADBA-2FD0-4822-A8C6-C0A9CF92DD52}"/>
              </a:ext>
            </a:extLst>
          </p:cNvPr>
          <p:cNvSpPr txBox="1"/>
          <p:nvPr/>
        </p:nvSpPr>
        <p:spPr bwMode="auto">
          <a:xfrm>
            <a:off x="5724128" y="5569532"/>
            <a:ext cx="2393869" cy="769441"/>
          </a:xfrm>
          <a:prstGeom prst="rect">
            <a:avLst/>
          </a:prstGeom>
          <a:noFill/>
          <a:ln w="9525">
            <a:noFill/>
            <a:miter lim="800000"/>
          </a:ln>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 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000066"/>
                </a:solidFill>
                <a:latin typeface="幼圆" panose="02010509060101010101" pitchFamily="49" charset="-122"/>
                <a:ea typeface="幼圆" panose="02010509060101010101" pitchFamily="49" charset="-122"/>
              </a:rPr>
              <a:t> 3.64%</a:t>
            </a:r>
            <a:endParaRPr lang="zh-CN" altLang="en-US" b="1">
              <a:solidFill>
                <a:srgbClr val="000066"/>
              </a:solidFill>
              <a:latin typeface="幼圆" panose="02010509060101010101" pitchFamily="49" charset="-122"/>
              <a:ea typeface="幼圆" panose="02010509060101010101" pitchFamily="49" charset="-122"/>
            </a:endParaRPr>
          </a:p>
        </p:txBody>
      </p:sp>
      <p:sp>
        <p:nvSpPr>
          <p:cNvPr id="9" name="箭头: 上 8">
            <a:extLst>
              <a:ext uri="{FF2B5EF4-FFF2-40B4-BE49-F238E27FC236}">
                <a16:creationId xmlns:a16="http://schemas.microsoft.com/office/drawing/2014/main" id="{D0D8EEB2-A4F1-4AB8-A5AF-5D811720E6D5}"/>
              </a:ext>
            </a:extLst>
          </p:cNvPr>
          <p:cNvSpPr/>
          <p:nvPr/>
        </p:nvSpPr>
        <p:spPr bwMode="auto">
          <a:xfrm rot="10800000">
            <a:off x="5526860" y="5666220"/>
            <a:ext cx="288032" cy="576064"/>
          </a:xfrm>
          <a:prstGeom prst="upArrow">
            <a:avLst/>
          </a:prstGeom>
          <a:solidFill>
            <a:srgbClr val="000066"/>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2" name="图片 1">
            <a:extLst>
              <a:ext uri="{FF2B5EF4-FFF2-40B4-BE49-F238E27FC236}">
                <a16:creationId xmlns:a16="http://schemas.microsoft.com/office/drawing/2014/main" id="{9A9E4A37-AFF3-4B0F-BFB2-15101F7C7918}"/>
              </a:ext>
            </a:extLst>
          </p:cNvPr>
          <p:cNvPicPr>
            <a:picLocks noChangeAspect="1"/>
          </p:cNvPicPr>
          <p:nvPr/>
        </p:nvPicPr>
        <p:blipFill>
          <a:blip r:embed="rId3"/>
          <a:stretch>
            <a:fillRect/>
          </a:stretch>
        </p:blipFill>
        <p:spPr>
          <a:xfrm>
            <a:off x="899592" y="1322884"/>
            <a:ext cx="7488832" cy="4111966"/>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45DDC8-A56B-4C25-9A28-9EEA8A28C53F}"/>
              </a:ext>
            </a:extLst>
          </p:cNvPr>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商品期货主力合约概览</a:t>
            </a:r>
          </a:p>
        </p:txBody>
      </p:sp>
      <p:sp>
        <p:nvSpPr>
          <p:cNvPr id="4" name="文本框 3">
            <a:extLst>
              <a:ext uri="{FF2B5EF4-FFF2-40B4-BE49-F238E27FC236}">
                <a16:creationId xmlns:a16="http://schemas.microsoft.com/office/drawing/2014/main" id="{113A2785-CEE6-4440-A1D6-85D211AE5B91}"/>
              </a:ext>
            </a:extLst>
          </p:cNvPr>
          <p:cNvSpPr txBox="1"/>
          <p:nvPr/>
        </p:nvSpPr>
        <p:spPr bwMode="auto">
          <a:xfrm>
            <a:off x="959496" y="4895428"/>
            <a:ext cx="7704856" cy="1323439"/>
          </a:xfrm>
          <a:prstGeom prst="rect">
            <a:avLst/>
          </a:prstGeom>
          <a:noFill/>
          <a:ln w="9525">
            <a:noFill/>
            <a:miter lim="800000"/>
          </a:ln>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巴西时间</a:t>
            </a:r>
            <a:r>
              <a:rPr lang="en-US" altLang="zh-CN" b="1">
                <a:solidFill>
                  <a:srgbClr val="000066"/>
                </a:solidFill>
                <a:latin typeface="幼圆" panose="02010509060101010101" pitchFamily="49" charset="-122"/>
                <a:ea typeface="幼圆" panose="02010509060101010101" pitchFamily="49" charset="-122"/>
              </a:rPr>
              <a:t>1</a:t>
            </a:r>
            <a:r>
              <a:rPr lang="zh-CN" altLang="en-US" b="1">
                <a:solidFill>
                  <a:srgbClr val="000066"/>
                </a:solidFill>
                <a:latin typeface="幼圆" panose="02010509060101010101" pitchFamily="49" charset="-122"/>
                <a:ea typeface="幼圆" panose="02010509060101010101" pitchFamily="49" charset="-122"/>
              </a:rPr>
              <a:t>月</a:t>
            </a:r>
            <a:r>
              <a:rPr lang="en-US" altLang="zh-CN" b="1">
                <a:solidFill>
                  <a:srgbClr val="000066"/>
                </a:solidFill>
                <a:latin typeface="幼圆" panose="02010509060101010101" pitchFamily="49" charset="-122"/>
                <a:ea typeface="幼圆" panose="02010509060101010101" pitchFamily="49" charset="-122"/>
              </a:rPr>
              <a:t>25</a:t>
            </a:r>
            <a:r>
              <a:rPr lang="zh-CN" altLang="en-US" b="1">
                <a:solidFill>
                  <a:srgbClr val="000066"/>
                </a:solidFill>
                <a:latin typeface="幼圆" panose="02010509060101010101" pitchFamily="49" charset="-122"/>
                <a:ea typeface="幼圆" panose="02010509060101010101" pitchFamily="49" charset="-122"/>
              </a:rPr>
              <a:t>日，全球最大铁矿石生产商巴西淡水河谷公司位于巴西米纳斯吉拉斯州的一处铁矿废料矿坑堤坝发生决堤事故。据估计，铁矿石市场因淡水河谷危机将面临</a:t>
            </a:r>
            <a:r>
              <a:rPr lang="en-US" altLang="zh-CN" b="1">
                <a:solidFill>
                  <a:srgbClr val="000066"/>
                </a:solidFill>
                <a:latin typeface="幼圆" panose="02010509060101010101" pitchFamily="49" charset="-122"/>
                <a:ea typeface="幼圆" panose="02010509060101010101" pitchFamily="49" charset="-122"/>
              </a:rPr>
              <a:t>3000</a:t>
            </a:r>
            <a:r>
              <a:rPr lang="zh-CN" altLang="en-US" b="1">
                <a:solidFill>
                  <a:srgbClr val="000066"/>
                </a:solidFill>
                <a:latin typeface="幼圆" panose="02010509060101010101" pitchFamily="49" charset="-122"/>
                <a:ea typeface="幼圆" panose="02010509060101010101" pitchFamily="49" charset="-122"/>
              </a:rPr>
              <a:t>万吨的缺口。消息带动期货价格短期飙升，铁矿石</a:t>
            </a:r>
            <a:r>
              <a:rPr lang="en-US" altLang="zh-CN" b="1">
                <a:solidFill>
                  <a:srgbClr val="000066"/>
                </a:solidFill>
                <a:latin typeface="幼圆" panose="02010509060101010101" pitchFamily="49" charset="-122"/>
                <a:ea typeface="幼圆" panose="02010509060101010101" pitchFamily="49" charset="-122"/>
              </a:rPr>
              <a:t>1905</a:t>
            </a:r>
            <a:r>
              <a:rPr lang="zh-CN" altLang="en-US" b="1">
                <a:solidFill>
                  <a:srgbClr val="000066"/>
                </a:solidFill>
                <a:latin typeface="幼圆" panose="02010509060101010101" pitchFamily="49" charset="-122"/>
                <a:ea typeface="幼圆" panose="02010509060101010101" pitchFamily="49" charset="-122"/>
              </a:rPr>
              <a:t>合约月涨</a:t>
            </a:r>
            <a:r>
              <a:rPr lang="en-US" altLang="zh-CN" b="1">
                <a:solidFill>
                  <a:srgbClr val="000066"/>
                </a:solidFill>
                <a:latin typeface="幼圆" panose="02010509060101010101" pitchFamily="49" charset="-122"/>
                <a:ea typeface="幼圆" panose="02010509060101010101" pitchFamily="49" charset="-122"/>
              </a:rPr>
              <a:t>19.49%</a:t>
            </a:r>
            <a:r>
              <a:rPr lang="zh-CN" altLang="en-US" b="1">
                <a:solidFill>
                  <a:srgbClr val="000066"/>
                </a:solidFill>
                <a:latin typeface="幼圆" panose="02010509060101010101" pitchFamily="49" charset="-122"/>
                <a:ea typeface="幼圆" panose="02010509060101010101" pitchFamily="49" charset="-122"/>
              </a:rPr>
              <a:t>。</a:t>
            </a:r>
          </a:p>
        </p:txBody>
      </p:sp>
      <p:pic>
        <p:nvPicPr>
          <p:cNvPr id="5" name="图片 4">
            <a:extLst>
              <a:ext uri="{FF2B5EF4-FFF2-40B4-BE49-F238E27FC236}">
                <a16:creationId xmlns:a16="http://schemas.microsoft.com/office/drawing/2014/main" id="{95E4B27F-972B-480C-845C-D106D89CAA5F}"/>
              </a:ext>
            </a:extLst>
          </p:cNvPr>
          <p:cNvPicPr>
            <a:picLocks noChangeAspect="1"/>
          </p:cNvPicPr>
          <p:nvPr/>
        </p:nvPicPr>
        <p:blipFill>
          <a:blip r:embed="rId2"/>
          <a:stretch>
            <a:fillRect/>
          </a:stretch>
        </p:blipFill>
        <p:spPr>
          <a:xfrm>
            <a:off x="395536" y="980338"/>
            <a:ext cx="8106082" cy="3897871"/>
          </a:xfrm>
          <a:prstGeom prst="rect">
            <a:avLst/>
          </a:prstGeom>
        </p:spPr>
      </p:pic>
    </p:spTree>
    <p:extLst>
      <p:ext uri="{BB962C8B-B14F-4D97-AF65-F5344CB8AC3E}">
        <p14:creationId xmlns:p14="http://schemas.microsoft.com/office/powerpoint/2010/main" val="225357881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本月两市市值前十</a:t>
            </a:r>
          </a:p>
        </p:txBody>
      </p:sp>
      <p:graphicFrame>
        <p:nvGraphicFramePr>
          <p:cNvPr id="5" name="表格 4"/>
          <p:cNvGraphicFramePr>
            <a:graphicFrameLocks noGrp="1"/>
          </p:cNvGraphicFramePr>
          <p:nvPr>
            <p:extLst>
              <p:ext uri="{D42A27DB-BD31-4B8C-83A1-F6EECF244321}">
                <p14:modId xmlns:p14="http://schemas.microsoft.com/office/powerpoint/2010/main" val="3849831711"/>
              </p:ext>
            </p:extLst>
          </p:nvPr>
        </p:nvGraphicFramePr>
        <p:xfrm>
          <a:off x="1270" y="814705"/>
          <a:ext cx="9142095" cy="6083306"/>
        </p:xfrm>
        <a:graphic>
          <a:graphicData uri="http://schemas.openxmlformats.org/drawingml/2006/table">
            <a:tbl>
              <a:tblPr firstRow="1" bandRow="1">
                <a:tableStyleId>{72833802-FEF1-4C79-8D5D-14CF1EAF98D9}</a:tableStyleId>
              </a:tblPr>
              <a:tblGrid>
                <a:gridCol w="2349500">
                  <a:extLst>
                    <a:ext uri="{9D8B030D-6E8A-4147-A177-3AD203B41FA5}">
                      <a16:colId xmlns:a16="http://schemas.microsoft.com/office/drawing/2014/main" val="20000"/>
                    </a:ext>
                  </a:extLst>
                </a:gridCol>
                <a:gridCol w="2310765">
                  <a:extLst>
                    <a:ext uri="{9D8B030D-6E8A-4147-A177-3AD203B41FA5}">
                      <a16:colId xmlns:a16="http://schemas.microsoft.com/office/drawing/2014/main" val="20001"/>
                    </a:ext>
                  </a:extLst>
                </a:gridCol>
                <a:gridCol w="2142713">
                  <a:extLst>
                    <a:ext uri="{9D8B030D-6E8A-4147-A177-3AD203B41FA5}">
                      <a16:colId xmlns:a16="http://schemas.microsoft.com/office/drawing/2014/main" val="20002"/>
                    </a:ext>
                  </a:extLst>
                </a:gridCol>
                <a:gridCol w="2339117">
                  <a:extLst>
                    <a:ext uri="{9D8B030D-6E8A-4147-A177-3AD203B41FA5}">
                      <a16:colId xmlns:a16="http://schemas.microsoft.com/office/drawing/2014/main" val="20003"/>
                    </a:ext>
                  </a:extLst>
                </a:gridCol>
              </a:tblGrid>
              <a:tr h="857256">
                <a:tc>
                  <a:txBody>
                    <a:bodyPr/>
                    <a:lstStyle/>
                    <a:p>
                      <a:pPr algn="ctr"/>
                      <a:r>
                        <a:rPr lang="zh-CN" altLang="en-US"/>
                        <a:t>沪市</a:t>
                      </a:r>
                    </a:p>
                  </a:txBody>
                  <a:tcPr marL="9525" marR="9525" marT="9525" marB="0" anchor="ctr"/>
                </a:tc>
                <a:tc>
                  <a:txBody>
                    <a:bodyPr/>
                    <a:lstStyle/>
                    <a:p>
                      <a:pPr algn="ctr" fontAlgn="ctr"/>
                      <a:r>
                        <a:rPr lang="zh-CN" altLang="en-US" sz="1600" u="none" strike="noStrike">
                          <a:latin typeface="+mn-ea"/>
                          <a:ea typeface="+mn-ea"/>
                        </a:rPr>
                        <a:t>市值（亿）</a:t>
                      </a:r>
                      <a:endParaRPr lang="zh-CN" altLang="en-US" sz="1600" b="0" i="0" u="none" strike="noStrike">
                        <a:solidFill>
                          <a:srgbClr val="000000"/>
                        </a:solidFill>
                        <a:latin typeface="+mn-ea"/>
                        <a:ea typeface="+mn-ea"/>
                      </a:endParaRPr>
                    </a:p>
                  </a:txBody>
                  <a:tcPr marL="9525" marR="9525" marT="9525" marB="0" anchor="ctr"/>
                </a:tc>
                <a:tc>
                  <a:txBody>
                    <a:bodyPr/>
                    <a:lstStyle/>
                    <a:p>
                      <a:pPr algn="ctr" fontAlgn="ctr"/>
                      <a:r>
                        <a:rPr lang="zh-CN" altLang="en-US" sz="1600" b="1" i="0" u="none" strike="noStrike">
                          <a:solidFill>
                            <a:schemeClr val="bg1"/>
                          </a:solidFill>
                          <a:latin typeface="+mn-ea"/>
                          <a:ea typeface="+mn-ea"/>
                        </a:rPr>
                        <a:t>深市</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altLang="zh-CN" sz="1600" u="none" strike="noStrike">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600" u="none" strike="noStrike">
                          <a:latin typeface="+mn-ea"/>
                          <a:ea typeface="+mn-ea"/>
                        </a:rPr>
                        <a:t>市值（亿）</a:t>
                      </a:r>
                    </a:p>
                    <a:p>
                      <a:pPr algn="ctr" fontAlgn="ctr"/>
                      <a:endParaRPr lang="zh-CN" altLang="en-US" sz="1600" b="0" i="0" u="none" strike="noStrike">
                        <a:solidFill>
                          <a:srgbClr val="000000"/>
                        </a:solidFill>
                        <a:latin typeface="+mn-ea"/>
                        <a:ea typeface="+mn-ea"/>
                      </a:endParaRPr>
                    </a:p>
                  </a:txBody>
                  <a:tcPr marL="9525" marR="9525" marT="9525" marB="0" anchor="ctr"/>
                </a:tc>
                <a:extLst>
                  <a:ext uri="{0D108BD9-81ED-4DB2-BD59-A6C34878D82A}">
                    <a16:rowId xmlns:a16="http://schemas.microsoft.com/office/drawing/2014/main" val="10000"/>
                  </a:ext>
                </a:extLst>
              </a:tr>
              <a:tr h="49593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601398.SH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工商银行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20,172.59</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000002.SZ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万科</a:t>
                      </a:r>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A</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3,063.36</a:t>
                      </a:r>
                    </a:p>
                  </a:txBody>
                  <a:tcPr marL="6350" marR="6350" marT="6350" marB="0" anchor="ctr"/>
                </a:tc>
                <a:extLst>
                  <a:ext uri="{0D108BD9-81ED-4DB2-BD59-A6C34878D82A}">
                    <a16:rowId xmlns:a16="http://schemas.microsoft.com/office/drawing/2014/main" val="10001"/>
                  </a:ext>
                </a:extLst>
              </a:tr>
              <a:tr h="49466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601939.SH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建设银行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17,675.78</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000333.SZ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美的集团</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2,862.34</a:t>
                      </a:r>
                    </a:p>
                  </a:txBody>
                  <a:tcPr marL="6350" marR="6350" marT="6350" marB="0" anchor="ctr"/>
                </a:tc>
                <a:extLst>
                  <a:ext uri="{0D108BD9-81ED-4DB2-BD59-A6C34878D82A}">
                    <a16:rowId xmlns:a16="http://schemas.microsoft.com/office/drawing/2014/main" val="10002"/>
                  </a:ext>
                </a:extLst>
              </a:tr>
              <a:tr h="42862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601857.SH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中国石油</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13,397.14</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002415.SZ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海康威视</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2,807.34</a:t>
                      </a:r>
                    </a:p>
                  </a:txBody>
                  <a:tcPr marL="6350" marR="6350" marT="6350" marB="0" anchor="ctr"/>
                </a:tc>
                <a:extLst>
                  <a:ext uri="{0D108BD9-81ED-4DB2-BD59-A6C34878D82A}">
                    <a16:rowId xmlns:a16="http://schemas.microsoft.com/office/drawing/2014/main" val="10003"/>
                  </a:ext>
                </a:extLst>
              </a:tr>
              <a:tr h="48196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601288.SH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农业银行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13,019.37</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000651.SZ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格力电器</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2,511.57</a:t>
                      </a:r>
                    </a:p>
                  </a:txBody>
                  <a:tcPr marL="6350" marR="6350" marT="6350" marB="0" anchor="ctr"/>
                </a:tc>
                <a:extLst>
                  <a:ext uri="{0D108BD9-81ED-4DB2-BD59-A6C34878D82A}">
                    <a16:rowId xmlns:a16="http://schemas.microsoft.com/office/drawing/2014/main" val="10004"/>
                  </a:ext>
                </a:extLst>
              </a:tr>
              <a:tr h="50736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601318.SH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中国平安</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11,512.90</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000858.SZ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五粮液</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2,340.61</a:t>
                      </a:r>
                    </a:p>
                  </a:txBody>
                  <a:tcPr marL="6350" marR="6350" marT="6350" marB="0" anchor="ctr"/>
                </a:tc>
                <a:extLst>
                  <a:ext uri="{0D108BD9-81ED-4DB2-BD59-A6C34878D82A}">
                    <a16:rowId xmlns:a16="http://schemas.microsoft.com/office/drawing/2014/main" val="10005"/>
                  </a:ext>
                </a:extLst>
              </a:tr>
              <a:tr h="49911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601988.SH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10,833.47</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000001.SZ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平安银行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1,905.92</a:t>
                      </a:r>
                    </a:p>
                  </a:txBody>
                  <a:tcPr marL="6350" marR="6350" marT="6350" marB="0" anchor="ctr"/>
                </a:tc>
                <a:extLst>
                  <a:ext uri="{0D108BD9-81ED-4DB2-BD59-A6C34878D82A}">
                    <a16:rowId xmlns:a16="http://schemas.microsoft.com/office/drawing/2014/main" val="10006"/>
                  </a:ext>
                </a:extLst>
              </a:tr>
              <a:tr h="45529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600519.SH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贵州茅台</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8,662.74</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300750.SZ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宁德时代</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1,670.85</a:t>
                      </a:r>
                    </a:p>
                  </a:txBody>
                  <a:tcPr marL="6350" marR="6350" marT="6350" marB="0" anchor="ctr"/>
                </a:tc>
                <a:extLst>
                  <a:ext uri="{0D108BD9-81ED-4DB2-BD59-A6C34878D82A}">
                    <a16:rowId xmlns:a16="http://schemas.microsoft.com/office/drawing/2014/main" val="10007"/>
                  </a:ext>
                </a:extLst>
              </a:tr>
              <a:tr h="56134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600036.SH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招商银行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7,366.72</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001979.SZ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招商蛇口</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1,523.12</a:t>
                      </a:r>
                    </a:p>
                  </a:txBody>
                  <a:tcPr marL="6350" marR="6350" marT="6350" marB="0" anchor="ctr"/>
                </a:tc>
                <a:extLst>
                  <a:ext uri="{0D108BD9-81ED-4DB2-BD59-A6C34878D82A}">
                    <a16:rowId xmlns:a16="http://schemas.microsoft.com/office/drawing/2014/main" val="10008"/>
                  </a:ext>
                </a:extLst>
              </a:tr>
              <a:tr h="44323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600028.SH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中国石化</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6,937.38</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300498.SZ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温氏股份</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1,480.23</a:t>
                      </a:r>
                    </a:p>
                  </a:txBody>
                  <a:tcPr marL="6350" marR="6350" marT="6350" marB="0" anchor="ctr"/>
                </a:tc>
                <a:extLst>
                  <a:ext uri="{0D108BD9-81ED-4DB2-BD59-A6C34878D82A}">
                    <a16:rowId xmlns:a16="http://schemas.microsoft.com/office/drawing/2014/main" val="10009"/>
                  </a:ext>
                </a:extLst>
              </a:tr>
              <a:tr h="44005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601628.SH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中国人寿</a:t>
                      </a:r>
                    </a:p>
                  </a:txBody>
                  <a:tcPr marL="6350" marR="6350" marT="6350" marB="0" anchor="ctr">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6,433.05</a:t>
                      </a:r>
                    </a:p>
                  </a:txBody>
                  <a:tcPr marL="6350" marR="6350" marT="6350" marB="0" anchor="ctr">
                    <a:lnB w="12700">
                      <a:solidFill>
                        <a:schemeClr val="accent2"/>
                      </a:solidFill>
                      <a:prstDash val="solid"/>
                    </a:lnB>
                  </a:tcP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002304.SZ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洋河股份</a:t>
                      </a:r>
                    </a:p>
                  </a:txBody>
                  <a:tcPr marL="6350" marR="6350" marT="6350" marB="0" anchor="ctr">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1,424.10</a:t>
                      </a:r>
                    </a:p>
                  </a:txBody>
                  <a:tcPr marL="6350" marR="6350" marT="6350" marB="0" anchor="ctr">
                    <a:lnB w="12700">
                      <a:solidFill>
                        <a:schemeClr val="accent2"/>
                      </a:solidFill>
                      <a:prstDash val="solid"/>
                    </a:lnB>
                  </a:tcPr>
                </a:tc>
                <a:extLst>
                  <a:ext uri="{0D108BD9-81ED-4DB2-BD59-A6C34878D82A}">
                    <a16:rowId xmlns:a16="http://schemas.microsoft.com/office/drawing/2014/main" val="10010"/>
                  </a:ext>
                </a:extLst>
              </a:tr>
              <a:tr h="418465">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本月涨幅居前个股</a:t>
            </a:r>
            <a:r>
              <a:rPr lang="en-US" altLang="zh-CN" sz="2400" b="1">
                <a:solidFill>
                  <a:srgbClr val="000066"/>
                </a:solidFill>
                <a:latin typeface="幼圆" panose="02010509060101010101" pitchFamily="49" charset="-122"/>
                <a:ea typeface="幼圆" panose="02010509060101010101" pitchFamily="49" charset="-122"/>
              </a:rPr>
              <a:t>(</a:t>
            </a:r>
            <a:r>
              <a:rPr lang="zh-CN" altLang="zh-CN" sz="2400" b="1">
                <a:solidFill>
                  <a:srgbClr val="000066"/>
                </a:solidFill>
                <a:latin typeface="幼圆" panose="02010509060101010101" pitchFamily="49" charset="-122"/>
                <a:ea typeface="幼圆" panose="02010509060101010101" pitchFamily="49" charset="-122"/>
              </a:rPr>
              <a:t>去除发行不足一年新股</a:t>
            </a:r>
            <a:r>
              <a:rPr lang="en-US" altLang="zh-CN" sz="2400" b="1">
                <a:solidFill>
                  <a:srgbClr val="000066"/>
                </a:solidFill>
                <a:latin typeface="幼圆" panose="02010509060101010101" pitchFamily="49" charset="-122"/>
                <a:ea typeface="幼圆" panose="02010509060101010101" pitchFamily="49" charset="-122"/>
              </a:rPr>
              <a:t>)</a:t>
            </a:r>
          </a:p>
        </p:txBody>
      </p:sp>
      <p:graphicFrame>
        <p:nvGraphicFramePr>
          <p:cNvPr id="6" name="表格 5"/>
          <p:cNvGraphicFramePr>
            <a:graphicFrameLocks noGrp="1"/>
          </p:cNvGraphicFramePr>
          <p:nvPr>
            <p:extLst>
              <p:ext uri="{D42A27DB-BD31-4B8C-83A1-F6EECF244321}">
                <p14:modId xmlns:p14="http://schemas.microsoft.com/office/powerpoint/2010/main" val="1328683262"/>
              </p:ext>
            </p:extLst>
          </p:nvPr>
        </p:nvGraphicFramePr>
        <p:xfrm>
          <a:off x="-811" y="908720"/>
          <a:ext cx="9144034" cy="6028995"/>
        </p:xfrm>
        <a:graphic>
          <a:graphicData uri="http://schemas.openxmlformats.org/drawingml/2006/table">
            <a:tbl>
              <a:tblPr/>
              <a:tblGrid>
                <a:gridCol w="1938794">
                  <a:extLst>
                    <a:ext uri="{9D8B030D-6E8A-4147-A177-3AD203B41FA5}">
                      <a16:colId xmlns:a16="http://schemas.microsoft.com/office/drawing/2014/main" val="20000"/>
                    </a:ext>
                  </a:extLst>
                </a:gridCol>
                <a:gridCol w="1736202">
                  <a:extLst>
                    <a:ext uri="{9D8B030D-6E8A-4147-A177-3AD203B41FA5}">
                      <a16:colId xmlns:a16="http://schemas.microsoft.com/office/drawing/2014/main" val="20001"/>
                    </a:ext>
                  </a:extLst>
                </a:gridCol>
                <a:gridCol w="1388963">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2644975">
                  <a:extLst>
                    <a:ext uri="{9D8B030D-6E8A-4147-A177-3AD203B41FA5}">
                      <a16:colId xmlns:a16="http://schemas.microsoft.com/office/drawing/2014/main" val="20004"/>
                    </a:ext>
                  </a:extLst>
                </a:gridCol>
              </a:tblGrid>
              <a:tr h="718675">
                <a:tc>
                  <a:txBody>
                    <a:bodyPr/>
                    <a:lstStyle/>
                    <a:p>
                      <a:pPr algn="ctr" fontAlgn="t"/>
                      <a:endParaRPr lang="en-US" altLang="zh-CN" sz="1400" b="1" i="0" u="none" strike="noStrike" kern="1200">
                        <a:solidFill>
                          <a:schemeClr val="bg1"/>
                        </a:solidFill>
                        <a:latin typeface="+mn-ea"/>
                        <a:ea typeface="+mn-ea"/>
                        <a:cs typeface="+mn-cs"/>
                      </a:endParaRPr>
                    </a:p>
                    <a:p>
                      <a:pPr algn="ctr" fontAlgn="t"/>
                      <a:r>
                        <a:rPr lang="zh-CN" altLang="en-US" sz="1400" b="1" i="0" u="none" strike="noStrike" kern="120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br>
                        <a:rPr lang="zh-CN" altLang="en-US" sz="1400" b="1" i="0" u="none" strike="noStrike" kern="1200">
                          <a:solidFill>
                            <a:schemeClr val="bg1"/>
                          </a:solidFill>
                          <a:latin typeface="+mn-ea"/>
                          <a:ea typeface="+mn-ea"/>
                          <a:cs typeface="+mn-cs"/>
                        </a:rPr>
                      </a:br>
                      <a:endParaRPr lang="zh-CN" altLang="en-US" sz="1400" b="1" i="0" u="none" strike="noStrike" kern="120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总市值（亿元）</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475283">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600218.SH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全柴动力</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30.0167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80.8889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002733.SZ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雄韬股份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60.2195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67.8049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002565.SZ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顺灏股份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43.1845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61.5385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000785.SZ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武汉中商</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25.6246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56.2021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300118.SZ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东方日升</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76.9561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49.5606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477839">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300582.SZ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英飞特</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28.1024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39.0609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600238.SH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椰岛</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29.3123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38.2664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002786.SZ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银宝山新</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31.9479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37.6026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300569.SZ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天能重工</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25.8771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34.2412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458467">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600452.SH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涪陵电力</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47.6448</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34.1956</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电力、热力、燃气及水生产和供应业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a16="http://schemas.microsoft.com/office/drawing/2014/main" val="10010"/>
                  </a:ext>
                </a:extLst>
              </a:tr>
              <a:tr h="475276">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white">
          <a:xfrm>
            <a:off x="468313" y="188913"/>
            <a:ext cx="8231187" cy="71913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本月涨幅居前个股</a:t>
            </a:r>
          </a:p>
        </p:txBody>
      </p:sp>
      <p:sp>
        <p:nvSpPr>
          <p:cNvPr id="2" name="Text Box 2"/>
          <p:cNvSpPr txBox="1">
            <a:spLocks noChangeArrowheads="1"/>
          </p:cNvSpPr>
          <p:nvPr/>
        </p:nvSpPr>
        <p:spPr bwMode="auto">
          <a:xfrm>
            <a:off x="214312" y="1052736"/>
            <a:ext cx="8715375" cy="5098512"/>
          </a:xfrm>
          <a:prstGeom prst="rect">
            <a:avLst/>
          </a:prstGeom>
          <a:noFill/>
          <a:ln w="9525" algn="ctr">
            <a:noFill/>
            <a:miter lim="800000"/>
          </a:ln>
        </p:spPr>
        <p:txBody>
          <a:bodyPr>
            <a:spAutoFit/>
          </a:bodyPr>
          <a:lstStyle/>
          <a:p>
            <a:pPr>
              <a:lnSpc>
                <a:spcPct val="150000"/>
              </a:lnSpc>
              <a:buClr>
                <a:srgbClr val="000798"/>
              </a:buClr>
              <a:buFont typeface="Wingdings" panose="05000000000000000000" pitchFamily="2" charset="2"/>
              <a:buChar char="l"/>
              <a:defRPr/>
            </a:pPr>
            <a:r>
              <a:rPr lang="zh-CN" altLang="en-US" b="1">
                <a:solidFill>
                  <a:srgbClr val="000066"/>
                </a:solidFill>
                <a:latin typeface="幼圆" panose="02010509060101010101" pitchFamily="49" charset="-122"/>
                <a:ea typeface="幼圆" panose="02010509060101010101" pitchFamily="49" charset="-122"/>
              </a:rPr>
              <a:t>全柴动力</a:t>
            </a:r>
            <a:r>
              <a:rPr lang="zh-CN" altLang="en-US" b="1">
                <a:solidFill>
                  <a:schemeClr val="accent1">
                    <a:lumMod val="50000"/>
                  </a:schemeClr>
                </a:solidFill>
              </a:rPr>
              <a:t>（</a:t>
            </a:r>
            <a:r>
              <a:rPr lang="en-US" altLang="zh-CN" b="1">
                <a:solidFill>
                  <a:srgbClr val="000066"/>
                </a:solidFill>
                <a:latin typeface="幼圆" panose="02010509060101010101" pitchFamily="49" charset="-122"/>
                <a:ea typeface="幼圆" panose="02010509060101010101" pitchFamily="49" charset="-122"/>
              </a:rPr>
              <a:t>600218.SH</a:t>
            </a:r>
            <a:r>
              <a:rPr lang="zh-CN" altLang="en-US" b="1">
                <a:solidFill>
                  <a:schemeClr val="accent1">
                    <a:lumMod val="50000"/>
                  </a:schemeClr>
                </a:solidFill>
              </a:rPr>
              <a:t>） </a:t>
            </a:r>
            <a:r>
              <a:rPr lang="zh-CN" altLang="en-US" b="1">
                <a:solidFill>
                  <a:schemeClr val="accent1">
                    <a:lumMod val="50000"/>
                  </a:schemeClr>
                </a:solidFill>
                <a:latin typeface="+mn-ea"/>
                <a:ea typeface="+mn-ea"/>
              </a:rPr>
              <a:t>：安徽全柴动力股份有限公司是一家集研发、制造、销售、服务于一体的上市企业，是国家高新技术企业，国家知识产权优势企业，国家技术创新示范企业，中国内燃机行业排头兵企业，安徽省产学研合作示范企业。具备年产</a:t>
            </a:r>
            <a:r>
              <a:rPr lang="en-US" altLang="zh-CN" b="1">
                <a:solidFill>
                  <a:schemeClr val="accent1">
                    <a:lumMod val="50000"/>
                  </a:schemeClr>
                </a:solidFill>
                <a:latin typeface="+mn-ea"/>
                <a:ea typeface="+mn-ea"/>
              </a:rPr>
              <a:t>50</a:t>
            </a:r>
            <a:r>
              <a:rPr lang="zh-CN" altLang="en-US" b="1">
                <a:solidFill>
                  <a:schemeClr val="accent1">
                    <a:lumMod val="50000"/>
                  </a:schemeClr>
                </a:solidFill>
                <a:latin typeface="+mn-ea"/>
                <a:ea typeface="+mn-ea"/>
              </a:rPr>
              <a:t>万台系列发动机的制造能力，是目前国内最大的四缸发动机研发与制造企业之一。</a:t>
            </a:r>
            <a:endParaRPr lang="en-US" altLang="zh-CN" b="1">
              <a:solidFill>
                <a:schemeClr val="accent1">
                  <a:lumMod val="50000"/>
                </a:schemeClr>
              </a:solidFill>
              <a:latin typeface="+mn-ea"/>
              <a:ea typeface="+mn-ea"/>
            </a:endParaRPr>
          </a:p>
          <a:p>
            <a:pPr>
              <a:lnSpc>
                <a:spcPct val="150000"/>
              </a:lnSpc>
              <a:buClr>
                <a:srgbClr val="000798"/>
              </a:buClr>
              <a:buFont typeface="Wingdings" panose="05000000000000000000" pitchFamily="2" charset="2"/>
              <a:buChar char="l"/>
              <a:defRPr/>
            </a:pPr>
            <a:endParaRPr lang="en-US" altLang="zh-CN" b="1">
              <a:solidFill>
                <a:schemeClr val="accent1">
                  <a:lumMod val="50000"/>
                </a:schemeClr>
              </a:solidFill>
              <a:latin typeface="+mn-ea"/>
              <a:ea typeface="+mn-ea"/>
            </a:endParaRPr>
          </a:p>
          <a:p>
            <a:pPr>
              <a:lnSpc>
                <a:spcPct val="150000"/>
              </a:lnSpc>
              <a:buClr>
                <a:srgbClr val="000798"/>
              </a:buClr>
              <a:buFont typeface="Wingdings" panose="05000000000000000000" pitchFamily="2" charset="2"/>
              <a:buChar char="l"/>
              <a:defRPr/>
            </a:pPr>
            <a:r>
              <a:rPr lang="zh-CN" altLang="en-US" b="1">
                <a:solidFill>
                  <a:schemeClr val="accent1">
                    <a:lumMod val="50000"/>
                  </a:schemeClr>
                </a:solidFill>
                <a:latin typeface="+mn-ea"/>
                <a:ea typeface="+mn-ea"/>
              </a:rPr>
              <a:t>在电动车补贴逐年退坡的背景下，燃料电池汽车作为新能源汽车中唯一一种到</a:t>
            </a:r>
            <a:r>
              <a:rPr lang="en-US" altLang="zh-CN" b="1">
                <a:solidFill>
                  <a:schemeClr val="accent1">
                    <a:lumMod val="50000"/>
                  </a:schemeClr>
                </a:solidFill>
                <a:latin typeface="+mn-ea"/>
                <a:ea typeface="+mn-ea"/>
              </a:rPr>
              <a:t>2020</a:t>
            </a:r>
            <a:r>
              <a:rPr lang="zh-CN" altLang="en-US" b="1">
                <a:solidFill>
                  <a:schemeClr val="accent1">
                    <a:lumMod val="50000"/>
                  </a:schemeClr>
                </a:solidFill>
                <a:latin typeface="+mn-ea"/>
                <a:ea typeface="+mn-ea"/>
              </a:rPr>
              <a:t>年享受补贴不退坡特殊优惠政策的车型受到市场的广泛关注。概念股全柴动力</a:t>
            </a:r>
            <a:r>
              <a:rPr lang="en-US" altLang="zh-CN" b="1">
                <a:solidFill>
                  <a:schemeClr val="accent1">
                    <a:lumMod val="50000"/>
                  </a:schemeClr>
                </a:solidFill>
                <a:latin typeface="+mn-ea"/>
                <a:ea typeface="+mn-ea"/>
              </a:rPr>
              <a:t>1</a:t>
            </a:r>
            <a:r>
              <a:rPr lang="zh-CN" altLang="en-US" b="1">
                <a:solidFill>
                  <a:schemeClr val="accent1">
                    <a:lumMod val="50000"/>
                  </a:schemeClr>
                </a:solidFill>
                <a:latin typeface="+mn-ea"/>
                <a:ea typeface="+mn-ea"/>
              </a:rPr>
              <a:t>月累计涨幅</a:t>
            </a:r>
            <a:r>
              <a:rPr lang="en-US" altLang="zh-CN" b="1">
                <a:solidFill>
                  <a:schemeClr val="accent1">
                    <a:lumMod val="50000"/>
                  </a:schemeClr>
                </a:solidFill>
                <a:latin typeface="+mn-ea"/>
                <a:ea typeface="+mn-ea"/>
              </a:rPr>
              <a:t>80.89%</a:t>
            </a:r>
            <a:r>
              <a:rPr lang="zh-CN" altLang="en-US" b="1">
                <a:solidFill>
                  <a:schemeClr val="accent1">
                    <a:lumMod val="50000"/>
                  </a:schemeClr>
                </a:solidFill>
                <a:latin typeface="+mn-ea"/>
                <a:ea typeface="+mn-ea"/>
              </a:rPr>
              <a:t>。公司于</a:t>
            </a:r>
            <a:r>
              <a:rPr lang="en-US" altLang="zh-CN" b="1">
                <a:solidFill>
                  <a:schemeClr val="accent1">
                    <a:lumMod val="50000"/>
                  </a:schemeClr>
                </a:solidFill>
                <a:latin typeface="+mn-ea"/>
                <a:ea typeface="+mn-ea"/>
              </a:rPr>
              <a:t>1</a:t>
            </a:r>
            <a:r>
              <a:rPr lang="zh-CN" altLang="en-US" b="1">
                <a:solidFill>
                  <a:schemeClr val="accent1">
                    <a:lumMod val="50000"/>
                  </a:schemeClr>
                </a:solidFill>
                <a:latin typeface="+mn-ea"/>
                <a:ea typeface="+mn-ea"/>
              </a:rPr>
              <a:t>月</a:t>
            </a:r>
            <a:r>
              <a:rPr lang="en-US" altLang="zh-CN" b="1">
                <a:solidFill>
                  <a:schemeClr val="accent1">
                    <a:lumMod val="50000"/>
                  </a:schemeClr>
                </a:solidFill>
                <a:latin typeface="+mn-ea"/>
                <a:ea typeface="+mn-ea"/>
              </a:rPr>
              <a:t>23</a:t>
            </a:r>
            <a:r>
              <a:rPr lang="zh-CN" altLang="en-US" b="1">
                <a:solidFill>
                  <a:schemeClr val="accent1">
                    <a:lumMod val="50000"/>
                  </a:schemeClr>
                </a:solidFill>
                <a:latin typeface="+mn-ea"/>
                <a:ea typeface="+mn-ea"/>
              </a:rPr>
              <a:t>日晚间发布公告，称其子公司燃料电池业务尚处于研发试制阶段，未批量生产，且对上市公司整体业务影响较小。</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B08862-4DA7-4AB6-A6E5-68FEF2CE31DE}"/>
              </a:ext>
            </a:extLst>
          </p:cNvPr>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上月涨幅居前个股的本月表现</a:t>
            </a:r>
            <a:endParaRPr lang="en-US" altLang="zh-CN" sz="2400" b="1">
              <a:solidFill>
                <a:srgbClr val="000066"/>
              </a:solidFill>
              <a:latin typeface="幼圆" panose="02010509060101010101" pitchFamily="49" charset="-122"/>
              <a:ea typeface="幼圆" panose="02010509060101010101" pitchFamily="49" charset="-122"/>
            </a:endParaRPr>
          </a:p>
        </p:txBody>
      </p:sp>
      <p:graphicFrame>
        <p:nvGraphicFramePr>
          <p:cNvPr id="5" name="表格 4">
            <a:extLst>
              <a:ext uri="{FF2B5EF4-FFF2-40B4-BE49-F238E27FC236}">
                <a16:creationId xmlns:a16="http://schemas.microsoft.com/office/drawing/2014/main" id="{BDD305F5-997A-49F2-8DBC-1332852DFE17}"/>
              </a:ext>
            </a:extLst>
          </p:cNvPr>
          <p:cNvGraphicFramePr>
            <a:graphicFrameLocks noGrp="1"/>
          </p:cNvGraphicFramePr>
          <p:nvPr>
            <p:extLst>
              <p:ext uri="{D42A27DB-BD31-4B8C-83A1-F6EECF244321}">
                <p14:modId xmlns:p14="http://schemas.microsoft.com/office/powerpoint/2010/main" val="3110504139"/>
              </p:ext>
            </p:extLst>
          </p:nvPr>
        </p:nvGraphicFramePr>
        <p:xfrm>
          <a:off x="0" y="801442"/>
          <a:ext cx="9144034" cy="5676577"/>
        </p:xfrm>
        <a:graphic>
          <a:graphicData uri="http://schemas.openxmlformats.org/drawingml/2006/table">
            <a:tbl>
              <a:tblPr/>
              <a:tblGrid>
                <a:gridCol w="1938794">
                  <a:extLst>
                    <a:ext uri="{9D8B030D-6E8A-4147-A177-3AD203B41FA5}">
                      <a16:colId xmlns:a16="http://schemas.microsoft.com/office/drawing/2014/main" val="20000"/>
                    </a:ext>
                  </a:extLst>
                </a:gridCol>
                <a:gridCol w="1736202">
                  <a:extLst>
                    <a:ext uri="{9D8B030D-6E8A-4147-A177-3AD203B41FA5}">
                      <a16:colId xmlns:a16="http://schemas.microsoft.com/office/drawing/2014/main" val="20001"/>
                    </a:ext>
                  </a:extLst>
                </a:gridCol>
                <a:gridCol w="1388963">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2644975">
                  <a:extLst>
                    <a:ext uri="{9D8B030D-6E8A-4147-A177-3AD203B41FA5}">
                      <a16:colId xmlns:a16="http://schemas.microsoft.com/office/drawing/2014/main" val="20004"/>
                    </a:ext>
                  </a:extLst>
                </a:gridCol>
              </a:tblGrid>
              <a:tr h="725530">
                <a:tc>
                  <a:txBody>
                    <a:bodyPr/>
                    <a:lstStyle/>
                    <a:p>
                      <a:pPr algn="ctr" fontAlgn="t"/>
                      <a:endParaRPr lang="en-US" altLang="zh-CN" sz="1400" b="1" i="0" u="none" strike="noStrike" kern="1200">
                        <a:solidFill>
                          <a:schemeClr val="bg1"/>
                        </a:solidFill>
                        <a:latin typeface="+mn-ea"/>
                        <a:ea typeface="+mn-ea"/>
                        <a:cs typeface="+mn-cs"/>
                      </a:endParaRPr>
                    </a:p>
                    <a:p>
                      <a:pPr algn="ctr" fontAlgn="t"/>
                      <a:r>
                        <a:rPr lang="zh-CN" altLang="en-US" sz="1400" b="1" i="0" u="none" strike="noStrike" kern="120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上月涨幅（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br>
                        <a:rPr lang="zh-CN" altLang="en-US" sz="1400" b="1" i="0" u="none" strike="noStrike" kern="1200">
                          <a:solidFill>
                            <a:schemeClr val="bg1"/>
                          </a:solidFill>
                          <a:latin typeface="+mn-ea"/>
                          <a:ea typeface="+mn-ea"/>
                          <a:cs typeface="+mn-cs"/>
                        </a:rPr>
                      </a:br>
                      <a:endParaRPr lang="zh-CN" altLang="en-US" sz="1400" b="1" i="0" u="none" strike="noStrike" kern="120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本月涨幅（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479817">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002243.SZ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通产丽星</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110.6707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-7.7424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600776.SH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东方通信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103.0088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9.1543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002592.SZ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八菱科技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73.3333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-29.5726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54264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600556.SH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慧球</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69.9454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-0.6431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300635.SZ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达安股份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66.4348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-28.8924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科学研究和技术服务业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482396">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002017.SZ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东信和平</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61.3518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-6.6595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600775.SH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南京熊猫</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47.9927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-9.2478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002451.SZ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摩恩电气</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41.1833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-17.3377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54264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603322.SH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超讯通信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38.4647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-19.9765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002547.SZ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春兴精工</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38.1201</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11.1531</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31376980"/>
      </p:ext>
    </p:extLst>
  </p:cSld>
  <p:clrMapOvr>
    <a:overrideClrMapping bg1="lt1" tx1="dk1" bg2="lt2" tx2="dk2" accent1="accent1" accent2="accent2" accent3="accent3" accent4="accent4" accent5="accent5" accent6="accent6" hlink="hlink" folHlink="folHlink"/>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本月跌幅居前个股</a:t>
            </a:r>
          </a:p>
        </p:txBody>
      </p:sp>
      <p:graphicFrame>
        <p:nvGraphicFramePr>
          <p:cNvPr id="5" name="表格 4"/>
          <p:cNvGraphicFramePr>
            <a:graphicFrameLocks noGrp="1"/>
          </p:cNvGraphicFramePr>
          <p:nvPr>
            <p:extLst>
              <p:ext uri="{D42A27DB-BD31-4B8C-83A1-F6EECF244321}">
                <p14:modId xmlns:p14="http://schemas.microsoft.com/office/powerpoint/2010/main" val="1641790204"/>
              </p:ext>
            </p:extLst>
          </p:nvPr>
        </p:nvGraphicFramePr>
        <p:xfrm>
          <a:off x="0" y="786606"/>
          <a:ext cx="9144001" cy="6170784"/>
        </p:xfrm>
        <a:graphic>
          <a:graphicData uri="http://schemas.openxmlformats.org/drawingml/2006/table">
            <a:tbl>
              <a:tblPr/>
              <a:tblGrid>
                <a:gridCol w="2213532">
                  <a:extLst>
                    <a:ext uri="{9D8B030D-6E8A-4147-A177-3AD203B41FA5}">
                      <a16:colId xmlns:a16="http://schemas.microsoft.com/office/drawing/2014/main" val="20000"/>
                    </a:ext>
                  </a:extLst>
                </a:gridCol>
                <a:gridCol w="1870962">
                  <a:extLst>
                    <a:ext uri="{9D8B030D-6E8A-4147-A177-3AD203B41FA5}">
                      <a16:colId xmlns:a16="http://schemas.microsoft.com/office/drawing/2014/main" val="20001"/>
                    </a:ext>
                  </a:extLst>
                </a:gridCol>
                <a:gridCol w="1765555">
                  <a:extLst>
                    <a:ext uri="{9D8B030D-6E8A-4147-A177-3AD203B41FA5}">
                      <a16:colId xmlns:a16="http://schemas.microsoft.com/office/drawing/2014/main" val="20002"/>
                    </a:ext>
                  </a:extLst>
                </a:gridCol>
                <a:gridCol w="1264878">
                  <a:extLst>
                    <a:ext uri="{9D8B030D-6E8A-4147-A177-3AD203B41FA5}">
                      <a16:colId xmlns:a16="http://schemas.microsoft.com/office/drawing/2014/main" val="20003"/>
                    </a:ext>
                  </a:extLst>
                </a:gridCol>
                <a:gridCol w="2029074">
                  <a:extLst>
                    <a:ext uri="{9D8B030D-6E8A-4147-A177-3AD203B41FA5}">
                      <a16:colId xmlns:a16="http://schemas.microsoft.com/office/drawing/2014/main" val="20004"/>
                    </a:ext>
                  </a:extLst>
                </a:gridCol>
              </a:tblGrid>
              <a:tr h="600766">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月跌幅%</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585956">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002370.SZ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亚太药业</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46.5141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-47.8025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97634">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600462.SH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九有</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9.5013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-47.0238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租赁和商务服务业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551294">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002680.SZ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长生</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20.7396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-45.9391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74983">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002450.SZ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康得新</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149.0719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-44.8953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56784">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000007.SZ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全新好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16.6295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-40.4467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房地产业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556046">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601975.SH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长油</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102.9797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-38.0665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交通运输、仓储和邮政业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511476">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600086.SH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东方金钰</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38.745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-37.744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83792">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300087.SZ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荃银高科</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27.7563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-37.1345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农、林、牧、渔业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84452">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002927.SZ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泰永长征</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33.314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-36.9926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510817">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603196.SH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日播时尚</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18.864</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-36.8167</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a16="http://schemas.microsoft.com/office/drawing/2014/main" val="10010"/>
                  </a:ext>
                </a:extLst>
              </a:tr>
              <a:tr h="456784">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43C4FAD-AC0F-4495-9059-9516B6E3C2E8}"/>
              </a:ext>
            </a:extLst>
          </p:cNvPr>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股权质押比例前十</a:t>
            </a:r>
          </a:p>
        </p:txBody>
      </p:sp>
      <p:graphicFrame>
        <p:nvGraphicFramePr>
          <p:cNvPr id="7" name="表格 6">
            <a:extLst>
              <a:ext uri="{FF2B5EF4-FFF2-40B4-BE49-F238E27FC236}">
                <a16:creationId xmlns:a16="http://schemas.microsoft.com/office/drawing/2014/main" id="{E29E769F-1AD5-4073-B780-7272B14ECAD7}"/>
              </a:ext>
            </a:extLst>
          </p:cNvPr>
          <p:cNvGraphicFramePr>
            <a:graphicFrameLocks noGrp="1"/>
          </p:cNvGraphicFramePr>
          <p:nvPr>
            <p:extLst>
              <p:ext uri="{D42A27DB-BD31-4B8C-83A1-F6EECF244321}">
                <p14:modId xmlns:p14="http://schemas.microsoft.com/office/powerpoint/2010/main" val="4046735020"/>
              </p:ext>
            </p:extLst>
          </p:nvPr>
        </p:nvGraphicFramePr>
        <p:xfrm>
          <a:off x="0" y="883266"/>
          <a:ext cx="9144001" cy="6074126"/>
        </p:xfrm>
        <a:graphic>
          <a:graphicData uri="http://schemas.openxmlformats.org/drawingml/2006/table">
            <a:tbl>
              <a:tblPr/>
              <a:tblGrid>
                <a:gridCol w="2213532">
                  <a:extLst>
                    <a:ext uri="{9D8B030D-6E8A-4147-A177-3AD203B41FA5}">
                      <a16:colId xmlns:a16="http://schemas.microsoft.com/office/drawing/2014/main" val="20000"/>
                    </a:ext>
                  </a:extLst>
                </a:gridCol>
                <a:gridCol w="1870962">
                  <a:extLst>
                    <a:ext uri="{9D8B030D-6E8A-4147-A177-3AD203B41FA5}">
                      <a16:colId xmlns:a16="http://schemas.microsoft.com/office/drawing/2014/main" val="20001"/>
                    </a:ext>
                  </a:extLst>
                </a:gridCol>
                <a:gridCol w="1765555">
                  <a:extLst>
                    <a:ext uri="{9D8B030D-6E8A-4147-A177-3AD203B41FA5}">
                      <a16:colId xmlns:a16="http://schemas.microsoft.com/office/drawing/2014/main" val="20002"/>
                    </a:ext>
                  </a:extLst>
                </a:gridCol>
                <a:gridCol w="1264878">
                  <a:extLst>
                    <a:ext uri="{9D8B030D-6E8A-4147-A177-3AD203B41FA5}">
                      <a16:colId xmlns:a16="http://schemas.microsoft.com/office/drawing/2014/main" val="20003"/>
                    </a:ext>
                  </a:extLst>
                </a:gridCol>
                <a:gridCol w="2029074">
                  <a:extLst>
                    <a:ext uri="{9D8B030D-6E8A-4147-A177-3AD203B41FA5}">
                      <a16:colId xmlns:a16="http://schemas.microsoft.com/office/drawing/2014/main" val="20004"/>
                    </a:ext>
                  </a:extLst>
                </a:gridCol>
              </a:tblGrid>
              <a:tr h="589443">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质押比例%</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574912">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000408.SZ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藏格控股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77.96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209.7456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8825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000981.SZ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银亿股份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77.38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105.1305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540903">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603555.SH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贵人鸟</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77.14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31.4301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6603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002143.SZ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印纪传媒</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76.81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46.0157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租赁和商务服务业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4817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000723.SZ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美锦能源</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76.78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170.201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565212">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601360.SH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三六零</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75.95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1,329.14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501836">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000567.SZ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海德股份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75.09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44.526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金融业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74674">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002625.SZ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光启技术</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74.11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198.2221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753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600828.SH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茂业商业</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73.89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79.6712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50118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000564.SZ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供销大集</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73.74</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151.9981</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a16="http://schemas.microsoft.com/office/drawing/2014/main" val="10010"/>
                  </a:ext>
                </a:extLst>
              </a:tr>
              <a:tr h="448175">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450753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a:solidFill>
                  <a:srgbClr val="777777"/>
                </a:solidFill>
                <a:ea typeface="华文中宋" panose="02010600040101010101" pitchFamily="2" charset="-122"/>
              </a:rPr>
              <a:t>                      </a:t>
            </a:r>
            <a:r>
              <a:rPr lang="en-US" altLang="zh-CN" sz="3600">
                <a:solidFill>
                  <a:srgbClr val="000066"/>
                </a:solidFill>
                <a:latin typeface="华文中宋" panose="02010600040101010101" pitchFamily="2" charset="-122"/>
                <a:ea typeface="黑体" panose="02010609060101010101" pitchFamily="49" charset="-122"/>
              </a:rPr>
              <a:t>—— </a:t>
            </a:r>
            <a:r>
              <a:rPr lang="zh-CN" altLang="en-US" sz="3600" b="1">
                <a:solidFill>
                  <a:srgbClr val="000066"/>
                </a:solidFill>
                <a:ea typeface="黑体" panose="02010609060101010101" pitchFamily="49" charset="-122"/>
              </a:rPr>
              <a:t>二级市场</a:t>
            </a:r>
            <a:r>
              <a:rPr lang="zh-CN" altLang="en-US" sz="1800" b="1">
                <a:solidFill>
                  <a:srgbClr val="000066"/>
                </a:solidFill>
                <a:ea typeface="幼圆" panose="02010509060101010101" pitchFamily="49" charset="-122"/>
              </a:rPr>
              <a:t>（</a:t>
            </a:r>
            <a:r>
              <a:rPr lang="en-US" altLang="zh-CN" sz="1800" b="1">
                <a:solidFill>
                  <a:srgbClr val="000066"/>
                </a:solidFill>
                <a:ea typeface="幼圆" panose="02010509060101010101" pitchFamily="49" charset="-122"/>
              </a:rPr>
              <a:t>2019</a:t>
            </a:r>
            <a:r>
              <a:rPr lang="zh-CN" altLang="en-US" sz="1800" b="1">
                <a:solidFill>
                  <a:srgbClr val="000066"/>
                </a:solidFill>
                <a:ea typeface="幼圆" panose="02010509060101010101" pitchFamily="49" charset="-122"/>
              </a:rPr>
              <a:t>年</a:t>
            </a:r>
            <a:r>
              <a:rPr lang="en-US" altLang="zh-CN" sz="1800" b="1">
                <a:solidFill>
                  <a:srgbClr val="000066"/>
                </a:solidFill>
                <a:ea typeface="幼圆" panose="02010509060101010101" pitchFamily="49" charset="-122"/>
              </a:rPr>
              <a:t>1</a:t>
            </a:r>
            <a:r>
              <a:rPr lang="zh-CN" altLang="en-US" sz="1800" b="1">
                <a:solidFill>
                  <a:srgbClr val="000066"/>
                </a:solidFill>
                <a:ea typeface="幼圆" panose="02010509060101010101" pitchFamily="49" charset="-122"/>
              </a:rPr>
              <a:t>月）</a:t>
            </a:r>
            <a:endParaRPr lang="zh-CN" altLang="en-US" sz="3600" b="1">
              <a:solidFill>
                <a:srgbClr val="000066"/>
              </a:solidFill>
              <a:ea typeface="黑体" panose="02010609060101010101" pitchFamily="49" charset="-122"/>
            </a:endParaRPr>
          </a:p>
          <a:p>
            <a:pPr eaLnBrk="0" hangingPunct="0">
              <a:spcBef>
                <a:spcPct val="50000"/>
              </a:spcBef>
            </a:pPr>
            <a:endParaRPr lang="zh-CN" altLang="en-US" sz="4000" b="1">
              <a:solidFill>
                <a:srgbClr val="000099"/>
              </a:solidFill>
              <a:ea typeface="幼圆" panose="02010509060101010101" pitchFamily="49" charset="-122"/>
            </a:endParaRPr>
          </a:p>
        </p:txBody>
      </p:sp>
    </p:spTree>
    <p:extLst>
      <p:ext uri="{BB962C8B-B14F-4D97-AF65-F5344CB8AC3E}">
        <p14:creationId xmlns:p14="http://schemas.microsoft.com/office/powerpoint/2010/main" val="228273181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3596D5A-3D6B-48B7-B58F-42048E5F5348}"/>
              </a:ext>
            </a:extLst>
          </p:cNvPr>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第一大股东累计质押数占持股比例变化</a:t>
            </a:r>
          </a:p>
        </p:txBody>
      </p:sp>
      <p:sp>
        <p:nvSpPr>
          <p:cNvPr id="6" name="文本框 5">
            <a:extLst>
              <a:ext uri="{FF2B5EF4-FFF2-40B4-BE49-F238E27FC236}">
                <a16:creationId xmlns:a16="http://schemas.microsoft.com/office/drawing/2014/main" id="{491CA52B-5F68-4831-9BD0-BB226F7690DA}"/>
              </a:ext>
            </a:extLst>
          </p:cNvPr>
          <p:cNvSpPr txBox="1"/>
          <p:nvPr/>
        </p:nvSpPr>
        <p:spPr bwMode="auto">
          <a:xfrm>
            <a:off x="683568" y="4756455"/>
            <a:ext cx="7524836" cy="1631216"/>
          </a:xfrm>
          <a:prstGeom prst="rect">
            <a:avLst/>
          </a:prstGeom>
          <a:noFill/>
          <a:ln w="9525">
            <a:noFill/>
            <a:miter lim="800000"/>
          </a:ln>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国企第一大股东质押比例变化较为平稳，无高额质押或解压事项（浮动</a:t>
            </a:r>
            <a:r>
              <a:rPr lang="en-US" altLang="zh-CN" b="1">
                <a:solidFill>
                  <a:srgbClr val="000066"/>
                </a:solidFill>
                <a:latin typeface="幼圆" panose="02010509060101010101" pitchFamily="49" charset="-122"/>
                <a:ea typeface="幼圆" panose="02010509060101010101" pitchFamily="49" charset="-122"/>
              </a:rPr>
              <a:t>50%</a:t>
            </a:r>
            <a:r>
              <a:rPr lang="zh-CN" altLang="en-US" b="1">
                <a:solidFill>
                  <a:srgbClr val="000066"/>
                </a:solidFill>
                <a:latin typeface="幼圆" panose="02010509060101010101" pitchFamily="49" charset="-122"/>
                <a:ea typeface="幼圆" panose="02010509060101010101" pitchFamily="49" charset="-122"/>
              </a:rPr>
              <a:t>以上）。非国有企业中，</a:t>
            </a:r>
            <a:r>
              <a:rPr lang="en-US" altLang="zh-CN" b="1">
                <a:solidFill>
                  <a:srgbClr val="000066"/>
                </a:solidFill>
                <a:latin typeface="幼圆" panose="02010509060101010101" pitchFamily="49" charset="-122"/>
                <a:ea typeface="幼圆" panose="02010509060101010101" pitchFamily="49" charset="-122"/>
              </a:rPr>
              <a:t>1</a:t>
            </a:r>
            <a:r>
              <a:rPr lang="zh-CN" altLang="en-US" b="1">
                <a:solidFill>
                  <a:srgbClr val="000066"/>
                </a:solidFill>
                <a:latin typeface="幼圆" panose="02010509060101010101" pitchFamily="49" charset="-122"/>
                <a:ea typeface="幼圆" panose="02010509060101010101" pitchFamily="49" charset="-122"/>
              </a:rPr>
              <a:t>月有中润资源、通葡股份、劲嘉股份三家上市公司第一大股东将所持股全数质押（质押</a:t>
            </a:r>
            <a:r>
              <a:rPr lang="en-US" altLang="zh-CN" b="1">
                <a:solidFill>
                  <a:srgbClr val="000066"/>
                </a:solidFill>
                <a:latin typeface="幼圆" panose="02010509060101010101" pitchFamily="49" charset="-122"/>
                <a:ea typeface="幼圆" panose="02010509060101010101" pitchFamily="49" charset="-122"/>
              </a:rPr>
              <a:t>99%</a:t>
            </a:r>
            <a:r>
              <a:rPr lang="zh-CN" altLang="en-US" b="1">
                <a:solidFill>
                  <a:srgbClr val="000066"/>
                </a:solidFill>
                <a:latin typeface="幼圆" panose="02010509060101010101" pitchFamily="49" charset="-122"/>
                <a:ea typeface="幼圆" panose="02010509060101010101" pitchFamily="49" charset="-122"/>
              </a:rPr>
              <a:t>以上）；红日药业、荣科科技、汇通能源、银邦股份则已将股份如数解禁（解押</a:t>
            </a:r>
            <a:r>
              <a:rPr lang="en-US" altLang="zh-CN" b="1">
                <a:solidFill>
                  <a:srgbClr val="000066"/>
                </a:solidFill>
                <a:latin typeface="幼圆" panose="02010509060101010101" pitchFamily="49" charset="-122"/>
                <a:ea typeface="幼圆" panose="02010509060101010101" pitchFamily="49" charset="-122"/>
              </a:rPr>
              <a:t>99%</a:t>
            </a:r>
            <a:r>
              <a:rPr lang="zh-CN" altLang="en-US" b="1">
                <a:solidFill>
                  <a:srgbClr val="000066"/>
                </a:solidFill>
                <a:latin typeface="幼圆" panose="02010509060101010101" pitchFamily="49" charset="-122"/>
                <a:ea typeface="幼圆" panose="02010509060101010101" pitchFamily="49" charset="-122"/>
              </a:rPr>
              <a:t>以上）。</a:t>
            </a:r>
          </a:p>
        </p:txBody>
      </p:sp>
      <p:pic>
        <p:nvPicPr>
          <p:cNvPr id="3" name="图片 2">
            <a:extLst>
              <a:ext uri="{FF2B5EF4-FFF2-40B4-BE49-F238E27FC236}">
                <a16:creationId xmlns:a16="http://schemas.microsoft.com/office/drawing/2014/main" id="{03C9E9C7-36FE-469A-9493-548A3B35D465}"/>
              </a:ext>
            </a:extLst>
          </p:cNvPr>
          <p:cNvPicPr>
            <a:picLocks noChangeAspect="1"/>
          </p:cNvPicPr>
          <p:nvPr/>
        </p:nvPicPr>
        <p:blipFill>
          <a:blip r:embed="rId2"/>
          <a:stretch>
            <a:fillRect/>
          </a:stretch>
        </p:blipFill>
        <p:spPr>
          <a:xfrm>
            <a:off x="180765" y="1195420"/>
            <a:ext cx="4265221" cy="3537818"/>
          </a:xfrm>
          <a:prstGeom prst="rect">
            <a:avLst/>
          </a:prstGeom>
        </p:spPr>
      </p:pic>
      <p:pic>
        <p:nvPicPr>
          <p:cNvPr id="7" name="图片 6">
            <a:extLst>
              <a:ext uri="{FF2B5EF4-FFF2-40B4-BE49-F238E27FC236}">
                <a16:creationId xmlns:a16="http://schemas.microsoft.com/office/drawing/2014/main" id="{87FE192D-AC70-4481-8E5A-834E017BE6C0}"/>
              </a:ext>
            </a:extLst>
          </p:cNvPr>
          <p:cNvPicPr>
            <a:picLocks noChangeAspect="1"/>
          </p:cNvPicPr>
          <p:nvPr/>
        </p:nvPicPr>
        <p:blipFill>
          <a:blip r:embed="rId3"/>
          <a:stretch>
            <a:fillRect/>
          </a:stretch>
        </p:blipFill>
        <p:spPr>
          <a:xfrm>
            <a:off x="4391491" y="1195420"/>
            <a:ext cx="4265221" cy="3537818"/>
          </a:xfrm>
          <a:prstGeom prst="rect">
            <a:avLst/>
          </a:prstGeom>
        </p:spPr>
      </p:pic>
    </p:spTree>
    <p:extLst>
      <p:ext uri="{BB962C8B-B14F-4D97-AF65-F5344CB8AC3E}">
        <p14:creationId xmlns:p14="http://schemas.microsoft.com/office/powerpoint/2010/main" val="12331799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a16="http://schemas.microsoft.com/office/drawing/2014/main" id="{C111F803-EF2D-458B-9D57-814AC402EF99}"/>
              </a:ext>
            </a:extLst>
          </p:cNvPr>
          <p:cNvSpPr/>
          <p:nvPr/>
        </p:nvSpPr>
        <p:spPr bwMode="auto">
          <a:xfrm>
            <a:off x="197986" y="1016740"/>
            <a:ext cx="4032448" cy="1723593"/>
          </a:xfrm>
          <a:prstGeom prst="wedgeRoundRectCallout">
            <a:avLst>
              <a:gd name="adj1" fmla="val 28961"/>
              <a:gd name="adj2" fmla="val 6468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主要券商观点</a:t>
            </a:r>
          </a:p>
        </p:txBody>
      </p:sp>
      <p:pic>
        <p:nvPicPr>
          <p:cNvPr id="4" name="图片 3" descr="233"/>
          <p:cNvPicPr>
            <a:picLocks noChangeAspect="1"/>
          </p:cNvPicPr>
          <p:nvPr/>
        </p:nvPicPr>
        <p:blipFill>
          <a:blip r:embed="rId3" cstate="print"/>
          <a:stretch>
            <a:fillRect/>
          </a:stretch>
        </p:blipFill>
        <p:spPr>
          <a:xfrm>
            <a:off x="4644008" y="3861048"/>
            <a:ext cx="1904214" cy="640140"/>
          </a:xfrm>
          <a:prstGeom prst="rect">
            <a:avLst/>
          </a:prstGeom>
        </p:spPr>
      </p:pic>
      <p:pic>
        <p:nvPicPr>
          <p:cNvPr id="5" name="图片 4" descr="gy"/>
          <p:cNvPicPr>
            <a:picLocks noChangeAspect="1"/>
          </p:cNvPicPr>
          <p:nvPr/>
        </p:nvPicPr>
        <p:blipFill>
          <a:blip r:embed="rId4"/>
          <a:stretch>
            <a:fillRect/>
          </a:stretch>
        </p:blipFill>
        <p:spPr>
          <a:xfrm>
            <a:off x="2214210" y="3910563"/>
            <a:ext cx="1872615" cy="473710"/>
          </a:xfrm>
          <a:prstGeom prst="rect">
            <a:avLst/>
          </a:prstGeom>
        </p:spPr>
      </p:pic>
      <p:sp>
        <p:nvSpPr>
          <p:cNvPr id="6" name="文本框 5">
            <a:extLst>
              <a:ext uri="{FF2B5EF4-FFF2-40B4-BE49-F238E27FC236}">
                <a16:creationId xmlns:a16="http://schemas.microsoft.com/office/drawing/2014/main" id="{D7CBAA7B-74D5-4B63-86AF-D8E8F4B2D70C}"/>
              </a:ext>
            </a:extLst>
          </p:cNvPr>
          <p:cNvSpPr txBox="1"/>
          <p:nvPr/>
        </p:nvSpPr>
        <p:spPr>
          <a:xfrm>
            <a:off x="285220" y="1069497"/>
            <a:ext cx="3859700" cy="1554272"/>
          </a:xfrm>
          <a:prstGeom prst="rect">
            <a:avLst/>
          </a:prstGeom>
          <a:noFill/>
        </p:spPr>
        <p:txBody>
          <a:bodyPr wrap="square" rtlCol="0">
            <a:spAutoFit/>
          </a:bodyPr>
          <a:lstStyle/>
          <a:p>
            <a:r>
              <a:rPr lang="zh-CN" altLang="en-US" sz="1900" b="1">
                <a:solidFill>
                  <a:srgbClr val="000066"/>
                </a:solidFill>
                <a:latin typeface="+mn-ea"/>
                <a:ea typeface="+mn-ea"/>
              </a:rPr>
              <a:t>持续看好通信（</a:t>
            </a:r>
            <a:r>
              <a:rPr lang="en-US" altLang="zh-CN" sz="1900" b="1">
                <a:solidFill>
                  <a:srgbClr val="000066"/>
                </a:solidFill>
                <a:latin typeface="+mn-ea"/>
                <a:ea typeface="+mn-ea"/>
              </a:rPr>
              <a:t>5G</a:t>
            </a:r>
            <a:r>
              <a:rPr lang="zh-CN" altLang="en-US" sz="1900" b="1">
                <a:solidFill>
                  <a:srgbClr val="000066"/>
                </a:solidFill>
                <a:latin typeface="+mn-ea"/>
                <a:ea typeface="+mn-ea"/>
              </a:rPr>
              <a:t>）、计算机和电子为代表的成长板块，看好券商为代表的金融高股息板块。科创板、区域一体化和先进制造是</a:t>
            </a:r>
            <a:r>
              <a:rPr lang="en-US" altLang="zh-CN" sz="1900" b="1">
                <a:solidFill>
                  <a:srgbClr val="000066"/>
                </a:solidFill>
                <a:latin typeface="+mn-ea"/>
                <a:ea typeface="+mn-ea"/>
              </a:rPr>
              <a:t>2019</a:t>
            </a:r>
            <a:r>
              <a:rPr lang="zh-CN" altLang="en-US" sz="1900" b="1">
                <a:solidFill>
                  <a:srgbClr val="000066"/>
                </a:solidFill>
                <a:latin typeface="+mn-ea"/>
                <a:ea typeface="+mn-ea"/>
              </a:rPr>
              <a:t>年持续的主题</a:t>
            </a:r>
            <a:endParaRPr lang="zh-CN" altLang="en-US" sz="1800" b="1">
              <a:solidFill>
                <a:srgbClr val="000066"/>
              </a:solidFill>
              <a:latin typeface="+mn-ea"/>
              <a:ea typeface="+mn-ea"/>
            </a:endParaRPr>
          </a:p>
        </p:txBody>
      </p:sp>
      <p:sp>
        <p:nvSpPr>
          <p:cNvPr id="37" name="对话气泡: 圆角矩形 36">
            <a:extLst>
              <a:ext uri="{FF2B5EF4-FFF2-40B4-BE49-F238E27FC236}">
                <a16:creationId xmlns:a16="http://schemas.microsoft.com/office/drawing/2014/main" id="{4D676A9D-75E8-4923-8127-CCAAF1560233}"/>
              </a:ext>
            </a:extLst>
          </p:cNvPr>
          <p:cNvSpPr/>
          <p:nvPr/>
        </p:nvSpPr>
        <p:spPr bwMode="auto">
          <a:xfrm>
            <a:off x="4742221" y="1016740"/>
            <a:ext cx="4032448" cy="1723593"/>
          </a:xfrm>
          <a:prstGeom prst="wedgeRoundRectCallout">
            <a:avLst>
              <a:gd name="adj1" fmla="val -35107"/>
              <a:gd name="adj2" fmla="val 71912"/>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38" name="文本框 37">
            <a:extLst>
              <a:ext uri="{FF2B5EF4-FFF2-40B4-BE49-F238E27FC236}">
                <a16:creationId xmlns:a16="http://schemas.microsoft.com/office/drawing/2014/main" id="{AA001647-C370-4625-A8BB-ABA92BF4D979}"/>
              </a:ext>
            </a:extLst>
          </p:cNvPr>
          <p:cNvSpPr txBox="1"/>
          <p:nvPr/>
        </p:nvSpPr>
        <p:spPr>
          <a:xfrm>
            <a:off x="4924788" y="1069497"/>
            <a:ext cx="3686952" cy="1554272"/>
          </a:xfrm>
          <a:prstGeom prst="rect">
            <a:avLst/>
          </a:prstGeom>
          <a:noFill/>
        </p:spPr>
        <p:txBody>
          <a:bodyPr wrap="square" rtlCol="0">
            <a:spAutoFit/>
          </a:bodyPr>
          <a:lstStyle/>
          <a:p>
            <a:r>
              <a:rPr lang="zh-CN" altLang="en-US" sz="1900" b="1">
                <a:solidFill>
                  <a:srgbClr val="000066"/>
                </a:solidFill>
                <a:latin typeface="+mn-ea"/>
                <a:ea typeface="+mn-ea"/>
              </a:rPr>
              <a:t>上游行业景气度水泥</a:t>
            </a:r>
            <a:r>
              <a:rPr lang="en-US" altLang="zh-CN" sz="1900" b="1">
                <a:solidFill>
                  <a:srgbClr val="000066"/>
                </a:solidFill>
                <a:latin typeface="+mn-ea"/>
                <a:ea typeface="+mn-ea"/>
              </a:rPr>
              <a:t>&gt;</a:t>
            </a:r>
            <a:r>
              <a:rPr lang="zh-CN" altLang="en-US" sz="1900" b="1">
                <a:solidFill>
                  <a:srgbClr val="000066"/>
                </a:solidFill>
                <a:latin typeface="+mn-ea"/>
                <a:ea typeface="+mn-ea"/>
              </a:rPr>
              <a:t>石化</a:t>
            </a:r>
            <a:r>
              <a:rPr lang="en-US" altLang="zh-CN" sz="1900" b="1">
                <a:solidFill>
                  <a:srgbClr val="000066"/>
                </a:solidFill>
                <a:latin typeface="+mn-ea"/>
                <a:ea typeface="+mn-ea"/>
              </a:rPr>
              <a:t>&gt;</a:t>
            </a:r>
            <a:r>
              <a:rPr lang="zh-CN" altLang="en-US" sz="1900" b="1">
                <a:solidFill>
                  <a:srgbClr val="000066"/>
                </a:solidFill>
                <a:latin typeface="+mn-ea"/>
                <a:ea typeface="+mn-ea"/>
              </a:rPr>
              <a:t>钢铁</a:t>
            </a:r>
            <a:r>
              <a:rPr lang="en-US" altLang="zh-CN" sz="1900" b="1">
                <a:solidFill>
                  <a:srgbClr val="000066"/>
                </a:solidFill>
                <a:latin typeface="+mn-ea"/>
                <a:ea typeface="+mn-ea"/>
              </a:rPr>
              <a:t>&gt;</a:t>
            </a:r>
            <a:r>
              <a:rPr lang="zh-CN" altLang="en-US" sz="1900" b="1">
                <a:solidFill>
                  <a:srgbClr val="000066"/>
                </a:solidFill>
                <a:latin typeface="+mn-ea"/>
                <a:ea typeface="+mn-ea"/>
              </a:rPr>
              <a:t>有色；中游行业景气度军工</a:t>
            </a:r>
            <a:r>
              <a:rPr lang="en-US" altLang="zh-CN" sz="1900" b="1">
                <a:solidFill>
                  <a:srgbClr val="000066"/>
                </a:solidFill>
                <a:latin typeface="+mn-ea"/>
                <a:ea typeface="+mn-ea"/>
              </a:rPr>
              <a:t>&gt;</a:t>
            </a:r>
            <a:r>
              <a:rPr lang="zh-CN" altLang="en-US" sz="1900" b="1">
                <a:solidFill>
                  <a:srgbClr val="000066"/>
                </a:solidFill>
                <a:latin typeface="+mn-ea"/>
                <a:ea typeface="+mn-ea"/>
              </a:rPr>
              <a:t>工程机械</a:t>
            </a:r>
            <a:r>
              <a:rPr lang="en-US" altLang="zh-CN" sz="1900" b="1">
                <a:solidFill>
                  <a:srgbClr val="000066"/>
                </a:solidFill>
                <a:latin typeface="+mn-ea"/>
                <a:ea typeface="+mn-ea"/>
              </a:rPr>
              <a:t>&gt;</a:t>
            </a:r>
            <a:r>
              <a:rPr lang="zh-CN" altLang="en-US" sz="1900" b="1">
                <a:solidFill>
                  <a:srgbClr val="000066"/>
                </a:solidFill>
                <a:latin typeface="+mn-ea"/>
                <a:ea typeface="+mn-ea"/>
              </a:rPr>
              <a:t>汽车</a:t>
            </a:r>
            <a:r>
              <a:rPr lang="en-US" altLang="zh-CN" sz="1900" b="1">
                <a:solidFill>
                  <a:srgbClr val="000066"/>
                </a:solidFill>
                <a:latin typeface="+mn-ea"/>
                <a:ea typeface="+mn-ea"/>
              </a:rPr>
              <a:t>&gt;</a:t>
            </a:r>
            <a:r>
              <a:rPr lang="zh-CN" altLang="en-US" sz="1900" b="1">
                <a:solidFill>
                  <a:srgbClr val="000066"/>
                </a:solidFill>
                <a:latin typeface="+mn-ea"/>
                <a:ea typeface="+mn-ea"/>
              </a:rPr>
              <a:t>交运；下游行业景气度食品饮料</a:t>
            </a:r>
            <a:r>
              <a:rPr lang="en-US" altLang="zh-CN" sz="1900" b="1">
                <a:solidFill>
                  <a:srgbClr val="000066"/>
                </a:solidFill>
                <a:latin typeface="+mn-ea"/>
                <a:ea typeface="+mn-ea"/>
              </a:rPr>
              <a:t>&gt;</a:t>
            </a:r>
            <a:r>
              <a:rPr lang="zh-CN" altLang="en-US" sz="1900" b="1">
                <a:solidFill>
                  <a:srgbClr val="000066"/>
                </a:solidFill>
                <a:latin typeface="+mn-ea"/>
                <a:ea typeface="+mn-ea"/>
              </a:rPr>
              <a:t>银行</a:t>
            </a:r>
            <a:r>
              <a:rPr lang="en-US" altLang="zh-CN" sz="1900" b="1">
                <a:solidFill>
                  <a:srgbClr val="000066"/>
                </a:solidFill>
                <a:latin typeface="+mn-ea"/>
                <a:ea typeface="+mn-ea"/>
              </a:rPr>
              <a:t>&gt;</a:t>
            </a:r>
            <a:r>
              <a:rPr lang="zh-CN" altLang="en-US" sz="1900" b="1">
                <a:solidFill>
                  <a:srgbClr val="000066"/>
                </a:solidFill>
                <a:latin typeface="+mn-ea"/>
                <a:ea typeface="+mn-ea"/>
              </a:rPr>
              <a:t>地产</a:t>
            </a:r>
            <a:r>
              <a:rPr lang="en-US" altLang="zh-CN" sz="1900" b="1">
                <a:solidFill>
                  <a:srgbClr val="000066"/>
                </a:solidFill>
                <a:latin typeface="+mn-ea"/>
                <a:ea typeface="+mn-ea"/>
              </a:rPr>
              <a:t>&gt;</a:t>
            </a:r>
            <a:r>
              <a:rPr lang="zh-CN" altLang="en-US" sz="1900" b="1">
                <a:solidFill>
                  <a:srgbClr val="000066"/>
                </a:solidFill>
                <a:latin typeface="+mn-ea"/>
                <a:ea typeface="+mn-ea"/>
              </a:rPr>
              <a:t>传媒</a:t>
            </a:r>
            <a:r>
              <a:rPr lang="en-US" altLang="zh-CN" sz="1900" b="1">
                <a:solidFill>
                  <a:srgbClr val="000066"/>
                </a:solidFill>
                <a:latin typeface="+mn-ea"/>
                <a:ea typeface="+mn-ea"/>
              </a:rPr>
              <a:t>&gt;</a:t>
            </a:r>
            <a:r>
              <a:rPr lang="zh-CN" altLang="en-US" sz="1900" b="1">
                <a:solidFill>
                  <a:srgbClr val="000066"/>
                </a:solidFill>
                <a:latin typeface="+mn-ea"/>
                <a:ea typeface="+mn-ea"/>
              </a:rPr>
              <a:t>医药</a:t>
            </a:r>
            <a:r>
              <a:rPr lang="en-US" altLang="zh-CN" sz="1900" b="1">
                <a:solidFill>
                  <a:srgbClr val="000066"/>
                </a:solidFill>
                <a:latin typeface="+mn-ea"/>
                <a:ea typeface="+mn-ea"/>
              </a:rPr>
              <a:t>&gt;</a:t>
            </a:r>
            <a:r>
              <a:rPr lang="zh-CN" altLang="en-US" sz="1900" b="1">
                <a:solidFill>
                  <a:srgbClr val="000066"/>
                </a:solidFill>
                <a:latin typeface="+mn-ea"/>
                <a:ea typeface="+mn-ea"/>
              </a:rPr>
              <a:t>纺织服装</a:t>
            </a:r>
          </a:p>
        </p:txBody>
      </p:sp>
      <p:sp>
        <p:nvSpPr>
          <p:cNvPr id="39" name="对话气泡: 圆角矩形 38">
            <a:extLst>
              <a:ext uri="{FF2B5EF4-FFF2-40B4-BE49-F238E27FC236}">
                <a16:creationId xmlns:a16="http://schemas.microsoft.com/office/drawing/2014/main" id="{3495AF19-8E76-4B92-BB7B-6EAE37CC1F57}"/>
              </a:ext>
            </a:extLst>
          </p:cNvPr>
          <p:cNvSpPr/>
          <p:nvPr/>
        </p:nvSpPr>
        <p:spPr bwMode="auto">
          <a:xfrm>
            <a:off x="4742221" y="4516816"/>
            <a:ext cx="4032448" cy="1723593"/>
          </a:xfrm>
          <a:prstGeom prst="wedgeRoundRectCallout">
            <a:avLst>
              <a:gd name="adj1" fmla="val -29248"/>
              <a:gd name="adj2" fmla="val -6055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1" name="对话气泡: 圆角矩形 40">
            <a:extLst>
              <a:ext uri="{FF2B5EF4-FFF2-40B4-BE49-F238E27FC236}">
                <a16:creationId xmlns:a16="http://schemas.microsoft.com/office/drawing/2014/main" id="{F2E2216E-4C45-4DB7-A225-5999311B53DF}"/>
              </a:ext>
            </a:extLst>
          </p:cNvPr>
          <p:cNvSpPr/>
          <p:nvPr/>
        </p:nvSpPr>
        <p:spPr bwMode="auto">
          <a:xfrm>
            <a:off x="285220" y="4516816"/>
            <a:ext cx="4032448" cy="1723593"/>
          </a:xfrm>
          <a:prstGeom prst="wedgeRoundRectCallout">
            <a:avLst>
              <a:gd name="adj1" fmla="val 27091"/>
              <a:gd name="adj2" fmla="val -6055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2" name="文本框 41">
            <a:extLst>
              <a:ext uri="{FF2B5EF4-FFF2-40B4-BE49-F238E27FC236}">
                <a16:creationId xmlns:a16="http://schemas.microsoft.com/office/drawing/2014/main" id="{5328725A-9DE9-4782-8DA5-C4B14062FB2D}"/>
              </a:ext>
            </a:extLst>
          </p:cNvPr>
          <p:cNvSpPr txBox="1"/>
          <p:nvPr/>
        </p:nvSpPr>
        <p:spPr>
          <a:xfrm>
            <a:off x="4914969" y="4596039"/>
            <a:ext cx="3686952" cy="1477328"/>
          </a:xfrm>
          <a:prstGeom prst="rect">
            <a:avLst/>
          </a:prstGeom>
          <a:noFill/>
        </p:spPr>
        <p:txBody>
          <a:bodyPr wrap="square" rtlCol="0">
            <a:spAutoFit/>
          </a:bodyPr>
          <a:lstStyle/>
          <a:p>
            <a:r>
              <a:rPr lang="zh-CN" altLang="en-US" sz="1800" b="1">
                <a:solidFill>
                  <a:srgbClr val="000066"/>
                </a:solidFill>
                <a:latin typeface="+mn-ea"/>
                <a:ea typeface="+mn-ea"/>
              </a:rPr>
              <a:t>“一年之计在于春”的判断正在验证，我们最新的思考是：春季行情可能划分为两个阶段</a:t>
            </a:r>
            <a:r>
              <a:rPr lang="en-US" altLang="zh-CN" sz="1800" b="1">
                <a:solidFill>
                  <a:srgbClr val="000066"/>
                </a:solidFill>
                <a:latin typeface="+mn-ea"/>
                <a:ea typeface="+mn-ea"/>
              </a:rPr>
              <a:t>,</a:t>
            </a:r>
            <a:r>
              <a:rPr lang="zh-CN" altLang="en-US" sz="1800" b="1">
                <a:solidFill>
                  <a:srgbClr val="000066"/>
                </a:solidFill>
                <a:latin typeface="+mn-ea"/>
                <a:ea typeface="+mn-ea"/>
              </a:rPr>
              <a:t>春季行情</a:t>
            </a:r>
            <a:r>
              <a:rPr lang="en-US" altLang="zh-CN" sz="1800" b="1">
                <a:solidFill>
                  <a:srgbClr val="000066"/>
                </a:solidFill>
                <a:latin typeface="+mn-ea"/>
                <a:ea typeface="+mn-ea"/>
              </a:rPr>
              <a:t>1.0</a:t>
            </a:r>
            <a:r>
              <a:rPr lang="zh-CN" altLang="en-US" sz="1800" b="1">
                <a:solidFill>
                  <a:srgbClr val="000066"/>
                </a:solidFill>
                <a:latin typeface="+mn-ea"/>
                <a:ea typeface="+mn-ea"/>
              </a:rPr>
              <a:t>已演绎至尾声，稍作休整之后，春季行情</a:t>
            </a:r>
            <a:r>
              <a:rPr lang="en-US" altLang="zh-CN" sz="1800" b="1">
                <a:solidFill>
                  <a:srgbClr val="000066"/>
                </a:solidFill>
                <a:latin typeface="+mn-ea"/>
                <a:ea typeface="+mn-ea"/>
              </a:rPr>
              <a:t>2.0</a:t>
            </a:r>
            <a:r>
              <a:rPr lang="zh-CN" altLang="en-US" sz="1800" b="1">
                <a:solidFill>
                  <a:srgbClr val="000066"/>
                </a:solidFill>
                <a:latin typeface="+mn-ea"/>
                <a:ea typeface="+mn-ea"/>
              </a:rPr>
              <a:t>仍可期待。</a:t>
            </a:r>
            <a:endParaRPr lang="zh-CN" altLang="en-US" sz="1800" b="1">
              <a:solidFill>
                <a:srgbClr val="FF0000"/>
              </a:solidFill>
              <a:latin typeface="+mn-ea"/>
              <a:ea typeface="+mn-ea"/>
            </a:endParaRPr>
          </a:p>
        </p:txBody>
      </p:sp>
      <p:sp>
        <p:nvSpPr>
          <p:cNvPr id="40" name="文本框 39">
            <a:extLst>
              <a:ext uri="{FF2B5EF4-FFF2-40B4-BE49-F238E27FC236}">
                <a16:creationId xmlns:a16="http://schemas.microsoft.com/office/drawing/2014/main" id="{F39F1F8D-6CA7-4FCF-B0C5-EB39426A7808}"/>
              </a:ext>
            </a:extLst>
          </p:cNvPr>
          <p:cNvSpPr txBox="1"/>
          <p:nvPr/>
        </p:nvSpPr>
        <p:spPr>
          <a:xfrm>
            <a:off x="481947" y="4639948"/>
            <a:ext cx="3772466" cy="1477328"/>
          </a:xfrm>
          <a:prstGeom prst="rect">
            <a:avLst/>
          </a:prstGeom>
          <a:noFill/>
        </p:spPr>
        <p:txBody>
          <a:bodyPr wrap="square" rtlCol="0">
            <a:spAutoFit/>
          </a:bodyPr>
          <a:lstStyle/>
          <a:p>
            <a:r>
              <a:rPr lang="zh-CN" altLang="en-US" sz="1800" b="1">
                <a:solidFill>
                  <a:srgbClr val="000066"/>
                </a:solidFill>
                <a:latin typeface="+mn-ea"/>
                <a:ea typeface="+mn-ea"/>
              </a:rPr>
              <a:t>春节期间，国际金融市场整体维持平稳。内外风险阶段内均趋于缓和，</a:t>
            </a:r>
            <a:r>
              <a:rPr lang="en-US" altLang="zh-CN" sz="1800" b="1">
                <a:solidFill>
                  <a:srgbClr val="000066"/>
                </a:solidFill>
                <a:latin typeface="+mn-ea"/>
                <a:ea typeface="+mn-ea"/>
              </a:rPr>
              <a:t>A</a:t>
            </a:r>
            <a:r>
              <a:rPr lang="zh-CN" altLang="en-US" sz="1800" b="1">
                <a:solidFill>
                  <a:srgbClr val="000066"/>
                </a:solidFill>
                <a:latin typeface="+mn-ea"/>
                <a:ea typeface="+mn-ea"/>
              </a:rPr>
              <a:t>股市场风险偏好修复预计仍将延续。短期不确定性因素仍需持续关注，重申风险偏好有限修复观点。</a:t>
            </a:r>
          </a:p>
        </p:txBody>
      </p:sp>
      <p:pic>
        <p:nvPicPr>
          <p:cNvPr id="1026" name="Picture 2" descr="https://timgsa.baidu.com/timg?image&amp;quality=80&amp;size=b9999_10000&amp;sec=1547012658785&amp;di=2add7de4fca93318795f7f44709d73ae&amp;imgtype=0&amp;src=http%3A%2F%2Fcdn.huodongxing.com%2Flogo%2Forg%2F201609%2F2132463797660%2F172463892086590.jpeg%3Fauth_key%3D1525125672-0-0-7938a61d019546fc7649da9b85c974e5">
            <a:extLst>
              <a:ext uri="{FF2B5EF4-FFF2-40B4-BE49-F238E27FC236}">
                <a16:creationId xmlns:a16="http://schemas.microsoft.com/office/drawing/2014/main" id="{F5FAFE27-DF21-42F1-B91A-714353AFDD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038254"/>
            <a:ext cx="921831" cy="6875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46F7539D-CCAE-4B31-A62D-AA5B49652D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0338" y="3126056"/>
            <a:ext cx="1632034" cy="349268"/>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a:solidFill>
                  <a:srgbClr val="000066"/>
                </a:solidFill>
                <a:latin typeface="+mn-ea"/>
                <a:ea typeface="+mn-ea"/>
              </a:rPr>
              <a:t>       </a:t>
            </a:r>
            <a:endParaRPr lang="en-US" altLang="zh-CN" sz="1800" b="1">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宏观经济数据解读</a:t>
            </a:r>
          </a:p>
        </p:txBody>
      </p:sp>
      <p:sp>
        <p:nvSpPr>
          <p:cNvPr id="2" name="文本框 1"/>
          <p:cNvSpPr txBox="1"/>
          <p:nvPr/>
        </p:nvSpPr>
        <p:spPr>
          <a:xfrm>
            <a:off x="431324" y="913224"/>
            <a:ext cx="8111490" cy="6043899"/>
          </a:xfrm>
          <a:prstGeom prst="rect">
            <a:avLst/>
          </a:prstGeom>
          <a:noFill/>
        </p:spPr>
        <p:txBody>
          <a:bodyPr wrap="square" rtlCol="0" anchor="t">
            <a:spAutoFit/>
          </a:bodyPr>
          <a:lstStyle/>
          <a:p>
            <a:pPr eaLnBrk="1" latinLnBrk="0" hangingPunct="1">
              <a:lnSpc>
                <a:spcPct val="160000"/>
              </a:lnSpc>
              <a:defRPr/>
            </a:pPr>
            <a:r>
              <a:rPr lang="zh-CN" altLang="en-US" sz="1950" b="1">
                <a:solidFill>
                  <a:srgbClr val="000066"/>
                </a:solidFill>
                <a:latin typeface="+mn-ea"/>
                <a:ea typeface="+mn-ea"/>
                <a:sym typeface="+mn-ea"/>
              </a:rPr>
              <a:t>    </a:t>
            </a:r>
            <a:r>
              <a:rPr lang="en-US" altLang="zh-CN" sz="1950" b="1">
                <a:solidFill>
                  <a:srgbClr val="000066"/>
                </a:solidFill>
                <a:latin typeface="+mn-ea"/>
                <a:ea typeface="+mn-ea"/>
                <a:sym typeface="+mn-ea"/>
              </a:rPr>
              <a:t>1</a:t>
            </a:r>
            <a:r>
              <a:rPr lang="zh-CN" altLang="en-US" sz="1950" b="1">
                <a:solidFill>
                  <a:srgbClr val="000066"/>
                </a:solidFill>
                <a:latin typeface="+mn-ea"/>
                <a:ea typeface="+mn-ea"/>
                <a:sym typeface="+mn-ea"/>
              </a:rPr>
              <a:t>月官方制造业</a:t>
            </a:r>
            <a:r>
              <a:rPr lang="en-US" altLang="zh-CN" sz="1950" b="1">
                <a:solidFill>
                  <a:srgbClr val="000066"/>
                </a:solidFill>
                <a:latin typeface="+mn-ea"/>
                <a:ea typeface="+mn-ea"/>
                <a:sym typeface="+mn-ea"/>
              </a:rPr>
              <a:t>PMI</a:t>
            </a:r>
            <a:r>
              <a:rPr lang="zh-CN" altLang="en-US" sz="1950" b="1">
                <a:solidFill>
                  <a:srgbClr val="000066"/>
                </a:solidFill>
                <a:latin typeface="+mn-ea"/>
                <a:ea typeface="+mn-ea"/>
                <a:sym typeface="+mn-ea"/>
              </a:rPr>
              <a:t>为</a:t>
            </a:r>
            <a:r>
              <a:rPr lang="en-US" altLang="zh-CN" sz="1950" b="1">
                <a:solidFill>
                  <a:srgbClr val="000066"/>
                </a:solidFill>
                <a:latin typeface="+mn-ea"/>
                <a:ea typeface="+mn-ea"/>
                <a:sym typeface="+mn-ea"/>
              </a:rPr>
              <a:t>49.5%</a:t>
            </a:r>
            <a:r>
              <a:rPr lang="zh-CN" altLang="en-US" sz="1950" b="1">
                <a:solidFill>
                  <a:srgbClr val="000066"/>
                </a:solidFill>
                <a:latin typeface="+mn-ea"/>
                <a:ea typeface="+mn-ea"/>
                <a:sym typeface="+mn-ea"/>
              </a:rPr>
              <a:t>，较上月回升</a:t>
            </a:r>
            <a:r>
              <a:rPr lang="en-US" altLang="zh-CN" sz="1950" b="1">
                <a:solidFill>
                  <a:srgbClr val="000066"/>
                </a:solidFill>
                <a:latin typeface="+mn-ea"/>
                <a:ea typeface="+mn-ea"/>
                <a:sym typeface="+mn-ea"/>
              </a:rPr>
              <a:t>0.1</a:t>
            </a:r>
            <a:r>
              <a:rPr lang="zh-CN" altLang="en-US" sz="1950" b="1">
                <a:solidFill>
                  <a:srgbClr val="000066"/>
                </a:solidFill>
                <a:latin typeface="+mn-ea"/>
                <a:ea typeface="+mn-ea"/>
                <a:sym typeface="+mn-ea"/>
              </a:rPr>
              <a:t>个百分点，结束此前连续</a:t>
            </a:r>
            <a:r>
              <a:rPr lang="en-US" altLang="zh-CN" sz="1950" b="1">
                <a:solidFill>
                  <a:srgbClr val="000066"/>
                </a:solidFill>
                <a:latin typeface="+mn-ea"/>
                <a:ea typeface="+mn-ea"/>
                <a:sym typeface="+mn-ea"/>
              </a:rPr>
              <a:t>4</a:t>
            </a:r>
            <a:r>
              <a:rPr lang="zh-CN" altLang="en-US" sz="1950" b="1">
                <a:solidFill>
                  <a:srgbClr val="000066"/>
                </a:solidFill>
                <a:latin typeface="+mn-ea"/>
                <a:ea typeface="+mn-ea"/>
                <a:sym typeface="+mn-ea"/>
              </a:rPr>
              <a:t>个月的回落。其中制造业生产扩张略有加快，原材料购进价格和出厂价格总体水平降幅收窄。财新中国制造业</a:t>
            </a:r>
            <a:r>
              <a:rPr lang="en-US" altLang="zh-CN" sz="1950" b="1">
                <a:solidFill>
                  <a:srgbClr val="000066"/>
                </a:solidFill>
                <a:latin typeface="+mn-ea"/>
                <a:ea typeface="+mn-ea"/>
                <a:sym typeface="+mn-ea"/>
              </a:rPr>
              <a:t>PMI</a:t>
            </a:r>
            <a:r>
              <a:rPr lang="zh-CN" altLang="en-US" sz="1950" b="1">
                <a:solidFill>
                  <a:srgbClr val="000066"/>
                </a:solidFill>
                <a:latin typeface="+mn-ea"/>
                <a:ea typeface="+mn-ea"/>
                <a:sym typeface="+mn-ea"/>
              </a:rPr>
              <a:t>为</a:t>
            </a:r>
            <a:r>
              <a:rPr lang="en-US" altLang="zh-CN" sz="1950" b="1">
                <a:solidFill>
                  <a:srgbClr val="000066"/>
                </a:solidFill>
                <a:latin typeface="+mn-ea"/>
                <a:ea typeface="+mn-ea"/>
                <a:sym typeface="+mn-ea"/>
              </a:rPr>
              <a:t>48.3%</a:t>
            </a:r>
            <a:r>
              <a:rPr lang="zh-CN" altLang="en-US" sz="1950" b="1">
                <a:solidFill>
                  <a:srgbClr val="000066"/>
                </a:solidFill>
                <a:latin typeface="+mn-ea"/>
                <a:ea typeface="+mn-ea"/>
                <a:sym typeface="+mn-ea"/>
              </a:rPr>
              <a:t>，较上月回落</a:t>
            </a:r>
            <a:r>
              <a:rPr lang="en-US" altLang="zh-CN" sz="1950" b="1">
                <a:solidFill>
                  <a:srgbClr val="000066"/>
                </a:solidFill>
                <a:latin typeface="+mn-ea"/>
                <a:ea typeface="+mn-ea"/>
                <a:sym typeface="+mn-ea"/>
              </a:rPr>
              <a:t>1.4</a:t>
            </a:r>
            <a:r>
              <a:rPr lang="zh-CN" altLang="en-US" sz="1950" b="1">
                <a:solidFill>
                  <a:srgbClr val="000066"/>
                </a:solidFill>
                <a:latin typeface="+mn-ea"/>
                <a:ea typeface="+mn-ea"/>
                <a:sym typeface="+mn-ea"/>
              </a:rPr>
              <a:t>个百分点，创三年新低。国内需求低迷导致新订单指数为</a:t>
            </a:r>
            <a:r>
              <a:rPr lang="en-US" altLang="zh-CN" sz="1950" b="1">
                <a:solidFill>
                  <a:srgbClr val="000066"/>
                </a:solidFill>
                <a:latin typeface="+mn-ea"/>
                <a:ea typeface="+mn-ea"/>
                <a:sym typeface="+mn-ea"/>
              </a:rPr>
              <a:t>47.3%</a:t>
            </a:r>
            <a:r>
              <a:rPr lang="zh-CN" altLang="en-US" sz="1950" b="1">
                <a:solidFill>
                  <a:srgbClr val="000066"/>
                </a:solidFill>
                <a:latin typeface="+mn-ea"/>
                <a:ea typeface="+mn-ea"/>
                <a:sym typeface="+mn-ea"/>
              </a:rPr>
              <a:t>，远不及前值</a:t>
            </a:r>
            <a:r>
              <a:rPr lang="en-US" altLang="zh-CN" sz="1950" b="1">
                <a:solidFill>
                  <a:srgbClr val="000066"/>
                </a:solidFill>
                <a:latin typeface="+mn-ea"/>
                <a:ea typeface="+mn-ea"/>
                <a:sym typeface="+mn-ea"/>
              </a:rPr>
              <a:t>49.8%</a:t>
            </a:r>
            <a:r>
              <a:rPr lang="zh-CN" altLang="en-US" sz="1950" b="1">
                <a:solidFill>
                  <a:srgbClr val="000066"/>
                </a:solidFill>
                <a:latin typeface="+mn-ea"/>
                <a:ea typeface="+mn-ea"/>
                <a:sym typeface="+mn-ea"/>
              </a:rPr>
              <a:t>，但新出口订单指数回升至扩张区间，来自海外的新增业务量有轻微增长。</a:t>
            </a:r>
            <a:endParaRPr lang="en-US" altLang="zh-CN" sz="1950" b="1">
              <a:solidFill>
                <a:srgbClr val="000066"/>
              </a:solidFill>
              <a:latin typeface="+mn-ea"/>
              <a:ea typeface="+mn-ea"/>
              <a:sym typeface="+mn-ea"/>
            </a:endParaRPr>
          </a:p>
          <a:p>
            <a:pPr eaLnBrk="1" latinLnBrk="0" hangingPunct="1">
              <a:lnSpc>
                <a:spcPct val="150000"/>
              </a:lnSpc>
              <a:defRPr/>
            </a:pPr>
            <a:r>
              <a:rPr lang="en-US" altLang="zh-CN" sz="1950" b="1">
                <a:solidFill>
                  <a:srgbClr val="000066"/>
                </a:solidFill>
                <a:latin typeface="+mn-ea"/>
                <a:ea typeface="+mn-ea"/>
                <a:sym typeface="+mn-ea"/>
              </a:rPr>
              <a:t>    1</a:t>
            </a:r>
            <a:r>
              <a:rPr lang="zh-CN" altLang="en-US" sz="1950" b="1">
                <a:solidFill>
                  <a:srgbClr val="000066"/>
                </a:solidFill>
                <a:latin typeface="+mn-ea"/>
                <a:ea typeface="+mn-ea"/>
                <a:sym typeface="+mn-ea"/>
              </a:rPr>
              <a:t>月CPI同比上涨</a:t>
            </a:r>
            <a:r>
              <a:rPr lang="en-US" altLang="zh-CN" sz="1950" b="1">
                <a:solidFill>
                  <a:srgbClr val="000066"/>
                </a:solidFill>
                <a:latin typeface="+mn-ea"/>
                <a:ea typeface="+mn-ea"/>
                <a:sym typeface="+mn-ea"/>
              </a:rPr>
              <a:t>1.7</a:t>
            </a:r>
            <a:r>
              <a:rPr lang="zh-CN" altLang="en-US" sz="1950" b="1">
                <a:solidFill>
                  <a:srgbClr val="000066"/>
                </a:solidFill>
                <a:latin typeface="+mn-ea"/>
                <a:ea typeface="+mn-ea"/>
                <a:sym typeface="+mn-ea"/>
              </a:rPr>
              <a:t>%，较上月下降</a:t>
            </a:r>
            <a:r>
              <a:rPr lang="en-US" altLang="zh-CN" sz="1950" b="1">
                <a:solidFill>
                  <a:srgbClr val="000066"/>
                </a:solidFill>
                <a:latin typeface="+mn-ea"/>
                <a:ea typeface="+mn-ea"/>
                <a:sym typeface="+mn-ea"/>
              </a:rPr>
              <a:t>0.2</a:t>
            </a:r>
            <a:r>
              <a:rPr lang="zh-CN" altLang="en-US" sz="1950" b="1">
                <a:solidFill>
                  <a:srgbClr val="000066"/>
                </a:solidFill>
                <a:latin typeface="+mn-ea"/>
                <a:ea typeface="+mn-ea"/>
                <a:sym typeface="+mn-ea"/>
              </a:rPr>
              <a:t>百分点，其中，食品价格上涨</a:t>
            </a:r>
            <a:r>
              <a:rPr lang="en-US" altLang="zh-CN" sz="1950" b="1">
                <a:solidFill>
                  <a:srgbClr val="000066"/>
                </a:solidFill>
                <a:latin typeface="+mn-ea"/>
                <a:ea typeface="+mn-ea"/>
                <a:sym typeface="+mn-ea"/>
              </a:rPr>
              <a:t>1.9%</a:t>
            </a:r>
            <a:r>
              <a:rPr lang="zh-CN" altLang="en-US" sz="1950" b="1">
                <a:solidFill>
                  <a:srgbClr val="000066"/>
                </a:solidFill>
                <a:latin typeface="+mn-ea"/>
                <a:ea typeface="+mn-ea"/>
                <a:sym typeface="+mn-ea"/>
              </a:rPr>
              <a:t>，涨幅比上月回落</a:t>
            </a:r>
            <a:r>
              <a:rPr lang="en-US" altLang="zh-CN" sz="1950" b="1">
                <a:solidFill>
                  <a:srgbClr val="000066"/>
                </a:solidFill>
                <a:latin typeface="+mn-ea"/>
                <a:ea typeface="+mn-ea"/>
                <a:sym typeface="+mn-ea"/>
              </a:rPr>
              <a:t>0.6</a:t>
            </a:r>
            <a:r>
              <a:rPr lang="zh-CN" altLang="en-US" sz="1950" b="1">
                <a:solidFill>
                  <a:srgbClr val="000066"/>
                </a:solidFill>
                <a:latin typeface="+mn-ea"/>
                <a:ea typeface="+mn-ea"/>
                <a:sym typeface="+mn-ea"/>
              </a:rPr>
              <a:t>个百分点；非食品价格上涨</a:t>
            </a:r>
            <a:r>
              <a:rPr lang="en-US" altLang="zh-CN" sz="1950" b="1">
                <a:solidFill>
                  <a:srgbClr val="000066"/>
                </a:solidFill>
                <a:latin typeface="+mn-ea"/>
                <a:ea typeface="+mn-ea"/>
                <a:sym typeface="+mn-ea"/>
              </a:rPr>
              <a:t>1.7%</a:t>
            </a:r>
            <a:r>
              <a:rPr lang="zh-CN" altLang="en-US" sz="1950" b="1">
                <a:solidFill>
                  <a:srgbClr val="000066"/>
                </a:solidFill>
                <a:latin typeface="+mn-ea"/>
                <a:ea typeface="+mn-ea"/>
                <a:sym typeface="+mn-ea"/>
              </a:rPr>
              <a:t>，涨幅与上月相同。</a:t>
            </a:r>
            <a:r>
              <a:rPr lang="zh-CN" altLang="zh-CN" sz="1950" b="1">
                <a:solidFill>
                  <a:srgbClr val="000066"/>
                </a:solidFill>
                <a:latin typeface="+mn-ea"/>
                <a:ea typeface="+mn-ea"/>
                <a:sym typeface="+mn-ea"/>
              </a:rPr>
              <a:t>PPI同比上涨</a:t>
            </a:r>
            <a:r>
              <a:rPr lang="en-US" altLang="zh-CN" sz="1950" b="1">
                <a:solidFill>
                  <a:srgbClr val="000066"/>
                </a:solidFill>
                <a:latin typeface="+mn-ea"/>
                <a:ea typeface="+mn-ea"/>
                <a:sym typeface="+mn-ea"/>
              </a:rPr>
              <a:t>0.1</a:t>
            </a:r>
            <a:r>
              <a:rPr lang="zh-CN" altLang="zh-CN" sz="1950" b="1">
                <a:solidFill>
                  <a:srgbClr val="000066"/>
                </a:solidFill>
                <a:latin typeface="+mn-ea"/>
                <a:ea typeface="+mn-ea"/>
                <a:sym typeface="+mn-ea"/>
              </a:rPr>
              <a:t>%</a:t>
            </a:r>
            <a:r>
              <a:rPr lang="zh-CN" altLang="en-US" sz="1950" b="1">
                <a:solidFill>
                  <a:srgbClr val="000066"/>
                </a:solidFill>
                <a:latin typeface="+mn-ea"/>
                <a:ea typeface="+mn-ea"/>
                <a:sym typeface="+mn-ea"/>
              </a:rPr>
              <a:t>，较上月回落</a:t>
            </a:r>
            <a:r>
              <a:rPr lang="en-US" altLang="zh-CN" sz="1950" b="1">
                <a:solidFill>
                  <a:srgbClr val="000066"/>
                </a:solidFill>
                <a:latin typeface="+mn-ea"/>
                <a:ea typeface="+mn-ea"/>
                <a:sym typeface="+mn-ea"/>
              </a:rPr>
              <a:t>0.8</a:t>
            </a:r>
            <a:r>
              <a:rPr lang="zh-CN" altLang="en-US" sz="1950" b="1">
                <a:solidFill>
                  <a:srgbClr val="000066"/>
                </a:solidFill>
                <a:latin typeface="+mn-ea"/>
                <a:ea typeface="+mn-ea"/>
                <a:sym typeface="+mn-ea"/>
              </a:rPr>
              <a:t>个百分点，增速创</a:t>
            </a:r>
            <a:r>
              <a:rPr lang="en-US" altLang="zh-CN" sz="1950" b="1">
                <a:solidFill>
                  <a:srgbClr val="000066"/>
                </a:solidFill>
                <a:latin typeface="+mn-ea"/>
                <a:ea typeface="+mn-ea"/>
                <a:sym typeface="+mn-ea"/>
              </a:rPr>
              <a:t>2016</a:t>
            </a:r>
            <a:r>
              <a:rPr lang="zh-CN" altLang="en-US" sz="1950" b="1">
                <a:solidFill>
                  <a:srgbClr val="000066"/>
                </a:solidFill>
                <a:latin typeface="+mn-ea"/>
                <a:ea typeface="+mn-ea"/>
                <a:sym typeface="+mn-ea"/>
              </a:rPr>
              <a:t>年</a:t>
            </a:r>
            <a:r>
              <a:rPr lang="en-US" altLang="zh-CN" sz="1950" b="1">
                <a:solidFill>
                  <a:srgbClr val="000066"/>
                </a:solidFill>
                <a:latin typeface="+mn-ea"/>
                <a:ea typeface="+mn-ea"/>
                <a:sym typeface="+mn-ea"/>
              </a:rPr>
              <a:t>9</a:t>
            </a:r>
            <a:r>
              <a:rPr lang="zh-CN" altLang="en-US" sz="1950" b="1">
                <a:solidFill>
                  <a:srgbClr val="000066"/>
                </a:solidFill>
                <a:latin typeface="+mn-ea"/>
                <a:ea typeface="+mn-ea"/>
                <a:sym typeface="+mn-ea"/>
              </a:rPr>
              <a:t>月以来新低。其中，生产资料价格由升转降，下降</a:t>
            </a:r>
            <a:r>
              <a:rPr lang="en-US" altLang="zh-CN" sz="1950" b="1">
                <a:solidFill>
                  <a:srgbClr val="000066"/>
                </a:solidFill>
                <a:latin typeface="+mn-ea"/>
                <a:ea typeface="+mn-ea"/>
                <a:sym typeface="+mn-ea"/>
              </a:rPr>
              <a:t>0.1%</a:t>
            </a:r>
            <a:r>
              <a:rPr lang="zh-CN" altLang="en-US" sz="1950" b="1">
                <a:solidFill>
                  <a:srgbClr val="000066"/>
                </a:solidFill>
                <a:latin typeface="+mn-ea"/>
                <a:ea typeface="+mn-ea"/>
                <a:sym typeface="+mn-ea"/>
              </a:rPr>
              <a:t>；生活资料价格上涨</a:t>
            </a:r>
            <a:r>
              <a:rPr lang="en-US" altLang="zh-CN" sz="1950" b="1">
                <a:solidFill>
                  <a:srgbClr val="000066"/>
                </a:solidFill>
                <a:latin typeface="+mn-ea"/>
                <a:ea typeface="+mn-ea"/>
                <a:sym typeface="+mn-ea"/>
              </a:rPr>
              <a:t>0.6%</a:t>
            </a:r>
            <a:r>
              <a:rPr lang="zh-CN" altLang="en-US" sz="1950" b="1">
                <a:solidFill>
                  <a:srgbClr val="000066"/>
                </a:solidFill>
                <a:latin typeface="+mn-ea"/>
                <a:ea typeface="+mn-ea"/>
                <a:sym typeface="+mn-ea"/>
              </a:rPr>
              <a:t>，涨幅比上月回落</a:t>
            </a:r>
            <a:r>
              <a:rPr lang="en-US" altLang="zh-CN" sz="1950" b="1">
                <a:solidFill>
                  <a:srgbClr val="000066"/>
                </a:solidFill>
                <a:latin typeface="+mn-ea"/>
                <a:ea typeface="+mn-ea"/>
                <a:sym typeface="+mn-ea"/>
              </a:rPr>
              <a:t>0.1</a:t>
            </a:r>
            <a:r>
              <a:rPr lang="zh-CN" altLang="en-US" sz="1950" b="1">
                <a:solidFill>
                  <a:srgbClr val="000066"/>
                </a:solidFill>
                <a:latin typeface="+mn-ea"/>
                <a:ea typeface="+mn-ea"/>
                <a:sym typeface="+mn-ea"/>
              </a:rPr>
              <a:t>个百分点。考虑到近年春节假期从二月初开始，二月份的宏观经济数据或仍不容乐观。</a:t>
            </a:r>
          </a:p>
          <a:p>
            <a:pPr eaLnBrk="1" latinLnBrk="0" hangingPunct="1">
              <a:lnSpc>
                <a:spcPct val="150000"/>
              </a:lnSpc>
              <a:defRPr/>
            </a:pPr>
            <a:endParaRPr lang="zh-CN" altLang="en-US" sz="1900" b="1">
              <a:solidFill>
                <a:srgbClr val="000066"/>
              </a:solidFill>
              <a:latin typeface="+mn-ea"/>
              <a:ea typeface="+mn-ea"/>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r>
              <a:rPr lang="zh-CN" altLang="en-US" sz="1800" b="1">
                <a:solidFill>
                  <a:srgbClr val="000066"/>
                </a:solidFill>
                <a:latin typeface="+mn-ea"/>
              </a:rPr>
              <a:t>    </a:t>
            </a:r>
            <a:endParaRPr lang="en-US" altLang="zh-CN" sz="1800" b="1">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a:solidFill>
                <a:srgbClr val="000066"/>
              </a:solidFill>
              <a:ea typeface="幼圆" panose="02010509060101010101" pitchFamily="49" charset="-122"/>
            </a:endParaRPr>
          </a:p>
          <a:p>
            <a:pPr>
              <a:defRPr/>
            </a:pPr>
            <a:endParaRPr lang="zh-CN" altLang="en-US" sz="1800"/>
          </a:p>
          <a:p>
            <a:pPr>
              <a:defRPr/>
            </a:pPr>
            <a:r>
              <a:rPr lang="zh-CN" altLang="en-US" sz="1800"/>
              <a:t> </a:t>
            </a:r>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a:solidFill>
                  <a:srgbClr val="000066"/>
                </a:solidFill>
                <a:uFillTx/>
                <a:latin typeface="幼圆" panose="02010509060101010101" pitchFamily="49" charset="-122"/>
                <a:ea typeface="幼圆" panose="02010509060101010101" pitchFamily="49" charset="-122"/>
              </a:rPr>
              <a:t>展望</a:t>
            </a: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a:solidFill>
                  <a:srgbClr val="000066"/>
                </a:solidFill>
                <a:latin typeface="+mn-ea"/>
                <a:ea typeface="+mn-ea"/>
              </a:rPr>
              <a:t>   </a:t>
            </a:r>
          </a:p>
        </p:txBody>
      </p:sp>
      <p:sp>
        <p:nvSpPr>
          <p:cNvPr id="34842" name="Rectangle 26"/>
          <p:cNvSpPr>
            <a:spLocks noChangeArrowheads="1"/>
          </p:cNvSpPr>
          <p:nvPr/>
        </p:nvSpPr>
        <p:spPr bwMode="auto">
          <a:xfrm>
            <a:off x="242411" y="922338"/>
            <a:ext cx="8444865" cy="5484578"/>
          </a:xfrm>
          <a:prstGeom prst="rect">
            <a:avLst/>
          </a:prstGeom>
          <a:noFill/>
          <a:ln w="9525">
            <a:noFill/>
            <a:miter lim="800000"/>
          </a:ln>
          <a:effectLst/>
        </p:spPr>
        <p:txBody>
          <a:bodyPr wrap="square" anchor="ctr">
            <a:spAutoFit/>
          </a:bodyPr>
          <a:lstStyle/>
          <a:p>
            <a:pPr eaLnBrk="1" latinLnBrk="0" hangingPunct="1">
              <a:lnSpc>
                <a:spcPct val="160000"/>
              </a:lnSpc>
              <a:defRPr/>
            </a:pPr>
            <a:r>
              <a:rPr lang="zh-CN" altLang="en-US" sz="1800" b="1">
                <a:solidFill>
                  <a:srgbClr val="000066"/>
                </a:solidFill>
                <a:latin typeface="幼圆" panose="02010509060101010101" pitchFamily="49" charset="-122"/>
                <a:ea typeface="幼圆" panose="02010509060101010101" pitchFamily="49" charset="-122"/>
                <a:sym typeface="+mn-ea"/>
              </a:rPr>
              <a:t>    自</a:t>
            </a:r>
            <a:r>
              <a:rPr lang="en-US" altLang="zh-CN" sz="1850" b="1">
                <a:solidFill>
                  <a:srgbClr val="000066"/>
                </a:solidFill>
                <a:latin typeface="幼圆" panose="02010509060101010101" pitchFamily="49" charset="-122"/>
                <a:ea typeface="幼圆" panose="02010509060101010101" pitchFamily="49" charset="-122"/>
                <a:sym typeface="+mn-ea"/>
              </a:rPr>
              <a:t>1</a:t>
            </a:r>
            <a:r>
              <a:rPr lang="zh-CN" altLang="en-US" sz="1850" b="1">
                <a:solidFill>
                  <a:srgbClr val="000066"/>
                </a:solidFill>
                <a:latin typeface="幼圆" panose="02010509060101010101" pitchFamily="49" charset="-122"/>
                <a:ea typeface="幼圆" panose="02010509060101010101" pitchFamily="49" charset="-122"/>
                <a:sym typeface="+mn-ea"/>
              </a:rPr>
              <a:t>月</a:t>
            </a:r>
            <a:r>
              <a:rPr lang="en-US" altLang="zh-CN" sz="1850" b="1">
                <a:solidFill>
                  <a:srgbClr val="000066"/>
                </a:solidFill>
                <a:latin typeface="幼圆" panose="02010509060101010101" pitchFamily="49" charset="-122"/>
                <a:ea typeface="幼圆" panose="02010509060101010101" pitchFamily="49" charset="-122"/>
                <a:sym typeface="+mn-ea"/>
              </a:rPr>
              <a:t>4</a:t>
            </a:r>
            <a:r>
              <a:rPr lang="zh-CN" altLang="en-US" sz="1850" b="1">
                <a:solidFill>
                  <a:srgbClr val="000066"/>
                </a:solidFill>
                <a:latin typeface="幼圆" panose="02010509060101010101" pitchFamily="49" charset="-122"/>
                <a:ea typeface="幼圆" panose="02010509060101010101" pitchFamily="49" charset="-122"/>
                <a:sym typeface="+mn-ea"/>
              </a:rPr>
              <a:t>日沪指击穿</a:t>
            </a:r>
            <a:r>
              <a:rPr lang="en-US" altLang="zh-CN" sz="1850" b="1">
                <a:solidFill>
                  <a:srgbClr val="000066"/>
                </a:solidFill>
                <a:latin typeface="幼圆" panose="02010509060101010101" pitchFamily="49" charset="-122"/>
                <a:ea typeface="幼圆" panose="02010509060101010101" pitchFamily="49" charset="-122"/>
                <a:sym typeface="+mn-ea"/>
              </a:rPr>
              <a:t>2449</a:t>
            </a:r>
            <a:r>
              <a:rPr lang="zh-CN" altLang="en-US" sz="1850" b="1">
                <a:solidFill>
                  <a:srgbClr val="000066"/>
                </a:solidFill>
                <a:latin typeface="幼圆" panose="02010509060101010101" pitchFamily="49" charset="-122"/>
                <a:ea typeface="幼圆" panose="02010509060101010101" pitchFamily="49" charset="-122"/>
                <a:sym typeface="+mn-ea"/>
              </a:rPr>
              <a:t>点前期低点以来，市场开启了一波反弹行情，当月沪指涨</a:t>
            </a:r>
            <a:r>
              <a:rPr lang="en-US" altLang="zh-CN" sz="1850" b="1">
                <a:solidFill>
                  <a:srgbClr val="000066"/>
                </a:solidFill>
                <a:latin typeface="幼圆" panose="02010509060101010101" pitchFamily="49" charset="-122"/>
                <a:ea typeface="幼圆" panose="02010509060101010101" pitchFamily="49" charset="-122"/>
                <a:sym typeface="+mn-ea"/>
              </a:rPr>
              <a:t>3.64%</a:t>
            </a:r>
            <a:r>
              <a:rPr lang="zh-CN" altLang="en-US" sz="1850" b="1">
                <a:solidFill>
                  <a:srgbClr val="000066"/>
                </a:solidFill>
                <a:latin typeface="幼圆" panose="02010509060101010101" pitchFamily="49" charset="-122"/>
                <a:ea typeface="幼圆" panose="02010509060101010101" pitchFamily="49" charset="-122"/>
                <a:sym typeface="+mn-ea"/>
              </a:rPr>
              <a:t>，深成指涨</a:t>
            </a:r>
            <a:r>
              <a:rPr lang="en-US" altLang="zh-CN" sz="1850" b="1">
                <a:solidFill>
                  <a:srgbClr val="000066"/>
                </a:solidFill>
                <a:latin typeface="幼圆" panose="02010509060101010101" pitchFamily="49" charset="-122"/>
                <a:ea typeface="幼圆" panose="02010509060101010101" pitchFamily="49" charset="-122"/>
                <a:sym typeface="+mn-ea"/>
              </a:rPr>
              <a:t>3.31%</a:t>
            </a:r>
            <a:r>
              <a:rPr lang="zh-CN" altLang="en-US" sz="1850" b="1">
                <a:solidFill>
                  <a:srgbClr val="000066"/>
                </a:solidFill>
                <a:latin typeface="幼圆" panose="02010509060101010101" pitchFamily="49" charset="-122"/>
                <a:ea typeface="幼圆" panose="02010509060101010101" pitchFamily="49" charset="-122"/>
                <a:sym typeface="+mn-ea"/>
              </a:rPr>
              <a:t>，中小板指涨</a:t>
            </a:r>
            <a:r>
              <a:rPr lang="en-US" altLang="zh-CN" sz="1850" b="1">
                <a:solidFill>
                  <a:srgbClr val="000066"/>
                </a:solidFill>
                <a:latin typeface="幼圆" panose="02010509060101010101" pitchFamily="49" charset="-122"/>
                <a:ea typeface="幼圆" panose="02010509060101010101" pitchFamily="49" charset="-122"/>
                <a:sym typeface="+mn-ea"/>
              </a:rPr>
              <a:t>2.84%</a:t>
            </a:r>
            <a:r>
              <a:rPr lang="zh-CN" altLang="en-US" sz="1850" b="1">
                <a:solidFill>
                  <a:srgbClr val="000066"/>
                </a:solidFill>
                <a:latin typeface="幼圆" panose="02010509060101010101" pitchFamily="49" charset="-122"/>
                <a:ea typeface="幼圆" panose="02010509060101010101" pitchFamily="49" charset="-122"/>
                <a:sym typeface="+mn-ea"/>
              </a:rPr>
              <a:t>，创业板指跌</a:t>
            </a:r>
            <a:r>
              <a:rPr lang="en-US" altLang="zh-CN" sz="1850" b="1">
                <a:solidFill>
                  <a:srgbClr val="000066"/>
                </a:solidFill>
                <a:latin typeface="幼圆" panose="02010509060101010101" pitchFamily="49" charset="-122"/>
                <a:ea typeface="幼圆" panose="02010509060101010101" pitchFamily="49" charset="-122"/>
                <a:sym typeface="+mn-ea"/>
              </a:rPr>
              <a:t>1.80%</a:t>
            </a:r>
            <a:r>
              <a:rPr lang="zh-CN" altLang="en-US" sz="1850" b="1">
                <a:solidFill>
                  <a:srgbClr val="000066"/>
                </a:solidFill>
                <a:latin typeface="幼圆" panose="02010509060101010101" pitchFamily="49" charset="-122"/>
                <a:ea typeface="幼圆" panose="02010509060101010101" pitchFamily="49" charset="-122"/>
                <a:sym typeface="+mn-ea"/>
              </a:rPr>
              <a:t>。其中创业板指走势背离大盘受高额商誉减值带来的业绩爆雷影响较为深刻。</a:t>
            </a:r>
            <a:endParaRPr lang="en-US" altLang="zh-CN" sz="1850" b="1">
              <a:solidFill>
                <a:srgbClr val="000066"/>
              </a:solidFill>
              <a:latin typeface="幼圆" panose="02010509060101010101" pitchFamily="49" charset="-122"/>
              <a:ea typeface="幼圆" panose="02010509060101010101" pitchFamily="49" charset="-122"/>
              <a:sym typeface="+mn-ea"/>
            </a:endParaRPr>
          </a:p>
          <a:p>
            <a:pPr eaLnBrk="1" latinLnBrk="0" hangingPunct="1">
              <a:lnSpc>
                <a:spcPct val="160000"/>
              </a:lnSpc>
              <a:defRPr/>
            </a:pPr>
            <a:r>
              <a:rPr lang="zh-CN" altLang="en-US" sz="1850" b="1">
                <a:solidFill>
                  <a:srgbClr val="000066"/>
                </a:solidFill>
                <a:latin typeface="幼圆" panose="02010509060101010101" pitchFamily="49" charset="-122"/>
                <a:ea typeface="幼圆" panose="02010509060101010101" pitchFamily="49" charset="-122"/>
                <a:sym typeface="+mn-ea"/>
              </a:rPr>
              <a:t>    猪年首个交易日，</a:t>
            </a:r>
            <a:r>
              <a:rPr lang="en-US" altLang="zh-CN" sz="1850" b="1">
                <a:solidFill>
                  <a:srgbClr val="000066"/>
                </a:solidFill>
                <a:latin typeface="幼圆" panose="02010509060101010101" pitchFamily="49" charset="-122"/>
                <a:ea typeface="幼圆" panose="02010509060101010101" pitchFamily="49" charset="-122"/>
                <a:sym typeface="+mn-ea"/>
              </a:rPr>
              <a:t>A</a:t>
            </a:r>
            <a:r>
              <a:rPr lang="zh-CN" altLang="en-US" sz="1850" b="1">
                <a:solidFill>
                  <a:srgbClr val="000066"/>
                </a:solidFill>
                <a:latin typeface="幼圆" panose="02010509060101010101" pitchFamily="49" charset="-122"/>
                <a:ea typeface="幼圆" panose="02010509060101010101" pitchFamily="49" charset="-122"/>
                <a:sym typeface="+mn-ea"/>
              </a:rPr>
              <a:t>股迎来开门红，沪指涨</a:t>
            </a:r>
            <a:r>
              <a:rPr lang="en-US" altLang="zh-CN" sz="1850" b="1">
                <a:solidFill>
                  <a:srgbClr val="000066"/>
                </a:solidFill>
                <a:latin typeface="幼圆" panose="02010509060101010101" pitchFamily="49" charset="-122"/>
                <a:ea typeface="幼圆" panose="02010509060101010101" pitchFamily="49" charset="-122"/>
                <a:sym typeface="+mn-ea"/>
              </a:rPr>
              <a:t>1.36%</a:t>
            </a:r>
            <a:r>
              <a:rPr lang="zh-CN" altLang="en-US" sz="1850" b="1">
                <a:solidFill>
                  <a:srgbClr val="000066"/>
                </a:solidFill>
                <a:latin typeface="幼圆" panose="02010509060101010101" pitchFamily="49" charset="-122"/>
                <a:ea typeface="幼圆" panose="02010509060101010101" pitchFamily="49" charset="-122"/>
                <a:sym typeface="+mn-ea"/>
              </a:rPr>
              <a:t>，深成指、中小板指、创业板指涨幅更是在</a:t>
            </a:r>
            <a:r>
              <a:rPr lang="en-US" altLang="zh-CN" sz="1850" b="1">
                <a:solidFill>
                  <a:srgbClr val="000066"/>
                </a:solidFill>
                <a:latin typeface="幼圆" panose="02010509060101010101" pitchFamily="49" charset="-122"/>
                <a:ea typeface="幼圆" panose="02010509060101010101" pitchFamily="49" charset="-122"/>
                <a:sym typeface="+mn-ea"/>
              </a:rPr>
              <a:t>3%</a:t>
            </a:r>
            <a:r>
              <a:rPr lang="zh-CN" altLang="en-US" sz="1850" b="1">
                <a:solidFill>
                  <a:srgbClr val="000066"/>
                </a:solidFill>
                <a:latin typeface="幼圆" panose="02010509060101010101" pitchFamily="49" charset="-122"/>
                <a:ea typeface="幼圆" panose="02010509060101010101" pitchFamily="49" charset="-122"/>
                <a:sym typeface="+mn-ea"/>
              </a:rPr>
              <a:t>以上，量能逐步放大，市场情绪逐渐回温。前期市场情绪谨慎主要受到股权质押问题、业绩爆雷、中美贸易谈判结果不明等诸多因素的影响。一方面，随着</a:t>
            </a:r>
            <a:r>
              <a:rPr lang="en-US" altLang="zh-CN" sz="1850" b="1">
                <a:solidFill>
                  <a:srgbClr val="000066"/>
                </a:solidFill>
                <a:latin typeface="幼圆" panose="02010509060101010101" pitchFamily="49" charset="-122"/>
                <a:ea typeface="幼圆" panose="02010509060101010101" pitchFamily="49" charset="-122"/>
                <a:sym typeface="+mn-ea"/>
              </a:rPr>
              <a:t>1</a:t>
            </a:r>
            <a:r>
              <a:rPr lang="zh-CN" altLang="en-US" sz="1850" b="1">
                <a:solidFill>
                  <a:srgbClr val="000066"/>
                </a:solidFill>
                <a:latin typeface="幼圆" panose="02010509060101010101" pitchFamily="49" charset="-122"/>
                <a:ea typeface="幼圆" panose="02010509060101010101" pitchFamily="49" charset="-122"/>
                <a:sym typeface="+mn-ea"/>
              </a:rPr>
              <a:t>月</a:t>
            </a:r>
            <a:r>
              <a:rPr lang="en-US" altLang="zh-CN" sz="1850" b="1">
                <a:solidFill>
                  <a:srgbClr val="000066"/>
                </a:solidFill>
                <a:latin typeface="幼圆" panose="02010509060101010101" pitchFamily="49" charset="-122"/>
                <a:ea typeface="幼圆" panose="02010509060101010101" pitchFamily="49" charset="-122"/>
                <a:sym typeface="+mn-ea"/>
              </a:rPr>
              <a:t>31</a:t>
            </a:r>
            <a:r>
              <a:rPr lang="zh-CN" altLang="en-US" sz="1850" b="1">
                <a:solidFill>
                  <a:srgbClr val="000066"/>
                </a:solidFill>
                <a:latin typeface="幼圆" panose="02010509060101010101" pitchFamily="49" charset="-122"/>
                <a:ea typeface="幼圆" panose="02010509060101010101" pitchFamily="49" charset="-122"/>
                <a:sym typeface="+mn-ea"/>
              </a:rPr>
              <a:t>日业绩预告修正公告期限的过去，大额商誉减值带来的业绩爆雷问题已集中释放，短期不再成为市场行情的障碍；另一方面，中美贸易谈判依旧在快速推进，美国贸易代表莱特希泽以及美国财政部长努钦于本周带领美国官方谈判团队赴北京与中国再次进行协商，贸易谈判有望在</a:t>
            </a:r>
            <a:r>
              <a:rPr lang="en-US" altLang="zh-CN" sz="1850" b="1">
                <a:solidFill>
                  <a:srgbClr val="000066"/>
                </a:solidFill>
                <a:latin typeface="幼圆" panose="02010509060101010101" pitchFamily="49" charset="-122"/>
                <a:ea typeface="幼圆" panose="02010509060101010101" pitchFamily="49" charset="-122"/>
                <a:sym typeface="+mn-ea"/>
              </a:rPr>
              <a:t>3</a:t>
            </a:r>
            <a:r>
              <a:rPr lang="zh-CN" altLang="en-US" sz="1850" b="1">
                <a:solidFill>
                  <a:srgbClr val="000066"/>
                </a:solidFill>
                <a:latin typeface="幼圆" panose="02010509060101010101" pitchFamily="49" charset="-122"/>
                <a:ea typeface="幼圆" panose="02010509060101010101" pitchFamily="49" charset="-122"/>
                <a:sym typeface="+mn-ea"/>
              </a:rPr>
              <a:t>月</a:t>
            </a:r>
            <a:r>
              <a:rPr lang="en-US" altLang="zh-CN" sz="1850" b="1">
                <a:solidFill>
                  <a:srgbClr val="000066"/>
                </a:solidFill>
                <a:latin typeface="幼圆" panose="02010509060101010101" pitchFamily="49" charset="-122"/>
                <a:ea typeface="幼圆" panose="02010509060101010101" pitchFamily="49" charset="-122"/>
                <a:sym typeface="+mn-ea"/>
              </a:rPr>
              <a:t>1</a:t>
            </a:r>
            <a:r>
              <a:rPr lang="zh-CN" altLang="en-US" sz="1850" b="1">
                <a:solidFill>
                  <a:srgbClr val="000066"/>
                </a:solidFill>
                <a:latin typeface="幼圆" panose="02010509060101010101" pitchFamily="49" charset="-122"/>
                <a:ea typeface="幼圆" panose="02010509060101010101" pitchFamily="49" charset="-122"/>
                <a:sym typeface="+mn-ea"/>
              </a:rPr>
              <a:t>日前取得重大突破。且历史数据表示，节后</a:t>
            </a:r>
            <a:r>
              <a:rPr lang="en-US" altLang="zh-CN" sz="1850" b="1">
                <a:solidFill>
                  <a:srgbClr val="000066"/>
                </a:solidFill>
                <a:latin typeface="幼圆" panose="02010509060101010101" pitchFamily="49" charset="-122"/>
                <a:ea typeface="幼圆" panose="02010509060101010101" pitchFamily="49" charset="-122"/>
                <a:sym typeface="+mn-ea"/>
              </a:rPr>
              <a:t>5</a:t>
            </a:r>
            <a:r>
              <a:rPr lang="zh-CN" altLang="en-US" sz="1850" b="1">
                <a:solidFill>
                  <a:srgbClr val="000066"/>
                </a:solidFill>
                <a:latin typeface="幼圆" panose="02010509060101010101" pitchFamily="49" charset="-122"/>
                <a:ea typeface="幼圆" panose="02010509060101010101" pitchFamily="49" charset="-122"/>
                <a:sym typeface="+mn-ea"/>
              </a:rPr>
              <a:t>日、</a:t>
            </a:r>
            <a:r>
              <a:rPr lang="en-US" altLang="zh-CN" sz="1850" b="1">
                <a:solidFill>
                  <a:srgbClr val="000066"/>
                </a:solidFill>
                <a:latin typeface="幼圆" panose="02010509060101010101" pitchFamily="49" charset="-122"/>
                <a:ea typeface="幼圆" panose="02010509060101010101" pitchFamily="49" charset="-122"/>
                <a:sym typeface="+mn-ea"/>
              </a:rPr>
              <a:t>10</a:t>
            </a:r>
            <a:r>
              <a:rPr lang="zh-CN" altLang="en-US" sz="1850" b="1">
                <a:solidFill>
                  <a:srgbClr val="000066"/>
                </a:solidFill>
                <a:latin typeface="幼圆" panose="02010509060101010101" pitchFamily="49" charset="-122"/>
                <a:ea typeface="幼圆" panose="02010509060101010101" pitchFamily="49" charset="-122"/>
                <a:sym typeface="+mn-ea"/>
              </a:rPr>
              <a:t>日、</a:t>
            </a:r>
            <a:r>
              <a:rPr lang="en-US" altLang="zh-CN" sz="1850" b="1">
                <a:solidFill>
                  <a:srgbClr val="000066"/>
                </a:solidFill>
                <a:latin typeface="幼圆" panose="02010509060101010101" pitchFamily="49" charset="-122"/>
                <a:ea typeface="幼圆" panose="02010509060101010101" pitchFamily="49" charset="-122"/>
                <a:sym typeface="+mn-ea"/>
              </a:rPr>
              <a:t>20</a:t>
            </a:r>
            <a:r>
              <a:rPr lang="zh-CN" altLang="en-US" sz="1850" b="1">
                <a:solidFill>
                  <a:srgbClr val="000066"/>
                </a:solidFill>
                <a:latin typeface="幼圆" panose="02010509060101010101" pitchFamily="49" charset="-122"/>
                <a:ea typeface="幼圆" panose="02010509060101010101" pitchFamily="49" charset="-122"/>
                <a:sym typeface="+mn-ea"/>
              </a:rPr>
              <a:t>日的上涨概率均在</a:t>
            </a:r>
            <a:r>
              <a:rPr lang="en-US" altLang="zh-CN" sz="1850" b="1">
                <a:solidFill>
                  <a:srgbClr val="000066"/>
                </a:solidFill>
                <a:latin typeface="幼圆" panose="02010509060101010101" pitchFamily="49" charset="-122"/>
                <a:ea typeface="幼圆" panose="02010509060101010101" pitchFamily="49" charset="-122"/>
                <a:sym typeface="+mn-ea"/>
              </a:rPr>
              <a:t>80%</a:t>
            </a:r>
            <a:r>
              <a:rPr lang="zh-CN" altLang="en-US" sz="1850" b="1">
                <a:solidFill>
                  <a:srgbClr val="000066"/>
                </a:solidFill>
                <a:latin typeface="幼圆" panose="02010509060101010101" pitchFamily="49" charset="-122"/>
                <a:ea typeface="幼圆" panose="02010509060101010101" pitchFamily="49" charset="-122"/>
                <a:sym typeface="+mn-ea"/>
              </a:rPr>
              <a:t>以上，</a:t>
            </a:r>
            <a:r>
              <a:rPr lang="en-US" altLang="zh-CN" sz="1850" b="1">
                <a:solidFill>
                  <a:srgbClr val="000066"/>
                </a:solidFill>
                <a:latin typeface="幼圆" panose="02010509060101010101" pitchFamily="49" charset="-122"/>
                <a:ea typeface="幼圆" panose="02010509060101010101" pitchFamily="49" charset="-122"/>
                <a:sym typeface="+mn-ea"/>
              </a:rPr>
              <a:t>A</a:t>
            </a:r>
            <a:r>
              <a:rPr lang="zh-CN" altLang="en-US" sz="1850" b="1">
                <a:solidFill>
                  <a:srgbClr val="000066"/>
                </a:solidFill>
                <a:latin typeface="幼圆" panose="02010509060101010101" pitchFamily="49" charset="-122"/>
                <a:ea typeface="幼圆" panose="02010509060101010101" pitchFamily="49" charset="-122"/>
                <a:sym typeface="+mn-ea"/>
              </a:rPr>
              <a:t>股节后首月收涨或为大概率事件。</a:t>
            </a:r>
            <a:endParaRPr lang="en-US" altLang="zh-CN" b="1">
              <a:solidFill>
                <a:srgbClr val="FF0000"/>
              </a:solidFill>
              <a:latin typeface="幼圆" panose="02010509060101010101" pitchFamily="49" charset="-122"/>
              <a:ea typeface="幼圆" panose="02010509060101010101" pitchFamily="49" charset="-122"/>
              <a:sym typeface="+mn-ea"/>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Pre-IPO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1095" y="1340768"/>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a:solidFill>
                  <a:srgbClr val="0058B0"/>
                </a:solidFill>
                <a:latin typeface="Times New Roman" panose="02020603050405020304" pitchFamily="18" charset="0"/>
                <a:ea typeface="幼圆" panose="02010509060101010101" pitchFamily="49" charset="-122"/>
              </a:rPr>
              <a:t>           </a:t>
            </a:r>
            <a:r>
              <a:rPr lang="zh-CN" altLang="en-US">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Post-IPO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FontTx/>
              <a:buNone/>
              <a:defRPr/>
            </a:pPr>
            <a:r>
              <a:rPr lang="zh-CN" altLang="en-US" sz="180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indent="0" eaLnBrk="1" hangingPunct="1">
              <a:lnSpc>
                <a:spcPct val="150000"/>
              </a:lnSpc>
              <a:buFontTx/>
              <a:buNone/>
              <a:defRPr/>
            </a:pPr>
            <a:r>
              <a:rPr lang="zh-CN" altLang="en-US" sz="1800">
                <a:solidFill>
                  <a:srgbClr val="0058B0"/>
                </a:solidFill>
              </a:rPr>
              <a:t>    我们的投资团队依托自身专业背景和独特判断，根据市值管理的各项需求，设计投资结构，进行各种形式的市值管理投资。包括：并购投资、再融资投资、战略投资、固定收益投资等。</a:t>
            </a:r>
          </a:p>
          <a:p>
            <a:pPr marL="0" indent="0" eaLnBrk="1" hangingPunct="1">
              <a:buFontTx/>
              <a:buNone/>
              <a:defRPr/>
            </a:pPr>
            <a:endParaRPr lang="zh-CN" altLang="en-US" kern="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noFill/>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p>
        </p:txBody>
      </p:sp>
      <p:sp>
        <p:nvSpPr>
          <p:cNvPr id="37891" name="矩形 2"/>
          <p:cNvSpPr>
            <a:spLocks noChangeArrowheads="1"/>
          </p:cNvSpPr>
          <p:nvPr/>
        </p:nvSpPr>
        <p:spPr bwMode="auto">
          <a:xfrm>
            <a:off x="1390967" y="1484784"/>
            <a:ext cx="6362065" cy="3122714"/>
          </a:xfrm>
          <a:prstGeom prst="rect">
            <a:avLst/>
          </a:prstGeom>
          <a:noFill/>
          <a:ln w="9525">
            <a:noFill/>
            <a:miter lim="800000"/>
          </a:ln>
        </p:spPr>
        <p:txBody>
          <a:bodyPr wrap="square">
            <a:spAutoFit/>
          </a:bodyPr>
          <a:lstStyle/>
          <a:p>
            <a:pPr>
              <a:lnSpc>
                <a:spcPct val="150000"/>
              </a:lnSpc>
            </a:pPr>
            <a:r>
              <a:rPr lang="zh-CN" altLang="en-US" sz="2400" b="1">
                <a:latin typeface="黑体" panose="02010609060101010101" pitchFamily="49" charset="-122"/>
                <a:ea typeface="黑体" panose="02010609060101010101" pitchFamily="49" charset="-122"/>
              </a:rPr>
              <a:t>联系我们</a:t>
            </a:r>
            <a:endParaRPr lang="en-US" altLang="zh-CN" sz="2400" b="1">
              <a:latin typeface="黑体" panose="02010609060101010101" pitchFamily="49" charset="-122"/>
              <a:ea typeface="黑体" panose="02010609060101010101" pitchFamily="49" charset="-122"/>
            </a:endParaRPr>
          </a:p>
          <a:p>
            <a:pPr>
              <a:lnSpc>
                <a:spcPct val="150000"/>
              </a:lnSpc>
            </a:pPr>
            <a:r>
              <a:rPr lang="zh-CN" altLang="en-US" b="1">
                <a:latin typeface="黑体" panose="02010609060101010101" pitchFamily="49" charset="-122"/>
                <a:ea typeface="黑体" panose="02010609060101010101" pitchFamily="49" charset="-122"/>
              </a:rPr>
              <a:t>    公司地址：上海市东湖路</a:t>
            </a:r>
            <a:r>
              <a:rPr lang="en-US" altLang="zh-CN" b="1">
                <a:latin typeface="黑体" panose="02010609060101010101" pitchFamily="49" charset="-122"/>
                <a:ea typeface="黑体" panose="02010609060101010101" pitchFamily="49" charset="-122"/>
              </a:rPr>
              <a:t>70</a:t>
            </a:r>
            <a:r>
              <a:rPr lang="zh-CN" altLang="en-US" b="1">
                <a:latin typeface="黑体" panose="02010609060101010101" pitchFamily="49" charset="-122"/>
                <a:ea typeface="黑体" panose="02010609060101010101" pitchFamily="49" charset="-122"/>
              </a:rPr>
              <a:t>号东湖宾馆</a:t>
            </a:r>
            <a:r>
              <a:rPr lang="en-US" altLang="zh-CN" b="1">
                <a:latin typeface="黑体" panose="02010609060101010101" pitchFamily="49" charset="-122"/>
                <a:ea typeface="黑体" panose="02010609060101010101" pitchFamily="49" charset="-122"/>
              </a:rPr>
              <a:t>3</a:t>
            </a:r>
            <a:r>
              <a:rPr lang="zh-CN" altLang="en-US" b="1">
                <a:latin typeface="黑体" panose="02010609060101010101" pitchFamily="49" charset="-122"/>
                <a:ea typeface="黑体" panose="02010609060101010101" pitchFamily="49" charset="-122"/>
              </a:rPr>
              <a:t>号楼</a:t>
            </a:r>
            <a:r>
              <a:rPr lang="en-US" altLang="zh-CN" b="1">
                <a:latin typeface="黑体" panose="02010609060101010101" pitchFamily="49" charset="-122"/>
                <a:ea typeface="黑体" panose="02010609060101010101" pitchFamily="49" charset="-122"/>
              </a:rPr>
              <a:t>3</a:t>
            </a:r>
            <a:r>
              <a:rPr lang="zh-CN" altLang="en-US" sz="2400" b="1">
                <a:latin typeface="黑体" panose="02010609060101010101" pitchFamily="49" charset="-122"/>
                <a:ea typeface="黑体" panose="02010609060101010101" pitchFamily="49" charset="-122"/>
              </a:rPr>
              <a:t>楼</a:t>
            </a: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54668032</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602</a:t>
            </a: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54669508</a:t>
            </a:r>
          </a:p>
          <a:p>
            <a:pPr>
              <a:lnSpc>
                <a:spcPct val="150000"/>
              </a:lnSpc>
            </a:pPr>
            <a:r>
              <a:rPr lang="zh-CN" altLang="en-US" b="1">
                <a:latin typeface="黑体" panose="02010609060101010101" pitchFamily="49" charset="-122"/>
                <a:ea typeface="黑体" panose="02010609060101010101" pitchFamily="49" charset="-122"/>
              </a:rPr>
              <a:t>    网址：</a:t>
            </a:r>
            <a:r>
              <a:rPr lang="en-US" altLang="zh-CN" b="1">
                <a:latin typeface="黑体" panose="02010609060101010101" pitchFamily="49" charset="-122"/>
                <a:ea typeface="黑体" panose="02010609060101010101" pitchFamily="49" charset="-122"/>
              </a:rPr>
              <a:t>http://www.rongke.com</a:t>
            </a:r>
          </a:p>
          <a:p>
            <a:pPr>
              <a:lnSpc>
                <a:spcPct val="150000"/>
              </a:lnSpc>
            </a:pP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a:solidFill>
                <a:srgbClr val="000066"/>
              </a:solidFill>
              <a:latin typeface="幼圆" panose="02010509060101010101" pitchFamily="49" charset="-122"/>
              <a:ea typeface="幼圆" panose="02010509060101010101" pitchFamily="49" charset="-122"/>
            </a:endParaRPr>
          </a:p>
        </p:txBody>
      </p:sp>
      <p:grpSp>
        <p:nvGrpSpPr>
          <p:cNvPr id="5" name="组合 4">
            <a:extLst>
              <a:ext uri="{FF2B5EF4-FFF2-40B4-BE49-F238E27FC236}">
                <a16:creationId xmlns:a16="http://schemas.microsoft.com/office/drawing/2014/main" id="{E23F2DBB-C0CC-42F4-99EF-8E393CBFD59C}"/>
              </a:ext>
            </a:extLst>
          </p:cNvPr>
          <p:cNvGrpSpPr/>
          <p:nvPr/>
        </p:nvGrpSpPr>
        <p:grpSpPr>
          <a:xfrm>
            <a:off x="2195736" y="4221088"/>
            <a:ext cx="3528392" cy="1224136"/>
            <a:chOff x="1763688" y="4293096"/>
            <a:chExt cx="3528392" cy="1224136"/>
          </a:xfrm>
        </p:grpSpPr>
        <p:pic>
          <p:nvPicPr>
            <p:cNvPr id="3" name="图片 2">
              <a:extLst>
                <a:ext uri="{FF2B5EF4-FFF2-40B4-BE49-F238E27FC236}">
                  <a16:creationId xmlns:a16="http://schemas.microsoft.com/office/drawing/2014/main" id="{CD75CBBC-3D93-4D21-9CDF-1831DA2FE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293096"/>
              <a:ext cx="1224136" cy="1224136"/>
            </a:xfrm>
            <a:prstGeom prst="rect">
              <a:avLst/>
            </a:prstGeom>
            <a:ln>
              <a:noFill/>
            </a:ln>
          </p:spPr>
        </p:pic>
        <p:sp>
          <p:nvSpPr>
            <p:cNvPr id="4" name="文本框 3">
              <a:extLst>
                <a:ext uri="{FF2B5EF4-FFF2-40B4-BE49-F238E27FC236}">
                  <a16:creationId xmlns:a16="http://schemas.microsoft.com/office/drawing/2014/main" id="{44FF356C-0886-40C1-91DD-87BB47EA2251}"/>
                </a:ext>
              </a:extLst>
            </p:cNvPr>
            <p:cNvSpPr txBox="1"/>
            <p:nvPr/>
          </p:nvSpPr>
          <p:spPr>
            <a:xfrm>
              <a:off x="2123728" y="4607498"/>
              <a:ext cx="3168352" cy="461665"/>
            </a:xfrm>
            <a:prstGeom prst="rect">
              <a:avLst/>
            </a:prstGeom>
            <a:noFill/>
            <a:ln>
              <a:noFill/>
            </a:ln>
          </p:spPr>
          <p:txBody>
            <a:bodyPr wrap="square" rtlCol="0">
              <a:spAutoFit/>
            </a:bodyPr>
            <a:lstStyle/>
            <a:p>
              <a:pPr algn="ctr"/>
              <a:r>
                <a:rPr lang="zh-CN" altLang="en-US" sz="1200" b="1">
                  <a:latin typeface="黑体" panose="02010609060101010101" pitchFamily="49" charset="-122"/>
                  <a:ea typeface="黑体" panose="02010609060101010101" pitchFamily="49" charset="-122"/>
                </a:rPr>
                <a:t>融客市值管理公众号</a:t>
              </a:r>
              <a:endParaRPr lang="en-US" altLang="zh-CN" sz="1200" b="1">
                <a:latin typeface="黑体" panose="02010609060101010101" pitchFamily="49" charset="-122"/>
                <a:ea typeface="黑体" panose="02010609060101010101" pitchFamily="49" charset="-122"/>
              </a:endParaRPr>
            </a:p>
            <a:p>
              <a:pPr algn="ctr"/>
              <a:r>
                <a:rPr lang="en-US" altLang="zh-CN" sz="1200" b="1" err="1">
                  <a:latin typeface="Times New Roman" panose="02020603050405020304" pitchFamily="18" charset="0"/>
                  <a:ea typeface="黑体" panose="02010609060101010101" pitchFamily="49" charset="-122"/>
                  <a:cs typeface="Times New Roman" panose="02020603050405020304" pitchFamily="18" charset="0"/>
                </a:rPr>
                <a:t>rongkechina</a:t>
              </a:r>
              <a:endParaRPr lang="zh-CN" altLang="en-US" sz="1200" b="1">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2" name="文本框 11">
            <a:extLst>
              <a:ext uri="{FF2B5EF4-FFF2-40B4-BE49-F238E27FC236}">
                <a16:creationId xmlns:a16="http://schemas.microsoft.com/office/drawing/2014/main" id="{2617D069-E0DE-4B3F-9607-4F8452B33C66}"/>
              </a:ext>
            </a:extLst>
          </p:cNvPr>
          <p:cNvSpPr txBox="1"/>
          <p:nvPr/>
        </p:nvSpPr>
        <p:spPr>
          <a:xfrm rot="16200000">
            <a:off x="-642941" y="4192449"/>
            <a:ext cx="2600392" cy="307777"/>
          </a:xfrm>
          <a:prstGeom prst="rect">
            <a:avLst/>
          </a:prstGeom>
          <a:noFill/>
          <a:ln>
            <a:noFill/>
          </a:ln>
        </p:spPr>
        <p:txBody>
          <a:bodyPr wrap="none" rtlCol="0">
            <a:spAutoFit/>
          </a:bodyPr>
          <a:lstStyle/>
          <a:p>
            <a:r>
              <a:rPr lang="zh-CN" altLang="en-US" sz="1400">
                <a:solidFill>
                  <a:schemeClr val="tx2">
                    <a:lumMod val="75000"/>
                  </a:schemeClr>
                </a:solidFill>
              </a:rPr>
              <a:t>融客市值管理</a:t>
            </a:r>
            <a:r>
              <a:rPr lang="en-US" altLang="zh-CN" sz="1400">
                <a:solidFill>
                  <a:schemeClr val="tx2">
                    <a:lumMod val="75000"/>
                  </a:schemeClr>
                </a:solidFill>
              </a:rPr>
              <a:t>RONGKECHINA</a:t>
            </a:r>
            <a:endParaRPr lang="zh-CN" altLang="en-US" sz="1400">
              <a:solidFill>
                <a:schemeClr val="tx2">
                  <a:lumMod val="75000"/>
                </a:schemeClr>
              </a:solidFill>
            </a:endParaRPr>
          </a:p>
        </p:txBody>
      </p:sp>
      <p:cxnSp>
        <p:nvCxnSpPr>
          <p:cNvPr id="14" name="直接连接符 13">
            <a:extLst>
              <a:ext uri="{FF2B5EF4-FFF2-40B4-BE49-F238E27FC236}">
                <a16:creationId xmlns:a16="http://schemas.microsoft.com/office/drawing/2014/main" id="{E49A433E-F6A1-462B-A368-0BA9A435F279}"/>
              </a:ext>
            </a:extLst>
          </p:cNvPr>
          <p:cNvCxnSpPr/>
          <p:nvPr/>
        </p:nvCxnSpPr>
        <p:spPr bwMode="auto">
          <a:xfrm>
            <a:off x="811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96DA9B5E-AC7F-486D-A53E-96FEA614DBFD}"/>
              </a:ext>
            </a:extLst>
          </p:cNvPr>
          <p:cNvCxnSpPr/>
          <p:nvPr/>
        </p:nvCxnSpPr>
        <p:spPr bwMode="auto">
          <a:xfrm>
            <a:off x="834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108FF581-AC87-41CE-B057-BA3D4C77138E}"/>
              </a:ext>
            </a:extLst>
          </p:cNvPr>
          <p:cNvSpPr/>
          <p:nvPr/>
        </p:nvSpPr>
        <p:spPr bwMode="auto">
          <a:xfrm>
            <a:off x="2195736" y="19458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3" name="文本框 2">
            <a:extLst>
              <a:ext uri="{FF2B5EF4-FFF2-40B4-BE49-F238E27FC236}">
                <a16:creationId xmlns:a16="http://schemas.microsoft.com/office/drawing/2014/main" id="{AE2A6DE1-2B6F-4949-A210-5150B2070ACA}"/>
              </a:ext>
            </a:extLst>
          </p:cNvPr>
          <p:cNvSpPr txBox="1"/>
          <p:nvPr/>
        </p:nvSpPr>
        <p:spPr>
          <a:xfrm>
            <a:off x="2339752" y="2069799"/>
            <a:ext cx="720080" cy="400110"/>
          </a:xfrm>
          <a:prstGeom prst="rect">
            <a:avLst/>
          </a:prstGeom>
          <a:noFill/>
        </p:spPr>
        <p:txBody>
          <a:bodyPr wrap="square" rtlCol="0">
            <a:spAutoFit/>
          </a:bodyPr>
          <a:lstStyle/>
          <a:p>
            <a:r>
              <a:rPr lang="zh-CN" altLang="en-US" b="1">
                <a:solidFill>
                  <a:schemeClr val="bg1"/>
                </a:solidFill>
                <a:latin typeface="+mn-ea"/>
                <a:ea typeface="+mn-ea"/>
              </a:rPr>
              <a:t>宏观</a:t>
            </a:r>
          </a:p>
        </p:txBody>
      </p:sp>
      <p:sp>
        <p:nvSpPr>
          <p:cNvPr id="6" name="椭圆 5">
            <a:extLst>
              <a:ext uri="{FF2B5EF4-FFF2-40B4-BE49-F238E27FC236}">
                <a16:creationId xmlns:a16="http://schemas.microsoft.com/office/drawing/2014/main" id="{6539445C-3220-411F-A775-2659D6DA6F83}"/>
              </a:ext>
            </a:extLst>
          </p:cNvPr>
          <p:cNvSpPr/>
          <p:nvPr/>
        </p:nvSpPr>
        <p:spPr bwMode="auto">
          <a:xfrm>
            <a:off x="2195736" y="30045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7" name="文本框 6">
            <a:extLst>
              <a:ext uri="{FF2B5EF4-FFF2-40B4-BE49-F238E27FC236}">
                <a16:creationId xmlns:a16="http://schemas.microsoft.com/office/drawing/2014/main" id="{70371CB9-A794-428B-8D23-1690A9B14F46}"/>
              </a:ext>
            </a:extLst>
          </p:cNvPr>
          <p:cNvSpPr txBox="1"/>
          <p:nvPr/>
        </p:nvSpPr>
        <p:spPr>
          <a:xfrm>
            <a:off x="2339752" y="3128487"/>
            <a:ext cx="720080" cy="400110"/>
          </a:xfrm>
          <a:prstGeom prst="rect">
            <a:avLst/>
          </a:prstGeom>
          <a:noFill/>
        </p:spPr>
        <p:txBody>
          <a:bodyPr wrap="square" rtlCol="0">
            <a:spAutoFit/>
          </a:bodyPr>
          <a:lstStyle/>
          <a:p>
            <a:r>
              <a:rPr lang="zh-CN" altLang="en-US" b="1">
                <a:solidFill>
                  <a:schemeClr val="bg1"/>
                </a:solidFill>
                <a:latin typeface="+mn-ea"/>
                <a:ea typeface="+mn-ea"/>
              </a:rPr>
              <a:t>市场</a:t>
            </a:r>
          </a:p>
        </p:txBody>
      </p:sp>
      <p:sp>
        <p:nvSpPr>
          <p:cNvPr id="8" name="椭圆 7">
            <a:extLst>
              <a:ext uri="{FF2B5EF4-FFF2-40B4-BE49-F238E27FC236}">
                <a16:creationId xmlns:a16="http://schemas.microsoft.com/office/drawing/2014/main" id="{C8BC29C7-0CBF-4557-BF6C-58276034EF02}"/>
              </a:ext>
            </a:extLst>
          </p:cNvPr>
          <p:cNvSpPr/>
          <p:nvPr/>
        </p:nvSpPr>
        <p:spPr bwMode="auto">
          <a:xfrm>
            <a:off x="2195736" y="40050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9" name="文本框 8">
            <a:extLst>
              <a:ext uri="{FF2B5EF4-FFF2-40B4-BE49-F238E27FC236}">
                <a16:creationId xmlns:a16="http://schemas.microsoft.com/office/drawing/2014/main" id="{6A0F5180-C375-4405-8953-6A844DD190BD}"/>
              </a:ext>
            </a:extLst>
          </p:cNvPr>
          <p:cNvSpPr txBox="1"/>
          <p:nvPr/>
        </p:nvSpPr>
        <p:spPr>
          <a:xfrm>
            <a:off x="2339752" y="4115952"/>
            <a:ext cx="720080" cy="400110"/>
          </a:xfrm>
          <a:prstGeom prst="rect">
            <a:avLst/>
          </a:prstGeom>
          <a:noFill/>
        </p:spPr>
        <p:txBody>
          <a:bodyPr wrap="square" rtlCol="0">
            <a:spAutoFit/>
          </a:bodyPr>
          <a:lstStyle/>
          <a:p>
            <a:r>
              <a:rPr lang="zh-CN" altLang="en-US" b="1">
                <a:solidFill>
                  <a:schemeClr val="bg1"/>
                </a:solidFill>
                <a:latin typeface="+mn-ea"/>
                <a:ea typeface="+mn-ea"/>
              </a:rPr>
              <a:t>展望</a:t>
            </a:r>
          </a:p>
        </p:txBody>
      </p:sp>
      <p:sp>
        <p:nvSpPr>
          <p:cNvPr id="11" name="文本框 10">
            <a:extLst>
              <a:ext uri="{FF2B5EF4-FFF2-40B4-BE49-F238E27FC236}">
                <a16:creationId xmlns:a16="http://schemas.microsoft.com/office/drawing/2014/main" id="{5EFBE04E-EDD4-45EE-832A-F64243F2AD70}"/>
              </a:ext>
            </a:extLst>
          </p:cNvPr>
          <p:cNvSpPr txBox="1"/>
          <p:nvPr/>
        </p:nvSpPr>
        <p:spPr>
          <a:xfrm>
            <a:off x="2346092" y="5144685"/>
            <a:ext cx="720080" cy="400110"/>
          </a:xfrm>
          <a:prstGeom prst="rect">
            <a:avLst/>
          </a:prstGeom>
          <a:noFill/>
        </p:spPr>
        <p:txBody>
          <a:bodyPr wrap="square" rtlCol="0">
            <a:spAutoFit/>
          </a:bodyPr>
          <a:lstStyle/>
          <a:p>
            <a:r>
              <a:rPr lang="zh-CN" altLang="en-US" b="1">
                <a:solidFill>
                  <a:schemeClr val="bg1"/>
                </a:solidFill>
                <a:latin typeface="+mn-ea"/>
                <a:ea typeface="+mn-ea"/>
              </a:rPr>
              <a:t>业务</a:t>
            </a:r>
          </a:p>
        </p:txBody>
      </p:sp>
      <p:sp>
        <p:nvSpPr>
          <p:cNvPr id="5" name="文本框 4">
            <a:extLst>
              <a:ext uri="{FF2B5EF4-FFF2-40B4-BE49-F238E27FC236}">
                <a16:creationId xmlns:a16="http://schemas.microsoft.com/office/drawing/2014/main" id="{89152060-B9BE-4CC0-8CC2-A0F181116F45}"/>
              </a:ext>
            </a:extLst>
          </p:cNvPr>
          <p:cNvSpPr txBox="1"/>
          <p:nvPr/>
        </p:nvSpPr>
        <p:spPr>
          <a:xfrm>
            <a:off x="3370916" y="2089834"/>
            <a:ext cx="4153411" cy="400110"/>
          </a:xfrm>
          <a:prstGeom prst="rect">
            <a:avLst/>
          </a:prstGeom>
          <a:noFill/>
        </p:spPr>
        <p:txBody>
          <a:bodyPr wrap="square" rtlCol="0">
            <a:spAutoFit/>
          </a:bodyPr>
          <a:lstStyle/>
          <a:p>
            <a:r>
              <a:rPr lang="zh-CN" altLang="en-US" b="1">
                <a:solidFill>
                  <a:srgbClr val="000066"/>
                </a:solidFill>
                <a:latin typeface="+mn-ea"/>
                <a:ea typeface="+mn-ea"/>
              </a:rPr>
              <a:t>宏观经济持续承压</a:t>
            </a:r>
          </a:p>
        </p:txBody>
      </p:sp>
      <p:sp>
        <p:nvSpPr>
          <p:cNvPr id="14" name="文本框 13">
            <a:extLst>
              <a:ext uri="{FF2B5EF4-FFF2-40B4-BE49-F238E27FC236}">
                <a16:creationId xmlns:a16="http://schemas.microsoft.com/office/drawing/2014/main" id="{2EAC5418-455D-493D-9BB1-2DF43C40E674}"/>
              </a:ext>
            </a:extLst>
          </p:cNvPr>
          <p:cNvSpPr txBox="1"/>
          <p:nvPr/>
        </p:nvSpPr>
        <p:spPr>
          <a:xfrm>
            <a:off x="3383194" y="3128487"/>
            <a:ext cx="3528392" cy="400110"/>
          </a:xfrm>
          <a:prstGeom prst="rect">
            <a:avLst/>
          </a:prstGeom>
          <a:noFill/>
        </p:spPr>
        <p:txBody>
          <a:bodyPr wrap="square" rtlCol="0">
            <a:spAutoFit/>
          </a:bodyPr>
          <a:lstStyle/>
          <a:p>
            <a:r>
              <a:rPr lang="zh-CN" altLang="en-US" b="1">
                <a:solidFill>
                  <a:srgbClr val="000066"/>
                </a:solidFill>
                <a:latin typeface="+mn-ea"/>
                <a:ea typeface="+mn-ea"/>
              </a:rPr>
              <a:t>市场开启反弹行情</a:t>
            </a:r>
          </a:p>
        </p:txBody>
      </p:sp>
      <p:sp>
        <p:nvSpPr>
          <p:cNvPr id="15" name="文本框 14">
            <a:extLst>
              <a:ext uri="{FF2B5EF4-FFF2-40B4-BE49-F238E27FC236}">
                <a16:creationId xmlns:a16="http://schemas.microsoft.com/office/drawing/2014/main" id="{F7833C00-B6D3-40E6-BCA9-DD2EF0267E28}"/>
              </a:ext>
            </a:extLst>
          </p:cNvPr>
          <p:cNvSpPr txBox="1"/>
          <p:nvPr/>
        </p:nvSpPr>
        <p:spPr>
          <a:xfrm>
            <a:off x="3347864" y="4149080"/>
            <a:ext cx="5040560" cy="400110"/>
          </a:xfrm>
          <a:prstGeom prst="rect">
            <a:avLst/>
          </a:prstGeom>
          <a:noFill/>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sym typeface="+mn-ea"/>
              </a:rPr>
              <a:t>节后首月或大概率收涨</a:t>
            </a:r>
            <a:endParaRPr lang="zh-CN" altLang="en-US" b="1">
              <a:solidFill>
                <a:srgbClr val="FF0000"/>
              </a:solidFill>
              <a:latin typeface="幼圆" panose="02010509060101010101" pitchFamily="49" charset="-122"/>
              <a:ea typeface="幼圆" panose="02010509060101010101" pitchFamily="49" charset="-122"/>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a:solidFill>
                  <a:srgbClr val="000066"/>
                </a:solidFill>
                <a:latin typeface="Arial" panose="020B0604020202020204" pitchFamily="34" charset="0"/>
              </a:rPr>
              <a:t>CPI</a:t>
            </a:r>
            <a:r>
              <a:rPr kumimoji="1" lang="zh-CN" altLang="en-US" sz="2400">
                <a:solidFill>
                  <a:srgbClr val="000066"/>
                </a:solidFill>
                <a:latin typeface="Arial" panose="020B0604020202020204" pitchFamily="34" charset="0"/>
              </a:rPr>
              <a:t>、</a:t>
            </a:r>
            <a:r>
              <a:rPr kumimoji="1" lang="en-US" altLang="zh-CN" sz="2400">
                <a:solidFill>
                  <a:srgbClr val="000066"/>
                </a:solidFill>
                <a:latin typeface="Arial" panose="020B0604020202020204" pitchFamily="34" charset="0"/>
              </a:rPr>
              <a:t>PPI</a:t>
            </a:r>
          </a:p>
        </p:txBody>
      </p:sp>
      <p:sp>
        <p:nvSpPr>
          <p:cNvPr id="6" name="文本框 5">
            <a:extLst>
              <a:ext uri="{FF2B5EF4-FFF2-40B4-BE49-F238E27FC236}">
                <a16:creationId xmlns:a16="http://schemas.microsoft.com/office/drawing/2014/main" id="{B764D00D-BD49-45EB-B695-DC2F54C61DDD}"/>
              </a:ext>
            </a:extLst>
          </p:cNvPr>
          <p:cNvSpPr txBox="1"/>
          <p:nvPr/>
        </p:nvSpPr>
        <p:spPr>
          <a:xfrm>
            <a:off x="542268" y="5397318"/>
            <a:ext cx="1725475" cy="707886"/>
          </a:xfrm>
          <a:prstGeom prst="rect">
            <a:avLst/>
          </a:prstGeom>
          <a:noFill/>
        </p:spPr>
        <p:txBody>
          <a:bodyPr wrap="square" rtlCol="0">
            <a:spAutoFit/>
          </a:bodyPr>
          <a:lstStyle/>
          <a:p>
            <a:r>
              <a:rPr lang="en-US" altLang="zh-CN" sz="1600" b="1">
                <a:solidFill>
                  <a:srgbClr val="000066"/>
                </a:solidFill>
                <a:latin typeface="+mn-ea"/>
                <a:ea typeface="+mn-ea"/>
              </a:rPr>
              <a:t>1</a:t>
            </a:r>
            <a:r>
              <a:rPr lang="zh-CN" altLang="en-US" sz="1600" b="1">
                <a:solidFill>
                  <a:srgbClr val="000066"/>
                </a:solidFill>
                <a:latin typeface="+mn-ea"/>
                <a:ea typeface="+mn-ea"/>
              </a:rPr>
              <a:t>月</a:t>
            </a:r>
            <a:r>
              <a:rPr lang="en-GB" altLang="zh-CN" sz="1600" b="1">
                <a:solidFill>
                  <a:srgbClr val="000066"/>
                </a:solidFill>
                <a:latin typeface="+mn-ea"/>
                <a:ea typeface="+mn-ea"/>
              </a:rPr>
              <a:t>CPI</a:t>
            </a:r>
            <a:r>
              <a:rPr lang="zh-CN" altLang="en-US" sz="1600" b="1">
                <a:solidFill>
                  <a:srgbClr val="000066"/>
                </a:solidFill>
                <a:latin typeface="+mn-ea"/>
                <a:ea typeface="+mn-ea"/>
              </a:rPr>
              <a:t>同比上涨</a:t>
            </a:r>
            <a:r>
              <a:rPr lang="en-US" altLang="zh-CN" sz="2400" b="1">
                <a:solidFill>
                  <a:srgbClr val="FF0000"/>
                </a:solidFill>
                <a:latin typeface="+mn-ea"/>
                <a:ea typeface="+mn-ea"/>
              </a:rPr>
              <a:t>1.7%</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9" name="文本框 8">
            <a:extLst>
              <a:ext uri="{FF2B5EF4-FFF2-40B4-BE49-F238E27FC236}">
                <a16:creationId xmlns:a16="http://schemas.microsoft.com/office/drawing/2014/main" id="{E6FF9C3F-5CE9-4400-8B30-34D17215519E}"/>
              </a:ext>
            </a:extLst>
          </p:cNvPr>
          <p:cNvSpPr txBox="1"/>
          <p:nvPr/>
        </p:nvSpPr>
        <p:spPr>
          <a:xfrm>
            <a:off x="5279162" y="5446286"/>
            <a:ext cx="1725475" cy="707886"/>
          </a:xfrm>
          <a:prstGeom prst="rect">
            <a:avLst/>
          </a:prstGeom>
          <a:noFill/>
        </p:spPr>
        <p:txBody>
          <a:bodyPr wrap="square" rtlCol="0">
            <a:spAutoFit/>
          </a:bodyPr>
          <a:lstStyle/>
          <a:p>
            <a:r>
              <a:rPr lang="en-GB" altLang="zh-CN" sz="1600" b="1">
                <a:solidFill>
                  <a:srgbClr val="000066"/>
                </a:solidFill>
                <a:latin typeface="+mn-ea"/>
              </a:rPr>
              <a:t>PPI</a:t>
            </a:r>
            <a:r>
              <a:rPr lang="zh-CN" altLang="en-US" sz="1600" b="1">
                <a:solidFill>
                  <a:srgbClr val="000066"/>
                </a:solidFill>
                <a:latin typeface="+mn-ea"/>
              </a:rPr>
              <a:t>同比上涨</a:t>
            </a:r>
            <a:r>
              <a:rPr lang="en-US" altLang="zh-CN" sz="2400" b="1">
                <a:solidFill>
                  <a:srgbClr val="FF0000"/>
                </a:solidFill>
                <a:latin typeface="+mn-ea"/>
              </a:rPr>
              <a:t>0.1%</a:t>
            </a:r>
            <a:r>
              <a:rPr lang="zh-CN" altLang="en-US" sz="1600" b="1">
                <a:solidFill>
                  <a:srgbClr val="000066"/>
                </a:solidFill>
                <a:latin typeface="+mn-ea"/>
              </a:rPr>
              <a:t>，较上月</a:t>
            </a:r>
            <a:endParaRPr lang="en-US" altLang="zh-CN" sz="1600" b="1">
              <a:solidFill>
                <a:srgbClr val="000066"/>
              </a:solidFill>
              <a:latin typeface="+mn-ea"/>
            </a:endParaRPr>
          </a:p>
        </p:txBody>
      </p:sp>
      <p:sp>
        <p:nvSpPr>
          <p:cNvPr id="10" name="箭头: 上 9">
            <a:extLst>
              <a:ext uri="{FF2B5EF4-FFF2-40B4-BE49-F238E27FC236}">
                <a16:creationId xmlns:a16="http://schemas.microsoft.com/office/drawing/2014/main" id="{6CF24ADA-75C2-4612-8373-F0D246EFA584}"/>
              </a:ext>
            </a:extLst>
          </p:cNvPr>
          <p:cNvSpPr/>
          <p:nvPr/>
        </p:nvSpPr>
        <p:spPr bwMode="auto">
          <a:xfrm rot="10800000">
            <a:off x="2203554" y="5548739"/>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id="{C964CC13-3406-408D-BF90-8B392FB5E7DD}"/>
              </a:ext>
            </a:extLst>
          </p:cNvPr>
          <p:cNvSpPr txBox="1"/>
          <p:nvPr/>
        </p:nvSpPr>
        <p:spPr>
          <a:xfrm>
            <a:off x="7424861" y="5621064"/>
            <a:ext cx="1040670" cy="461665"/>
          </a:xfrm>
          <a:prstGeom prst="rect">
            <a:avLst/>
          </a:prstGeom>
          <a:noFill/>
        </p:spPr>
        <p:txBody>
          <a:bodyPr wrap="none" rtlCol="0">
            <a:spAutoFit/>
          </a:bodyPr>
          <a:lstStyle/>
          <a:p>
            <a:r>
              <a:rPr lang="en-US" altLang="zh-CN" sz="2400" b="1">
                <a:solidFill>
                  <a:srgbClr val="000066"/>
                </a:solidFill>
                <a:latin typeface="+mn-ea"/>
                <a:ea typeface="+mn-ea"/>
              </a:rPr>
              <a:t>0.8</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sp>
        <p:nvSpPr>
          <p:cNvPr id="12" name="文本框 11">
            <a:extLst>
              <a:ext uri="{FF2B5EF4-FFF2-40B4-BE49-F238E27FC236}">
                <a16:creationId xmlns:a16="http://schemas.microsoft.com/office/drawing/2014/main" id="{2A6EF9A4-0BA5-4CFD-A993-F1632AB9EDDB}"/>
              </a:ext>
            </a:extLst>
          </p:cNvPr>
          <p:cNvSpPr txBox="1"/>
          <p:nvPr/>
        </p:nvSpPr>
        <p:spPr>
          <a:xfrm>
            <a:off x="2427396" y="5569396"/>
            <a:ext cx="1040670" cy="461665"/>
          </a:xfrm>
          <a:prstGeom prst="rect">
            <a:avLst/>
          </a:prstGeom>
          <a:noFill/>
        </p:spPr>
        <p:txBody>
          <a:bodyPr wrap="none" rtlCol="0">
            <a:spAutoFit/>
          </a:bodyPr>
          <a:lstStyle/>
          <a:p>
            <a:r>
              <a:rPr lang="en-US" altLang="zh-CN" sz="2400" b="1">
                <a:solidFill>
                  <a:srgbClr val="000066"/>
                </a:solidFill>
                <a:latin typeface="+mn-ea"/>
                <a:ea typeface="+mn-ea"/>
              </a:rPr>
              <a:t>0.2</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sp>
        <p:nvSpPr>
          <p:cNvPr id="14" name="箭头: 上 13">
            <a:extLst>
              <a:ext uri="{FF2B5EF4-FFF2-40B4-BE49-F238E27FC236}">
                <a16:creationId xmlns:a16="http://schemas.microsoft.com/office/drawing/2014/main" id="{D7C4B5E8-113B-436D-907F-139B72A778A4}"/>
              </a:ext>
            </a:extLst>
          </p:cNvPr>
          <p:cNvSpPr/>
          <p:nvPr/>
        </p:nvSpPr>
        <p:spPr bwMode="auto">
          <a:xfrm rot="10800000">
            <a:off x="7228317" y="5548739"/>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3" name="图片 2">
            <a:extLst>
              <a:ext uri="{FF2B5EF4-FFF2-40B4-BE49-F238E27FC236}">
                <a16:creationId xmlns:a16="http://schemas.microsoft.com/office/drawing/2014/main" id="{E43E1445-E035-43DD-A1AE-75ED449B6BC4}"/>
              </a:ext>
            </a:extLst>
          </p:cNvPr>
          <p:cNvPicPr>
            <a:picLocks noChangeAspect="1"/>
          </p:cNvPicPr>
          <p:nvPr/>
        </p:nvPicPr>
        <p:blipFill>
          <a:blip r:embed="rId3"/>
          <a:stretch>
            <a:fillRect/>
          </a:stretch>
        </p:blipFill>
        <p:spPr>
          <a:xfrm>
            <a:off x="766985" y="1191107"/>
            <a:ext cx="6840760" cy="4104457"/>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a:solidFill>
                  <a:schemeClr val="tx2">
                    <a:lumMod val="75000"/>
                  </a:schemeClr>
                </a:solidFill>
                <a:latin typeface="Arial" panose="020B0604020202020204" pitchFamily="34" charset="0"/>
              </a:rPr>
              <a:t>PMI</a:t>
            </a:r>
            <a:endParaRPr kumimoji="1" lang="zh-CN" altLang="en-US" sz="2400">
              <a:solidFill>
                <a:schemeClr val="tx2">
                  <a:lumMod val="75000"/>
                </a:schemeClr>
              </a:solidFill>
              <a:latin typeface="Arial" panose="020B0604020202020204" pitchFamily="34" charset="0"/>
            </a:endParaRPr>
          </a:p>
        </p:txBody>
      </p:sp>
      <p:sp>
        <p:nvSpPr>
          <p:cNvPr id="4" name="文本框 3">
            <a:extLst>
              <a:ext uri="{FF2B5EF4-FFF2-40B4-BE49-F238E27FC236}">
                <a16:creationId xmlns:a16="http://schemas.microsoft.com/office/drawing/2014/main" id="{7DD487CA-39EA-4182-9465-1981E526F767}"/>
              </a:ext>
            </a:extLst>
          </p:cNvPr>
          <p:cNvSpPr txBox="1"/>
          <p:nvPr/>
        </p:nvSpPr>
        <p:spPr>
          <a:xfrm>
            <a:off x="539552" y="5397318"/>
            <a:ext cx="1584176" cy="954107"/>
          </a:xfrm>
          <a:prstGeom prst="rect">
            <a:avLst/>
          </a:prstGeom>
          <a:noFill/>
        </p:spPr>
        <p:txBody>
          <a:bodyPr wrap="square" rtlCol="0">
            <a:spAutoFit/>
          </a:bodyPr>
          <a:lstStyle/>
          <a:p>
            <a:r>
              <a:rPr lang="en-US" altLang="zh-CN" sz="1600" b="1">
                <a:solidFill>
                  <a:srgbClr val="000066"/>
                </a:solidFill>
                <a:latin typeface="+mn-ea"/>
                <a:ea typeface="+mn-ea"/>
              </a:rPr>
              <a:t>1</a:t>
            </a:r>
            <a:r>
              <a:rPr lang="zh-CN" altLang="en-US" sz="1600" b="1">
                <a:solidFill>
                  <a:srgbClr val="000066"/>
                </a:solidFill>
                <a:latin typeface="+mn-ea"/>
                <a:ea typeface="+mn-ea"/>
              </a:rPr>
              <a:t>月制造业</a:t>
            </a:r>
            <a:r>
              <a:rPr lang="en-US" altLang="zh-CN" sz="1600" b="1">
                <a:solidFill>
                  <a:srgbClr val="000066"/>
                </a:solidFill>
                <a:latin typeface="+mn-ea"/>
                <a:ea typeface="+mn-ea"/>
              </a:rPr>
              <a:t>PMI</a:t>
            </a:r>
            <a:r>
              <a:rPr lang="zh-CN" altLang="en-US" sz="1600" b="1">
                <a:solidFill>
                  <a:srgbClr val="000066"/>
                </a:solidFill>
                <a:latin typeface="+mn-ea"/>
                <a:ea typeface="+mn-ea"/>
              </a:rPr>
              <a:t>为</a:t>
            </a:r>
            <a:r>
              <a:rPr lang="en-US" altLang="zh-CN" sz="2400" b="1">
                <a:solidFill>
                  <a:srgbClr val="FF0000"/>
                </a:solidFill>
                <a:latin typeface="+mn-ea"/>
                <a:ea typeface="+mn-ea"/>
              </a:rPr>
              <a:t>49.5%</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5" name="箭头: 上 4">
            <a:extLst>
              <a:ext uri="{FF2B5EF4-FFF2-40B4-BE49-F238E27FC236}">
                <a16:creationId xmlns:a16="http://schemas.microsoft.com/office/drawing/2014/main" id="{73A86F5A-F614-462C-9282-6CC5D43082CC}"/>
              </a:ext>
            </a:extLst>
          </p:cNvPr>
          <p:cNvSpPr/>
          <p:nvPr/>
        </p:nvSpPr>
        <p:spPr bwMode="auto">
          <a:xfrm>
            <a:off x="2267744" y="5627971"/>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6" name="文本框 5">
            <a:extLst>
              <a:ext uri="{FF2B5EF4-FFF2-40B4-BE49-F238E27FC236}">
                <a16:creationId xmlns:a16="http://schemas.microsoft.com/office/drawing/2014/main" id="{94F114BE-D5DA-4995-8AA3-E394FF46BBDD}"/>
              </a:ext>
            </a:extLst>
          </p:cNvPr>
          <p:cNvSpPr txBox="1"/>
          <p:nvPr/>
        </p:nvSpPr>
        <p:spPr>
          <a:xfrm>
            <a:off x="2555776" y="5685170"/>
            <a:ext cx="1040670" cy="461665"/>
          </a:xfrm>
          <a:prstGeom prst="rect">
            <a:avLst/>
          </a:prstGeom>
          <a:noFill/>
        </p:spPr>
        <p:txBody>
          <a:bodyPr wrap="none" rtlCol="0">
            <a:spAutoFit/>
          </a:bodyPr>
          <a:lstStyle/>
          <a:p>
            <a:r>
              <a:rPr lang="en-US" altLang="zh-CN" sz="2400" b="1">
                <a:solidFill>
                  <a:srgbClr val="FF0000"/>
                </a:solidFill>
                <a:latin typeface="+mn-ea"/>
                <a:ea typeface="+mn-ea"/>
              </a:rPr>
              <a:t>0.1</a:t>
            </a:r>
            <a:r>
              <a:rPr lang="en-US" altLang="zh-CN" b="1">
                <a:solidFill>
                  <a:srgbClr val="FF0000"/>
                </a:solidFill>
                <a:latin typeface="+mn-ea"/>
                <a:ea typeface="+mn-ea"/>
              </a:rPr>
              <a:t>pct</a:t>
            </a:r>
            <a:endParaRPr lang="zh-CN" altLang="en-US" sz="2400" b="1">
              <a:solidFill>
                <a:srgbClr val="FF0000"/>
              </a:solidFill>
              <a:latin typeface="+mn-ea"/>
              <a:ea typeface="+mn-ea"/>
            </a:endParaRPr>
          </a:p>
        </p:txBody>
      </p:sp>
      <p:sp>
        <p:nvSpPr>
          <p:cNvPr id="9" name="文本框 8">
            <a:extLst>
              <a:ext uri="{FF2B5EF4-FFF2-40B4-BE49-F238E27FC236}">
                <a16:creationId xmlns:a16="http://schemas.microsoft.com/office/drawing/2014/main" id="{BA729E48-E999-4B96-B439-DC8961825D80}"/>
              </a:ext>
            </a:extLst>
          </p:cNvPr>
          <p:cNvSpPr txBox="1"/>
          <p:nvPr/>
        </p:nvSpPr>
        <p:spPr>
          <a:xfrm>
            <a:off x="5420461" y="5446286"/>
            <a:ext cx="1584176" cy="954107"/>
          </a:xfrm>
          <a:prstGeom prst="rect">
            <a:avLst/>
          </a:prstGeom>
          <a:noFill/>
        </p:spPr>
        <p:txBody>
          <a:bodyPr wrap="square" rtlCol="0">
            <a:spAutoFit/>
          </a:bodyPr>
          <a:lstStyle/>
          <a:p>
            <a:r>
              <a:rPr lang="zh-CN" altLang="en-US" sz="1600" b="1">
                <a:solidFill>
                  <a:srgbClr val="000066"/>
                </a:solidFill>
                <a:latin typeface="+mn-ea"/>
                <a:ea typeface="+mn-ea"/>
              </a:rPr>
              <a:t>财新中国</a:t>
            </a:r>
            <a:r>
              <a:rPr lang="en-US" altLang="zh-CN" sz="1600" b="1">
                <a:solidFill>
                  <a:srgbClr val="000066"/>
                </a:solidFill>
                <a:latin typeface="+mn-ea"/>
                <a:ea typeface="+mn-ea"/>
              </a:rPr>
              <a:t>PMI</a:t>
            </a:r>
            <a:r>
              <a:rPr lang="zh-CN" altLang="en-US" sz="1600" b="1">
                <a:solidFill>
                  <a:srgbClr val="000066"/>
                </a:solidFill>
                <a:latin typeface="+mn-ea"/>
                <a:ea typeface="+mn-ea"/>
              </a:rPr>
              <a:t>为</a:t>
            </a:r>
            <a:r>
              <a:rPr lang="en-US" altLang="zh-CN" sz="2400" b="1">
                <a:solidFill>
                  <a:srgbClr val="FF0000"/>
                </a:solidFill>
                <a:latin typeface="+mn-ea"/>
                <a:ea typeface="+mn-ea"/>
              </a:rPr>
              <a:t>48.3%</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10" name="箭头: 上 9">
            <a:extLst>
              <a:ext uri="{FF2B5EF4-FFF2-40B4-BE49-F238E27FC236}">
                <a16:creationId xmlns:a16="http://schemas.microsoft.com/office/drawing/2014/main" id="{D165FCA1-BBE5-4E49-AF4A-D7637FA0AFE0}"/>
              </a:ext>
            </a:extLst>
          </p:cNvPr>
          <p:cNvSpPr/>
          <p:nvPr/>
        </p:nvSpPr>
        <p:spPr bwMode="auto">
          <a:xfrm rot="10800000">
            <a:off x="7020113" y="5627970"/>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0000"/>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id="{1E230AE5-300F-4FA4-A108-37AB31FAE59F}"/>
              </a:ext>
            </a:extLst>
          </p:cNvPr>
          <p:cNvSpPr txBox="1"/>
          <p:nvPr/>
        </p:nvSpPr>
        <p:spPr>
          <a:xfrm>
            <a:off x="7319338" y="5742370"/>
            <a:ext cx="1040670" cy="461665"/>
          </a:xfrm>
          <a:prstGeom prst="rect">
            <a:avLst/>
          </a:prstGeom>
          <a:noFill/>
        </p:spPr>
        <p:txBody>
          <a:bodyPr wrap="none" rtlCol="0">
            <a:spAutoFit/>
          </a:bodyPr>
          <a:lstStyle/>
          <a:p>
            <a:r>
              <a:rPr lang="en-US" altLang="zh-CN" sz="2400" b="1">
                <a:solidFill>
                  <a:srgbClr val="000066"/>
                </a:solidFill>
                <a:latin typeface="+mn-ea"/>
                <a:ea typeface="+mn-ea"/>
              </a:rPr>
              <a:t>1.4</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pic>
        <p:nvPicPr>
          <p:cNvPr id="2" name="图片 1">
            <a:extLst>
              <a:ext uri="{FF2B5EF4-FFF2-40B4-BE49-F238E27FC236}">
                <a16:creationId xmlns:a16="http://schemas.microsoft.com/office/drawing/2014/main" id="{A3764CA3-0342-4A1E-9532-0791534E78D4}"/>
              </a:ext>
            </a:extLst>
          </p:cNvPr>
          <p:cNvPicPr>
            <a:picLocks noChangeAspect="1"/>
          </p:cNvPicPr>
          <p:nvPr/>
        </p:nvPicPr>
        <p:blipFill>
          <a:blip r:embed="rId3"/>
          <a:stretch>
            <a:fillRect/>
          </a:stretch>
        </p:blipFill>
        <p:spPr>
          <a:xfrm>
            <a:off x="1079612" y="1162017"/>
            <a:ext cx="6984776" cy="4190866"/>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央行公开市场操作</a:t>
            </a:r>
          </a:p>
        </p:txBody>
      </p:sp>
      <p:sp>
        <p:nvSpPr>
          <p:cNvPr id="4" name="文本框 3">
            <a:extLst>
              <a:ext uri="{FF2B5EF4-FFF2-40B4-BE49-F238E27FC236}">
                <a16:creationId xmlns:a16="http://schemas.microsoft.com/office/drawing/2014/main" id="{A232B574-0761-4A2D-BACC-04582125216B}"/>
              </a:ext>
            </a:extLst>
          </p:cNvPr>
          <p:cNvSpPr txBox="1"/>
          <p:nvPr/>
        </p:nvSpPr>
        <p:spPr>
          <a:xfrm>
            <a:off x="241233" y="5461405"/>
            <a:ext cx="2318157" cy="769441"/>
          </a:xfrm>
          <a:prstGeom prst="rect">
            <a:avLst/>
          </a:prstGeom>
          <a:noFill/>
        </p:spPr>
        <p:txBody>
          <a:bodyPr wrap="square" rtlCol="0">
            <a:spAutoFit/>
          </a:bodyPr>
          <a:lstStyle/>
          <a:p>
            <a:r>
              <a:rPr lang="en-US" altLang="zh-CN" b="1">
                <a:solidFill>
                  <a:srgbClr val="000066"/>
                </a:solidFill>
                <a:latin typeface="+mn-ea"/>
                <a:ea typeface="+mn-ea"/>
              </a:rPr>
              <a:t>1</a:t>
            </a:r>
            <a:r>
              <a:rPr lang="zh-CN" altLang="en-US" b="1">
                <a:solidFill>
                  <a:srgbClr val="000066"/>
                </a:solidFill>
                <a:latin typeface="+mn-ea"/>
                <a:ea typeface="+mn-ea"/>
              </a:rPr>
              <a:t>月，央行累计</a:t>
            </a:r>
            <a:endParaRPr lang="en-US" altLang="zh-CN" b="1">
              <a:solidFill>
                <a:srgbClr val="000066"/>
              </a:solidFill>
              <a:latin typeface="+mn-ea"/>
              <a:ea typeface="+mn-ea"/>
            </a:endParaRPr>
          </a:p>
          <a:p>
            <a:r>
              <a:rPr lang="zh-CN" altLang="en-US" b="1">
                <a:solidFill>
                  <a:srgbClr val="000066"/>
                </a:solidFill>
                <a:latin typeface="+mn-ea"/>
                <a:ea typeface="+mn-ea"/>
              </a:rPr>
              <a:t>净回笼</a:t>
            </a:r>
            <a:r>
              <a:rPr lang="en-US" altLang="zh-CN" sz="2400" b="1">
                <a:solidFill>
                  <a:srgbClr val="FF0000"/>
                </a:solidFill>
                <a:latin typeface="+mn-ea"/>
                <a:ea typeface="+mn-ea"/>
              </a:rPr>
              <a:t>6300</a:t>
            </a:r>
            <a:r>
              <a:rPr lang="zh-CN" altLang="en-US" b="1">
                <a:solidFill>
                  <a:srgbClr val="000066"/>
                </a:solidFill>
                <a:latin typeface="+mn-ea"/>
                <a:ea typeface="+mn-ea"/>
              </a:rPr>
              <a:t>亿元</a:t>
            </a:r>
            <a:endParaRPr lang="en-US" altLang="zh-CN" b="1">
              <a:solidFill>
                <a:srgbClr val="000066"/>
              </a:solidFill>
              <a:latin typeface="+mn-ea"/>
              <a:ea typeface="+mn-ea"/>
            </a:endParaRPr>
          </a:p>
        </p:txBody>
      </p:sp>
      <p:sp>
        <p:nvSpPr>
          <p:cNvPr id="5" name="文本框 4">
            <a:extLst>
              <a:ext uri="{FF2B5EF4-FFF2-40B4-BE49-F238E27FC236}">
                <a16:creationId xmlns:a16="http://schemas.microsoft.com/office/drawing/2014/main" id="{960695CD-D12B-4E66-B92F-0C1380BB760F}"/>
              </a:ext>
            </a:extLst>
          </p:cNvPr>
          <p:cNvSpPr txBox="1"/>
          <p:nvPr/>
        </p:nvSpPr>
        <p:spPr>
          <a:xfrm>
            <a:off x="2987824" y="5183983"/>
            <a:ext cx="5040561" cy="1261884"/>
          </a:xfrm>
          <a:prstGeom prst="rect">
            <a:avLst/>
          </a:prstGeom>
          <a:noFill/>
        </p:spPr>
        <p:txBody>
          <a:bodyPr wrap="square" rtlCol="0">
            <a:spAutoFit/>
          </a:bodyPr>
          <a:lstStyle/>
          <a:p>
            <a:r>
              <a:rPr lang="en-US" altLang="zh-CN" sz="1900" b="1">
                <a:solidFill>
                  <a:srgbClr val="000066"/>
                </a:solidFill>
                <a:latin typeface="+mn-ea"/>
                <a:ea typeface="+mn-ea"/>
              </a:rPr>
              <a:t>1</a:t>
            </a:r>
            <a:r>
              <a:rPr lang="zh-CN" altLang="en-US" sz="1900" b="1">
                <a:solidFill>
                  <a:srgbClr val="000066"/>
                </a:solidFill>
                <a:latin typeface="+mn-ea"/>
                <a:ea typeface="+mn-ea"/>
              </a:rPr>
              <a:t>月，央行采取的各种投放流动性的措施中，降准、定向降准以及</a:t>
            </a:r>
            <a:r>
              <a:rPr lang="en-US" altLang="zh-CN" sz="1900" b="1">
                <a:solidFill>
                  <a:srgbClr val="000066"/>
                </a:solidFill>
                <a:latin typeface="+mn-ea"/>
                <a:ea typeface="+mn-ea"/>
              </a:rPr>
              <a:t>TMLF</a:t>
            </a:r>
            <a:r>
              <a:rPr lang="zh-CN" altLang="en-US" sz="1900" b="1">
                <a:solidFill>
                  <a:srgbClr val="000066"/>
                </a:solidFill>
                <a:latin typeface="+mn-ea"/>
                <a:ea typeface="+mn-ea"/>
              </a:rPr>
              <a:t>等所投放的中长期流动占比较高。有助于长期保持银行间流动性合理充裕，呵护资金面平稳跨过春节时点。</a:t>
            </a:r>
          </a:p>
        </p:txBody>
      </p:sp>
      <p:pic>
        <p:nvPicPr>
          <p:cNvPr id="3" name="图片 2">
            <a:extLst>
              <a:ext uri="{FF2B5EF4-FFF2-40B4-BE49-F238E27FC236}">
                <a16:creationId xmlns:a16="http://schemas.microsoft.com/office/drawing/2014/main" id="{9FA49892-78BE-459C-A3DD-EB64F0262501}"/>
              </a:ext>
            </a:extLst>
          </p:cNvPr>
          <p:cNvPicPr>
            <a:picLocks noChangeAspect="1"/>
          </p:cNvPicPr>
          <p:nvPr/>
        </p:nvPicPr>
        <p:blipFill>
          <a:blip r:embed="rId2"/>
          <a:stretch>
            <a:fillRect/>
          </a:stretch>
        </p:blipFill>
        <p:spPr>
          <a:xfrm>
            <a:off x="827584" y="1052735"/>
            <a:ext cx="6840760" cy="4104457"/>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市场概况</a:t>
            </a:r>
          </a:p>
        </p:txBody>
      </p:sp>
      <p:sp>
        <p:nvSpPr>
          <p:cNvPr id="4" name="文本框 3">
            <a:extLst>
              <a:ext uri="{FF2B5EF4-FFF2-40B4-BE49-F238E27FC236}">
                <a16:creationId xmlns:a16="http://schemas.microsoft.com/office/drawing/2014/main" id="{98CA16E9-4241-443A-A1E9-6875F03B996A}"/>
              </a:ext>
            </a:extLst>
          </p:cNvPr>
          <p:cNvSpPr txBox="1"/>
          <p:nvPr/>
        </p:nvSpPr>
        <p:spPr>
          <a:xfrm>
            <a:off x="-53836" y="1298104"/>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上证综指</a:t>
            </a:r>
          </a:p>
        </p:txBody>
      </p:sp>
      <p:sp>
        <p:nvSpPr>
          <p:cNvPr id="8" name="文本框 7">
            <a:extLst>
              <a:ext uri="{FF2B5EF4-FFF2-40B4-BE49-F238E27FC236}">
                <a16:creationId xmlns:a16="http://schemas.microsoft.com/office/drawing/2014/main" id="{7AC07E53-C46F-4958-B014-BE820BB57652}"/>
              </a:ext>
            </a:extLst>
          </p:cNvPr>
          <p:cNvSpPr txBox="1"/>
          <p:nvPr/>
        </p:nvSpPr>
        <p:spPr>
          <a:xfrm>
            <a:off x="211541" y="1715913"/>
            <a:ext cx="833883" cy="400110"/>
          </a:xfrm>
          <a:prstGeom prst="rect">
            <a:avLst/>
          </a:prstGeom>
          <a:noFill/>
        </p:spPr>
        <p:txBody>
          <a:bodyPr wrap="none" rtlCol="0">
            <a:spAutoFit/>
          </a:bodyPr>
          <a:lstStyle/>
          <a:p>
            <a:r>
              <a:rPr lang="en-US" altLang="zh-CN" b="1">
                <a:solidFill>
                  <a:srgbClr val="FF0000"/>
                </a:solidFill>
                <a:latin typeface="+mn-ea"/>
                <a:ea typeface="+mn-ea"/>
              </a:rPr>
              <a:t>3.64%</a:t>
            </a:r>
            <a:endParaRPr lang="zh-CN" altLang="en-US" b="1">
              <a:solidFill>
                <a:srgbClr val="FF0000"/>
              </a:solidFill>
              <a:latin typeface="+mn-ea"/>
              <a:ea typeface="+mn-ea"/>
            </a:endParaRPr>
          </a:p>
        </p:txBody>
      </p:sp>
      <p:sp>
        <p:nvSpPr>
          <p:cNvPr id="9" name="文本框 8">
            <a:extLst>
              <a:ext uri="{FF2B5EF4-FFF2-40B4-BE49-F238E27FC236}">
                <a16:creationId xmlns:a16="http://schemas.microsoft.com/office/drawing/2014/main" id="{173EF40F-BAB4-4775-A02A-E1D46917F528}"/>
              </a:ext>
            </a:extLst>
          </p:cNvPr>
          <p:cNvSpPr txBox="1"/>
          <p:nvPr/>
        </p:nvSpPr>
        <p:spPr>
          <a:xfrm>
            <a:off x="-53836" y="4825804"/>
            <a:ext cx="1210588" cy="400110"/>
          </a:xfrm>
          <a:prstGeom prst="rect">
            <a:avLst/>
          </a:prstGeom>
          <a:noFill/>
        </p:spPr>
        <p:txBody>
          <a:bodyPr wrap="none" rtlCol="0">
            <a:spAutoFit/>
          </a:bodyPr>
          <a:lstStyle/>
          <a:p>
            <a:r>
              <a:rPr lang="zh-CN" altLang="en-US" b="1">
                <a:solidFill>
                  <a:srgbClr val="000066"/>
                </a:solidFill>
                <a:latin typeface="+mn-ea"/>
                <a:ea typeface="+mn-ea"/>
              </a:rPr>
              <a:t>中小板指</a:t>
            </a:r>
          </a:p>
        </p:txBody>
      </p:sp>
      <p:sp>
        <p:nvSpPr>
          <p:cNvPr id="11" name="文本框 10">
            <a:extLst>
              <a:ext uri="{FF2B5EF4-FFF2-40B4-BE49-F238E27FC236}">
                <a16:creationId xmlns:a16="http://schemas.microsoft.com/office/drawing/2014/main" id="{B6211026-610A-48B1-8FD8-2FDE01D671A9}"/>
              </a:ext>
            </a:extLst>
          </p:cNvPr>
          <p:cNvSpPr txBox="1"/>
          <p:nvPr/>
        </p:nvSpPr>
        <p:spPr>
          <a:xfrm>
            <a:off x="222652" y="5298163"/>
            <a:ext cx="833883" cy="400110"/>
          </a:xfrm>
          <a:prstGeom prst="rect">
            <a:avLst/>
          </a:prstGeom>
          <a:noFill/>
        </p:spPr>
        <p:txBody>
          <a:bodyPr wrap="none" rtlCol="0">
            <a:spAutoFit/>
          </a:bodyPr>
          <a:lstStyle/>
          <a:p>
            <a:r>
              <a:rPr lang="en-US" altLang="zh-CN" b="1">
                <a:solidFill>
                  <a:srgbClr val="FF0000"/>
                </a:solidFill>
                <a:latin typeface="+mn-ea"/>
                <a:ea typeface="+mn-ea"/>
              </a:rPr>
              <a:t>2.84%</a:t>
            </a:r>
            <a:endParaRPr lang="zh-CN" altLang="en-US" b="1">
              <a:solidFill>
                <a:srgbClr val="FF0000"/>
              </a:solidFill>
              <a:latin typeface="+mn-ea"/>
              <a:ea typeface="+mn-ea"/>
            </a:endParaRPr>
          </a:p>
        </p:txBody>
      </p:sp>
      <p:sp>
        <p:nvSpPr>
          <p:cNvPr id="15" name="文本框 14">
            <a:extLst>
              <a:ext uri="{FF2B5EF4-FFF2-40B4-BE49-F238E27FC236}">
                <a16:creationId xmlns:a16="http://schemas.microsoft.com/office/drawing/2014/main" id="{C0931FA3-AAF1-41CB-B2D6-B286AA5D2B56}"/>
              </a:ext>
            </a:extLst>
          </p:cNvPr>
          <p:cNvSpPr txBox="1"/>
          <p:nvPr/>
        </p:nvSpPr>
        <p:spPr>
          <a:xfrm>
            <a:off x="7867540" y="1361299"/>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深证成指</a:t>
            </a:r>
          </a:p>
        </p:txBody>
      </p:sp>
      <p:sp>
        <p:nvSpPr>
          <p:cNvPr id="17" name="文本框 16">
            <a:extLst>
              <a:ext uri="{FF2B5EF4-FFF2-40B4-BE49-F238E27FC236}">
                <a16:creationId xmlns:a16="http://schemas.microsoft.com/office/drawing/2014/main" id="{9001E856-0ABB-48A4-8568-8A3D752EBB60}"/>
              </a:ext>
            </a:extLst>
          </p:cNvPr>
          <p:cNvSpPr txBox="1"/>
          <p:nvPr/>
        </p:nvSpPr>
        <p:spPr>
          <a:xfrm>
            <a:off x="8151114" y="1779108"/>
            <a:ext cx="833883" cy="400110"/>
          </a:xfrm>
          <a:prstGeom prst="rect">
            <a:avLst/>
          </a:prstGeom>
          <a:noFill/>
        </p:spPr>
        <p:txBody>
          <a:bodyPr wrap="none" rtlCol="0">
            <a:spAutoFit/>
          </a:bodyPr>
          <a:lstStyle/>
          <a:p>
            <a:r>
              <a:rPr lang="en-US" altLang="zh-CN" b="1">
                <a:solidFill>
                  <a:srgbClr val="FF0000"/>
                </a:solidFill>
                <a:latin typeface="+mn-ea"/>
                <a:ea typeface="+mn-ea"/>
              </a:rPr>
              <a:t>3.31%</a:t>
            </a:r>
            <a:endParaRPr lang="zh-CN" altLang="en-US" b="1">
              <a:solidFill>
                <a:srgbClr val="FF0000"/>
              </a:solidFill>
              <a:latin typeface="+mn-ea"/>
              <a:ea typeface="+mn-ea"/>
            </a:endParaRPr>
          </a:p>
        </p:txBody>
      </p:sp>
      <p:sp>
        <p:nvSpPr>
          <p:cNvPr id="18" name="文本框 17">
            <a:extLst>
              <a:ext uri="{FF2B5EF4-FFF2-40B4-BE49-F238E27FC236}">
                <a16:creationId xmlns:a16="http://schemas.microsoft.com/office/drawing/2014/main" id="{332542B2-8C0D-4A14-B3C0-5AD96888776A}"/>
              </a:ext>
            </a:extLst>
          </p:cNvPr>
          <p:cNvSpPr txBox="1"/>
          <p:nvPr/>
        </p:nvSpPr>
        <p:spPr>
          <a:xfrm>
            <a:off x="7953170" y="4825804"/>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创业板指</a:t>
            </a:r>
          </a:p>
        </p:txBody>
      </p:sp>
      <p:sp>
        <p:nvSpPr>
          <p:cNvPr id="20" name="文本框 19">
            <a:extLst>
              <a:ext uri="{FF2B5EF4-FFF2-40B4-BE49-F238E27FC236}">
                <a16:creationId xmlns:a16="http://schemas.microsoft.com/office/drawing/2014/main" id="{34D9E8B0-FDD6-4502-BCD7-AABEA83A4C97}"/>
              </a:ext>
            </a:extLst>
          </p:cNvPr>
          <p:cNvSpPr txBox="1"/>
          <p:nvPr/>
        </p:nvSpPr>
        <p:spPr>
          <a:xfrm>
            <a:off x="8229658" y="5298163"/>
            <a:ext cx="833883" cy="400110"/>
          </a:xfrm>
          <a:prstGeom prst="rect">
            <a:avLst/>
          </a:prstGeom>
          <a:noFill/>
        </p:spPr>
        <p:txBody>
          <a:bodyPr wrap="none" rtlCol="0">
            <a:spAutoFit/>
          </a:bodyPr>
          <a:lstStyle/>
          <a:p>
            <a:r>
              <a:rPr lang="en-US" altLang="zh-CN" b="1">
                <a:solidFill>
                  <a:srgbClr val="000066"/>
                </a:solidFill>
                <a:latin typeface="+mn-ea"/>
                <a:ea typeface="+mn-ea"/>
              </a:rPr>
              <a:t>1.80%</a:t>
            </a:r>
            <a:endParaRPr lang="zh-CN" altLang="en-US" b="1">
              <a:solidFill>
                <a:srgbClr val="000066"/>
              </a:solidFill>
              <a:latin typeface="+mn-ea"/>
              <a:ea typeface="+mn-ea"/>
            </a:endParaRPr>
          </a:p>
        </p:txBody>
      </p:sp>
      <p:sp>
        <p:nvSpPr>
          <p:cNvPr id="5" name="文本框 4">
            <a:extLst>
              <a:ext uri="{FF2B5EF4-FFF2-40B4-BE49-F238E27FC236}">
                <a16:creationId xmlns:a16="http://schemas.microsoft.com/office/drawing/2014/main" id="{F3449907-9503-4790-9BA1-4958CA326D67}"/>
              </a:ext>
            </a:extLst>
          </p:cNvPr>
          <p:cNvSpPr txBox="1"/>
          <p:nvPr/>
        </p:nvSpPr>
        <p:spPr>
          <a:xfrm>
            <a:off x="1045424" y="5016841"/>
            <a:ext cx="6678881" cy="1292662"/>
          </a:xfrm>
          <a:prstGeom prst="rect">
            <a:avLst/>
          </a:prstGeom>
          <a:noFill/>
        </p:spPr>
        <p:txBody>
          <a:bodyPr wrap="square" rtlCol="0">
            <a:spAutoFit/>
          </a:bodyPr>
          <a:lstStyle/>
          <a:p>
            <a:r>
              <a:rPr lang="en-US" altLang="zh-CN" sz="1950" b="1">
                <a:solidFill>
                  <a:srgbClr val="000066"/>
                </a:solidFill>
                <a:latin typeface="+mn-ea"/>
                <a:ea typeface="+mn-ea"/>
              </a:rPr>
              <a:t>1</a:t>
            </a:r>
            <a:r>
              <a:rPr lang="zh-CN" altLang="en-US" sz="1950" b="1">
                <a:solidFill>
                  <a:srgbClr val="000066"/>
                </a:solidFill>
                <a:latin typeface="+mn-ea"/>
                <a:ea typeface="+mn-ea"/>
              </a:rPr>
              <a:t>月</a:t>
            </a:r>
            <a:r>
              <a:rPr lang="en-US" altLang="zh-CN" sz="1950" b="1">
                <a:solidFill>
                  <a:srgbClr val="000066"/>
                </a:solidFill>
                <a:latin typeface="+mn-ea"/>
                <a:ea typeface="+mn-ea"/>
              </a:rPr>
              <a:t>4</a:t>
            </a:r>
            <a:r>
              <a:rPr lang="zh-CN" altLang="en-US" sz="1950" b="1">
                <a:solidFill>
                  <a:srgbClr val="000066"/>
                </a:solidFill>
                <a:latin typeface="+mn-ea"/>
                <a:ea typeface="+mn-ea"/>
              </a:rPr>
              <a:t>日，沪指击穿</a:t>
            </a:r>
            <a:r>
              <a:rPr lang="en-US" altLang="zh-CN" sz="1950" b="1">
                <a:solidFill>
                  <a:srgbClr val="000066"/>
                </a:solidFill>
                <a:latin typeface="+mn-ea"/>
                <a:ea typeface="+mn-ea"/>
              </a:rPr>
              <a:t>2449</a:t>
            </a:r>
            <a:r>
              <a:rPr lang="zh-CN" altLang="en-US" sz="1950" b="1">
                <a:solidFill>
                  <a:srgbClr val="000066"/>
                </a:solidFill>
                <a:latin typeface="+mn-ea"/>
                <a:ea typeface="+mn-ea"/>
              </a:rPr>
              <a:t>点前期低点，创逾</a:t>
            </a:r>
            <a:r>
              <a:rPr lang="en-US" altLang="zh-CN" sz="1950" b="1">
                <a:solidFill>
                  <a:srgbClr val="000066"/>
                </a:solidFill>
                <a:latin typeface="+mn-ea"/>
                <a:ea typeface="+mn-ea"/>
              </a:rPr>
              <a:t>4</a:t>
            </a:r>
            <a:r>
              <a:rPr lang="zh-CN" altLang="en-US" sz="1950" b="1">
                <a:solidFill>
                  <a:srgbClr val="000066"/>
                </a:solidFill>
                <a:latin typeface="+mn-ea"/>
                <a:ea typeface="+mn-ea"/>
              </a:rPr>
              <a:t>年新低，随后市场开启了一波反弹行情。至</a:t>
            </a:r>
            <a:r>
              <a:rPr lang="en-US" altLang="zh-CN" sz="1950" b="1">
                <a:solidFill>
                  <a:srgbClr val="000066"/>
                </a:solidFill>
                <a:latin typeface="+mn-ea"/>
                <a:ea typeface="+mn-ea"/>
              </a:rPr>
              <a:t>1</a:t>
            </a:r>
            <a:r>
              <a:rPr lang="zh-CN" altLang="en-US" sz="1950" b="1">
                <a:solidFill>
                  <a:srgbClr val="000066"/>
                </a:solidFill>
                <a:latin typeface="+mn-ea"/>
                <a:ea typeface="+mn-ea"/>
              </a:rPr>
              <a:t>月下旬，在高额商誉减值带来的业绩“爆雷”问题的影响下，市场出现较大的反复，创业板受到的影响尤为明显。</a:t>
            </a:r>
          </a:p>
        </p:txBody>
      </p:sp>
      <p:sp>
        <p:nvSpPr>
          <p:cNvPr id="23" name="文本框 22">
            <a:extLst>
              <a:ext uri="{FF2B5EF4-FFF2-40B4-BE49-F238E27FC236}">
                <a16:creationId xmlns:a16="http://schemas.microsoft.com/office/drawing/2014/main" id="{B1DE2939-1B1F-436C-94BD-8ACFA196125E}"/>
              </a:ext>
            </a:extLst>
          </p:cNvPr>
          <p:cNvSpPr txBox="1"/>
          <p:nvPr/>
        </p:nvSpPr>
        <p:spPr>
          <a:xfrm>
            <a:off x="161072" y="1098049"/>
            <a:ext cx="720080" cy="400110"/>
          </a:xfrm>
          <a:prstGeom prst="rect">
            <a:avLst/>
          </a:prstGeom>
          <a:noFill/>
        </p:spPr>
        <p:txBody>
          <a:bodyPr wrap="square" rtlCol="0">
            <a:spAutoFit/>
          </a:bodyPr>
          <a:lstStyle/>
          <a:p>
            <a:r>
              <a:rPr lang="zh-CN" altLang="en-US" b="1">
                <a:solidFill>
                  <a:schemeClr val="bg1"/>
                </a:solidFill>
                <a:latin typeface="+mn-ea"/>
                <a:ea typeface="+mn-ea"/>
              </a:rPr>
              <a:t>市场</a:t>
            </a:r>
          </a:p>
        </p:txBody>
      </p:sp>
      <p:sp>
        <p:nvSpPr>
          <p:cNvPr id="24" name="箭头: 上 23">
            <a:extLst>
              <a:ext uri="{FF2B5EF4-FFF2-40B4-BE49-F238E27FC236}">
                <a16:creationId xmlns:a16="http://schemas.microsoft.com/office/drawing/2014/main" id="{BC57843D-E424-4851-B3FA-1F43F24127E0}"/>
              </a:ext>
            </a:extLst>
          </p:cNvPr>
          <p:cNvSpPr/>
          <p:nvPr/>
        </p:nvSpPr>
        <p:spPr bwMode="auto">
          <a:xfrm>
            <a:off x="0" y="1723367"/>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21" name="箭头: 上 20">
            <a:extLst>
              <a:ext uri="{FF2B5EF4-FFF2-40B4-BE49-F238E27FC236}">
                <a16:creationId xmlns:a16="http://schemas.microsoft.com/office/drawing/2014/main" id="{6953A667-1099-4092-B2AB-A9B55DA5A2D8}"/>
              </a:ext>
            </a:extLst>
          </p:cNvPr>
          <p:cNvSpPr/>
          <p:nvPr/>
        </p:nvSpPr>
        <p:spPr bwMode="auto">
          <a:xfrm>
            <a:off x="7929325" y="1779108"/>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25" name="箭头: 上 24">
            <a:extLst>
              <a:ext uri="{FF2B5EF4-FFF2-40B4-BE49-F238E27FC236}">
                <a16:creationId xmlns:a16="http://schemas.microsoft.com/office/drawing/2014/main" id="{77039A88-186B-473A-95CB-A99763D5603F}"/>
              </a:ext>
            </a:extLst>
          </p:cNvPr>
          <p:cNvSpPr/>
          <p:nvPr/>
        </p:nvSpPr>
        <p:spPr bwMode="auto">
          <a:xfrm>
            <a:off x="0" y="5292009"/>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26" name="箭头: 上 25">
            <a:extLst>
              <a:ext uri="{FF2B5EF4-FFF2-40B4-BE49-F238E27FC236}">
                <a16:creationId xmlns:a16="http://schemas.microsoft.com/office/drawing/2014/main" id="{FFB1FB33-8661-4111-BA2F-E19EE5D811BA}"/>
              </a:ext>
            </a:extLst>
          </p:cNvPr>
          <p:cNvSpPr/>
          <p:nvPr/>
        </p:nvSpPr>
        <p:spPr bwMode="auto">
          <a:xfrm rot="10800000">
            <a:off x="7953170" y="5292009"/>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pic>
        <p:nvPicPr>
          <p:cNvPr id="2" name="图片 1">
            <a:extLst>
              <a:ext uri="{FF2B5EF4-FFF2-40B4-BE49-F238E27FC236}">
                <a16:creationId xmlns:a16="http://schemas.microsoft.com/office/drawing/2014/main" id="{CEE8B5B5-7D58-4176-8C48-C6B4FC2EB37B}"/>
              </a:ext>
            </a:extLst>
          </p:cNvPr>
          <p:cNvPicPr>
            <a:picLocks noChangeAspect="1"/>
          </p:cNvPicPr>
          <p:nvPr/>
        </p:nvPicPr>
        <p:blipFill>
          <a:blip r:embed="rId3"/>
          <a:stretch>
            <a:fillRect/>
          </a:stretch>
        </p:blipFill>
        <p:spPr>
          <a:xfrm>
            <a:off x="1148705" y="1240161"/>
            <a:ext cx="6426572" cy="3776680"/>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596C18D-21C4-4469-879B-4DB5031C9CF9}"/>
              </a:ext>
            </a:extLst>
          </p:cNvPr>
          <p:cNvPicPr>
            <a:picLocks noChangeAspect="1"/>
          </p:cNvPicPr>
          <p:nvPr/>
        </p:nvPicPr>
        <p:blipFill>
          <a:blip r:embed="rId4"/>
          <a:stretch>
            <a:fillRect/>
          </a:stretch>
        </p:blipFill>
        <p:spPr>
          <a:xfrm>
            <a:off x="1193188" y="1164544"/>
            <a:ext cx="6779849" cy="4829283"/>
          </a:xfrm>
          <a:prstGeom prst="rect">
            <a:avLst/>
          </a:prstGeom>
        </p:spPr>
      </p:pic>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a:solidFill>
                  <a:srgbClr val="000066"/>
                </a:solidFill>
              </a:rPr>
              <a:t>上证</a:t>
            </a:r>
            <a:r>
              <a:rPr lang="en-US" altLang="zh-CN" sz="2400">
                <a:solidFill>
                  <a:srgbClr val="000066"/>
                </a:solidFill>
              </a:rPr>
              <a:t>50</a:t>
            </a:r>
            <a:r>
              <a:rPr lang="zh-CN" altLang="en-US" sz="2400">
                <a:solidFill>
                  <a:srgbClr val="000066"/>
                </a:solidFill>
              </a:rPr>
              <a:t>股指期货</a:t>
            </a:r>
          </a:p>
        </p:txBody>
      </p:sp>
      <p:sp>
        <p:nvSpPr>
          <p:cNvPr id="11" name="文本框 10">
            <a:extLst>
              <a:ext uri="{FF2B5EF4-FFF2-40B4-BE49-F238E27FC236}">
                <a16:creationId xmlns:a16="http://schemas.microsoft.com/office/drawing/2014/main" id="{29DFC1AC-E350-4462-ABF8-C1EC9F4B7CF1}"/>
              </a:ext>
            </a:extLst>
          </p:cNvPr>
          <p:cNvSpPr txBox="1"/>
          <p:nvPr/>
        </p:nvSpPr>
        <p:spPr>
          <a:xfrm>
            <a:off x="7317229" y="4949723"/>
            <a:ext cx="1885823" cy="400110"/>
          </a:xfrm>
          <a:prstGeom prst="rect">
            <a:avLst/>
          </a:prstGeom>
          <a:noFill/>
        </p:spPr>
        <p:txBody>
          <a:bodyPr wrap="square" rtlCol="0">
            <a:spAutoFit/>
          </a:bodyPr>
          <a:lstStyle/>
          <a:p>
            <a:r>
              <a:rPr lang="zh-CN" altLang="en-US" b="1">
                <a:solidFill>
                  <a:srgbClr val="000066"/>
                </a:solidFill>
                <a:latin typeface="+mn-ea"/>
                <a:ea typeface="+mn-ea"/>
              </a:rPr>
              <a:t>全月稳步回升</a:t>
            </a:r>
            <a:endParaRPr lang="en-US" altLang="zh-CN" b="1">
              <a:solidFill>
                <a:srgbClr val="000066"/>
              </a:solidFill>
              <a:latin typeface="+mn-ea"/>
              <a:ea typeface="+mn-ea"/>
            </a:endParaRPr>
          </a:p>
        </p:txBody>
      </p:sp>
      <p:cxnSp>
        <p:nvCxnSpPr>
          <p:cNvPr id="12" name="直接箭头连接符 11">
            <a:extLst>
              <a:ext uri="{FF2B5EF4-FFF2-40B4-BE49-F238E27FC236}">
                <a16:creationId xmlns:a16="http://schemas.microsoft.com/office/drawing/2014/main" id="{131775A4-6B5B-4215-A2A9-DEADBAF63486}"/>
              </a:ext>
            </a:extLst>
          </p:cNvPr>
          <p:cNvCxnSpPr>
            <a:cxnSpLocks/>
          </p:cNvCxnSpPr>
          <p:nvPr/>
        </p:nvCxnSpPr>
        <p:spPr bwMode="auto">
          <a:xfrm>
            <a:off x="5364088" y="3428999"/>
            <a:ext cx="2459369" cy="1377659"/>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1548A33-F450-45A1-BE12-30F3F115371D}"/>
              </a:ext>
            </a:extLst>
          </p:cNvPr>
          <p:cNvPicPr>
            <a:picLocks noChangeAspect="1"/>
          </p:cNvPicPr>
          <p:nvPr/>
        </p:nvPicPr>
        <p:blipFill>
          <a:blip r:embed="rId3"/>
          <a:stretch>
            <a:fillRect/>
          </a:stretch>
        </p:blipFill>
        <p:spPr>
          <a:xfrm>
            <a:off x="951970" y="1178894"/>
            <a:ext cx="6871344" cy="4207298"/>
          </a:xfrm>
          <a:prstGeom prst="rect">
            <a:avLst/>
          </a:prstGeom>
        </p:spPr>
      </p:pic>
      <p:sp>
        <p:nvSpPr>
          <p:cNvPr id="14" name="文本框 13">
            <a:extLst>
              <a:ext uri="{FF2B5EF4-FFF2-40B4-BE49-F238E27FC236}">
                <a16:creationId xmlns:a16="http://schemas.microsoft.com/office/drawing/2014/main" id="{69433A96-7730-4926-AD9D-3ACFBB9A974B}"/>
              </a:ext>
            </a:extLst>
          </p:cNvPr>
          <p:cNvSpPr txBox="1"/>
          <p:nvPr/>
        </p:nvSpPr>
        <p:spPr>
          <a:xfrm>
            <a:off x="5791224" y="5411884"/>
            <a:ext cx="1763688" cy="707886"/>
          </a:xfrm>
          <a:prstGeom prst="rect">
            <a:avLst/>
          </a:prstGeom>
          <a:noFill/>
        </p:spPr>
        <p:txBody>
          <a:bodyPr wrap="square" rtlCol="0">
            <a:spAutoFit/>
          </a:bodyPr>
          <a:lstStyle/>
          <a:p>
            <a:r>
              <a:rPr lang="zh-CN" altLang="en-US" b="1">
                <a:solidFill>
                  <a:srgbClr val="000066"/>
                </a:solidFill>
                <a:latin typeface="+mn-ea"/>
                <a:ea typeface="+mn-ea"/>
              </a:rPr>
              <a:t>  较上月</a:t>
            </a:r>
            <a:endParaRPr lang="en-US" altLang="zh-CN" b="1">
              <a:solidFill>
                <a:srgbClr val="000066"/>
              </a:solidFill>
              <a:latin typeface="+mn-ea"/>
              <a:ea typeface="+mn-ea"/>
            </a:endParaRPr>
          </a:p>
          <a:p>
            <a:r>
              <a:rPr lang="en-US" altLang="zh-CN" b="1">
                <a:solidFill>
                  <a:srgbClr val="FF0000"/>
                </a:solidFill>
              </a:rPr>
              <a:t>     </a:t>
            </a:r>
            <a:r>
              <a:rPr lang="en-US" altLang="zh-CN" b="1">
                <a:solidFill>
                  <a:srgbClr val="FF0000"/>
                </a:solidFill>
                <a:latin typeface="+mn-ea"/>
                <a:ea typeface="+mn-ea"/>
              </a:rPr>
              <a:t>3.63%</a:t>
            </a:r>
          </a:p>
        </p:txBody>
      </p:sp>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沪深市值统计</a:t>
            </a:r>
          </a:p>
        </p:txBody>
      </p:sp>
      <p:sp>
        <p:nvSpPr>
          <p:cNvPr id="4" name="文本框 3">
            <a:extLst>
              <a:ext uri="{FF2B5EF4-FFF2-40B4-BE49-F238E27FC236}">
                <a16:creationId xmlns:a16="http://schemas.microsoft.com/office/drawing/2014/main" id="{9ADABFAE-AB45-497C-A21E-2AB4379BFFF8}"/>
              </a:ext>
            </a:extLst>
          </p:cNvPr>
          <p:cNvSpPr txBox="1"/>
          <p:nvPr/>
        </p:nvSpPr>
        <p:spPr>
          <a:xfrm>
            <a:off x="1331641" y="5327719"/>
            <a:ext cx="2045448" cy="769441"/>
          </a:xfrm>
          <a:prstGeom prst="rect">
            <a:avLst/>
          </a:prstGeom>
          <a:noFill/>
        </p:spPr>
        <p:txBody>
          <a:bodyPr wrap="square" rtlCol="0">
            <a:spAutoFit/>
          </a:bodyPr>
          <a:lstStyle/>
          <a:p>
            <a:r>
              <a:rPr lang="en-US" altLang="zh-CN" b="1">
                <a:solidFill>
                  <a:srgbClr val="000066"/>
                </a:solidFill>
                <a:latin typeface="+mn-ea"/>
                <a:ea typeface="+mn-ea"/>
              </a:rPr>
              <a:t>1</a:t>
            </a:r>
            <a:r>
              <a:rPr lang="zh-CN" altLang="en-US" b="1">
                <a:solidFill>
                  <a:srgbClr val="000066"/>
                </a:solidFill>
                <a:latin typeface="+mn-ea"/>
                <a:ea typeface="+mn-ea"/>
              </a:rPr>
              <a:t>月，</a:t>
            </a:r>
            <a:r>
              <a:rPr lang="en-US" altLang="zh-CN" b="1">
                <a:solidFill>
                  <a:srgbClr val="000066"/>
                </a:solidFill>
                <a:latin typeface="+mn-ea"/>
                <a:ea typeface="+mn-ea"/>
              </a:rPr>
              <a:t>A</a:t>
            </a:r>
            <a:r>
              <a:rPr lang="zh-CN" altLang="en-US" b="1">
                <a:solidFill>
                  <a:srgbClr val="000066"/>
                </a:solidFill>
                <a:latin typeface="+mn-ea"/>
                <a:ea typeface="+mn-ea"/>
              </a:rPr>
              <a:t>股总市值近</a:t>
            </a:r>
            <a:r>
              <a:rPr lang="en-US" altLang="zh-CN" sz="2400" b="1">
                <a:solidFill>
                  <a:srgbClr val="FF0000"/>
                </a:solidFill>
                <a:latin typeface="+mn-ea"/>
                <a:ea typeface="+mn-ea"/>
              </a:rPr>
              <a:t>49.50</a:t>
            </a:r>
            <a:r>
              <a:rPr lang="zh-CN" altLang="en-US" b="1">
                <a:solidFill>
                  <a:srgbClr val="000066"/>
                </a:solidFill>
                <a:latin typeface="+mn-ea"/>
                <a:ea typeface="+mn-ea"/>
              </a:rPr>
              <a:t>万亿</a:t>
            </a:r>
            <a:endParaRPr lang="en-US" altLang="zh-CN" b="1">
              <a:solidFill>
                <a:srgbClr val="000066"/>
              </a:solidFill>
              <a:latin typeface="+mn-ea"/>
              <a:ea typeface="+mn-ea"/>
            </a:endParaRPr>
          </a:p>
        </p:txBody>
      </p:sp>
      <p:sp>
        <p:nvSpPr>
          <p:cNvPr id="7" name="文本框 6">
            <a:extLst>
              <a:ext uri="{FF2B5EF4-FFF2-40B4-BE49-F238E27FC236}">
                <a16:creationId xmlns:a16="http://schemas.microsoft.com/office/drawing/2014/main" id="{3FE936E9-817C-42E1-9C3B-6B8AB7FBF2C2}"/>
              </a:ext>
            </a:extLst>
          </p:cNvPr>
          <p:cNvSpPr txBox="1"/>
          <p:nvPr/>
        </p:nvSpPr>
        <p:spPr>
          <a:xfrm>
            <a:off x="7585632" y="2789042"/>
            <a:ext cx="1763688" cy="769441"/>
          </a:xfrm>
          <a:prstGeom prst="rect">
            <a:avLst/>
          </a:prstGeom>
          <a:noFill/>
        </p:spPr>
        <p:txBody>
          <a:bodyPr wrap="square" rtlCol="0">
            <a:spAutoFit/>
          </a:bodyPr>
          <a:lstStyle/>
          <a:p>
            <a:r>
              <a:rPr lang="zh-CN" altLang="en-US" b="1">
                <a:solidFill>
                  <a:srgbClr val="000066"/>
                </a:solidFill>
                <a:latin typeface="+mn-ea"/>
                <a:ea typeface="+mn-ea"/>
              </a:rPr>
              <a:t>   深市</a:t>
            </a:r>
            <a:endParaRPr lang="en-US" altLang="zh-CN" b="1">
              <a:solidFill>
                <a:srgbClr val="000066"/>
              </a:solidFill>
              <a:latin typeface="+mn-ea"/>
              <a:ea typeface="+mn-ea"/>
            </a:endParaRPr>
          </a:p>
          <a:p>
            <a:r>
              <a:rPr lang="en-US" altLang="zh-CN" sz="2400" b="1">
                <a:solidFill>
                  <a:srgbClr val="FF0000"/>
                </a:solidFill>
                <a:latin typeface="+mn-ea"/>
                <a:ea typeface="+mn-ea"/>
              </a:rPr>
              <a:t>16.96</a:t>
            </a:r>
            <a:r>
              <a:rPr lang="zh-CN" altLang="en-US" b="1">
                <a:solidFill>
                  <a:srgbClr val="000066"/>
                </a:solidFill>
                <a:latin typeface="+mn-ea"/>
                <a:ea typeface="+mn-ea"/>
              </a:rPr>
              <a:t>万亿</a:t>
            </a:r>
          </a:p>
        </p:txBody>
      </p:sp>
      <p:sp>
        <p:nvSpPr>
          <p:cNvPr id="8" name="文本框 7">
            <a:extLst>
              <a:ext uri="{FF2B5EF4-FFF2-40B4-BE49-F238E27FC236}">
                <a16:creationId xmlns:a16="http://schemas.microsoft.com/office/drawing/2014/main" id="{9E73745B-6AB2-4180-9838-C858227F15C3}"/>
              </a:ext>
            </a:extLst>
          </p:cNvPr>
          <p:cNvSpPr txBox="1"/>
          <p:nvPr/>
        </p:nvSpPr>
        <p:spPr>
          <a:xfrm>
            <a:off x="7710790" y="987026"/>
            <a:ext cx="1872208" cy="769441"/>
          </a:xfrm>
          <a:prstGeom prst="rect">
            <a:avLst/>
          </a:prstGeom>
          <a:noFill/>
        </p:spPr>
        <p:txBody>
          <a:bodyPr wrap="square" rtlCol="0">
            <a:spAutoFit/>
          </a:bodyPr>
          <a:lstStyle/>
          <a:p>
            <a:r>
              <a:rPr lang="zh-CN" altLang="en-US" b="1">
                <a:solidFill>
                  <a:srgbClr val="000066"/>
                </a:solidFill>
                <a:latin typeface="+mn-ea"/>
                <a:ea typeface="+mn-ea"/>
              </a:rPr>
              <a:t>   沪市</a:t>
            </a:r>
            <a:endParaRPr lang="en-US" altLang="zh-CN" b="1">
              <a:solidFill>
                <a:srgbClr val="000066"/>
              </a:solidFill>
              <a:latin typeface="+mn-ea"/>
              <a:ea typeface="+mn-ea"/>
            </a:endParaRPr>
          </a:p>
          <a:p>
            <a:r>
              <a:rPr lang="en-US" altLang="zh-CN" sz="2400" b="1">
                <a:solidFill>
                  <a:srgbClr val="FF0000"/>
                </a:solidFill>
                <a:latin typeface="+mn-ea"/>
                <a:ea typeface="+mn-ea"/>
              </a:rPr>
              <a:t>32.54</a:t>
            </a:r>
            <a:r>
              <a:rPr lang="zh-CN" altLang="en-US" b="1">
                <a:solidFill>
                  <a:srgbClr val="000066"/>
                </a:solidFill>
                <a:latin typeface="+mn-ea"/>
                <a:ea typeface="+mn-ea"/>
              </a:rPr>
              <a:t>万亿</a:t>
            </a:r>
            <a:endParaRPr lang="zh-CN" altLang="en-US"/>
          </a:p>
        </p:txBody>
      </p:sp>
      <p:cxnSp>
        <p:nvCxnSpPr>
          <p:cNvPr id="6" name="直接箭头连接符 5">
            <a:extLst>
              <a:ext uri="{FF2B5EF4-FFF2-40B4-BE49-F238E27FC236}">
                <a16:creationId xmlns:a16="http://schemas.microsoft.com/office/drawing/2014/main" id="{7733E283-296E-421C-B7DB-3B4BB424BB60}"/>
              </a:ext>
            </a:extLst>
          </p:cNvPr>
          <p:cNvCxnSpPr>
            <a:cxnSpLocks/>
          </p:cNvCxnSpPr>
          <p:nvPr/>
        </p:nvCxnSpPr>
        <p:spPr bwMode="auto">
          <a:xfrm flipV="1">
            <a:off x="7344410" y="1516830"/>
            <a:ext cx="421004" cy="239637"/>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6F412C78-2749-4AE1-A55E-5C0ACDC392B4}"/>
              </a:ext>
            </a:extLst>
          </p:cNvPr>
          <p:cNvCxnSpPr>
            <a:cxnSpLocks/>
          </p:cNvCxnSpPr>
          <p:nvPr/>
        </p:nvCxnSpPr>
        <p:spPr bwMode="auto">
          <a:xfrm>
            <a:off x="7234301" y="3101457"/>
            <a:ext cx="351331" cy="144626"/>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箭头: 下 9">
            <a:extLst>
              <a:ext uri="{FF2B5EF4-FFF2-40B4-BE49-F238E27FC236}">
                <a16:creationId xmlns:a16="http://schemas.microsoft.com/office/drawing/2014/main" id="{6AC36FFC-0E28-4ED8-8A5B-6A0D04776B43}"/>
              </a:ext>
            </a:extLst>
          </p:cNvPr>
          <p:cNvSpPr/>
          <p:nvPr/>
        </p:nvSpPr>
        <p:spPr bwMode="auto">
          <a:xfrm rot="10800000">
            <a:off x="5868144" y="5689019"/>
            <a:ext cx="216024" cy="495409"/>
          </a:xfrm>
          <a:prstGeom prst="down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3.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6314</TotalTime>
  <Words>2430</Words>
  <Application>Microsoft Office PowerPoint</Application>
  <PresentationFormat>全屏显示(4:3)</PresentationFormat>
  <Paragraphs>415</Paragraphs>
  <Slides>26</Slides>
  <Notes>20</Notes>
  <HiddenSlides>0</HiddenSlides>
  <MMClips>0</MMClips>
  <ScaleCrop>false</ScaleCrop>
  <HeadingPairs>
    <vt:vector size="6" baseType="variant">
      <vt:variant>
        <vt:lpstr>已用的字体</vt:lpstr>
      </vt:variant>
      <vt:variant>
        <vt:i4>7</vt:i4>
      </vt:variant>
      <vt:variant>
        <vt:lpstr>主题</vt:lpstr>
      </vt:variant>
      <vt:variant>
        <vt:i4>8</vt:i4>
      </vt:variant>
      <vt:variant>
        <vt:lpstr>幻灯片标题</vt:lpstr>
      </vt:variant>
      <vt:variant>
        <vt:i4>26</vt:i4>
      </vt:variant>
    </vt:vector>
  </HeadingPairs>
  <TitlesOfParts>
    <vt:vector size="41" baseType="lpstr">
      <vt:lpstr>黑体</vt:lpstr>
      <vt:lpstr>华文中宋</vt:lpstr>
      <vt:lpstr>幼圆</vt:lpstr>
      <vt:lpstr>Arial</vt:lpstr>
      <vt:lpstr>Times New Roman</vt:lpstr>
      <vt:lpstr>Verdana</vt:lpstr>
      <vt:lpstr>Wingdings</vt: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PowerPoint 演示文稿</vt:lpstr>
      <vt:lpstr>CPI、PPI</vt:lpstr>
      <vt:lpstr>PMI</vt:lpstr>
      <vt:lpstr>央行公开市场操作</vt:lpstr>
      <vt:lpstr>PowerPoint 演示文稿</vt:lpstr>
      <vt:lpstr>上证50股指期货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亦清 高</cp:lastModifiedBy>
  <cp:revision>4621</cp:revision>
  <dcterms:created xsi:type="dcterms:W3CDTF">2007-11-30T05:47:00Z</dcterms:created>
  <dcterms:modified xsi:type="dcterms:W3CDTF">2019-02-15T06:18:11Z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