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77" r:id="rId16"/>
    <p:sldId id="266" r:id="rId17"/>
    <p:sldId id="267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&#26376;&#25253;\IPO\IPO&#21450;&#19978;&#24066;&#36864;&#20986;&#24773;&#2091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2018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-2019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月基金募集情况一览</a:t>
            </a:r>
          </a:p>
        </c:rich>
      </c:tx>
      <c:layout>
        <c:manualLayout>
          <c:xMode val="edge"/>
          <c:yMode val="edge"/>
          <c:x val="0.24281437125748503"/>
          <c:y val="2.4242424242424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募集金额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4B-4D1B-A2EC-8957774CC302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4B-4D1B-A2EC-8957774CC30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4B-4D1B-A2EC-8957774CC302}"/>
                </c:ext>
              </c:extLst>
            </c:dLbl>
            <c:numFmt formatCode="0.0_);[Red]\(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43497</c:v>
                </c:pt>
                <c:pt idx="1">
                  <c:v>43466</c:v>
                </c:pt>
                <c:pt idx="2">
                  <c:v>43435</c:v>
                </c:pt>
                <c:pt idx="3">
                  <c:v>43405</c:v>
                </c:pt>
                <c:pt idx="4">
                  <c:v>43374</c:v>
                </c:pt>
                <c:pt idx="5">
                  <c:v>43344</c:v>
                </c:pt>
                <c:pt idx="6">
                  <c:v>43313</c:v>
                </c:pt>
                <c:pt idx="7">
                  <c:v>43282</c:v>
                </c:pt>
                <c:pt idx="8">
                  <c:v>43252</c:v>
                </c:pt>
                <c:pt idx="9">
                  <c:v>43221</c:v>
                </c:pt>
                <c:pt idx="10">
                  <c:v>43191</c:v>
                </c:pt>
                <c:pt idx="11">
                  <c:v>43160</c:v>
                </c:pt>
                <c:pt idx="12">
                  <c:v>43132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122.47</c:v>
                </c:pt>
                <c:pt idx="1">
                  <c:v>99.86</c:v>
                </c:pt>
                <c:pt idx="2">
                  <c:v>125.18</c:v>
                </c:pt>
                <c:pt idx="3">
                  <c:v>436.42</c:v>
                </c:pt>
                <c:pt idx="4">
                  <c:v>132.1</c:v>
                </c:pt>
                <c:pt idx="5" formatCode="0.00">
                  <c:v>83.59</c:v>
                </c:pt>
                <c:pt idx="6" formatCode="0.00">
                  <c:v>121.59399999999999</c:v>
                </c:pt>
                <c:pt idx="7">
                  <c:v>281.11</c:v>
                </c:pt>
                <c:pt idx="8">
                  <c:v>455.71</c:v>
                </c:pt>
                <c:pt idx="9">
                  <c:v>299.52</c:v>
                </c:pt>
                <c:pt idx="10">
                  <c:v>626.38</c:v>
                </c:pt>
                <c:pt idx="11">
                  <c:v>276.45</c:v>
                </c:pt>
                <c:pt idx="12">
                  <c:v>395.95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4B-4D1B-A2EC-8957774CC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1265280696"/>
        <c:axId val="1265275776"/>
      </c:bar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募集事件次数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43497</c:v>
                </c:pt>
                <c:pt idx="1">
                  <c:v>43466</c:v>
                </c:pt>
                <c:pt idx="2">
                  <c:v>43435</c:v>
                </c:pt>
                <c:pt idx="3">
                  <c:v>43405</c:v>
                </c:pt>
                <c:pt idx="4">
                  <c:v>43374</c:v>
                </c:pt>
                <c:pt idx="5">
                  <c:v>43344</c:v>
                </c:pt>
                <c:pt idx="6">
                  <c:v>43313</c:v>
                </c:pt>
                <c:pt idx="7">
                  <c:v>43282</c:v>
                </c:pt>
                <c:pt idx="8">
                  <c:v>43252</c:v>
                </c:pt>
                <c:pt idx="9">
                  <c:v>43221</c:v>
                </c:pt>
                <c:pt idx="10">
                  <c:v>43191</c:v>
                </c:pt>
                <c:pt idx="11">
                  <c:v>43160</c:v>
                </c:pt>
                <c:pt idx="12">
                  <c:v>43132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15</c:v>
                </c:pt>
                <c:pt idx="1">
                  <c:v>29</c:v>
                </c:pt>
                <c:pt idx="2">
                  <c:v>28</c:v>
                </c:pt>
                <c:pt idx="3">
                  <c:v>29</c:v>
                </c:pt>
                <c:pt idx="4">
                  <c:v>21</c:v>
                </c:pt>
                <c:pt idx="5">
                  <c:v>23</c:v>
                </c:pt>
                <c:pt idx="6">
                  <c:v>30</c:v>
                </c:pt>
                <c:pt idx="7">
                  <c:v>61</c:v>
                </c:pt>
                <c:pt idx="8">
                  <c:v>54</c:v>
                </c:pt>
                <c:pt idx="9">
                  <c:v>25</c:v>
                </c:pt>
                <c:pt idx="10">
                  <c:v>59</c:v>
                </c:pt>
                <c:pt idx="11">
                  <c:v>40</c:v>
                </c:pt>
                <c:pt idx="1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4B-4D1B-A2EC-8957774CC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220136"/>
        <c:axId val="1563220464"/>
      </c:lineChart>
      <c:dateAx>
        <c:axId val="1563220136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alpha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464"/>
        <c:crosses val="autoZero"/>
        <c:auto val="1"/>
        <c:lblOffset val="100"/>
        <c:baseTimeUnit val="months"/>
      </c:dateAx>
      <c:valAx>
        <c:axId val="156322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136"/>
        <c:crosses val="autoZero"/>
        <c:crossBetween val="between"/>
      </c:valAx>
      <c:valAx>
        <c:axId val="1265275776"/>
        <c:scaling>
          <c:orientation val="minMax"/>
          <c:max val="4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5280696"/>
        <c:crosses val="max"/>
        <c:crossBetween val="between"/>
      </c:valAx>
      <c:dateAx>
        <c:axId val="126528069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126527577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245508982035926"/>
          <c:y val="7.6202020202020188E-2"/>
          <c:w val="0.16766467065868262"/>
          <c:h val="0.1363645907897876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2018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-2019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股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情况及退出基金数量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募集资金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数据汇总!$A$2:$A$14</c:f>
              <c:numCache>
                <c:formatCode>yyyy"年"m"月"</c:formatCode>
                <c:ptCount val="13"/>
                <c:pt idx="0">
                  <c:v>43497</c:v>
                </c:pt>
                <c:pt idx="1">
                  <c:v>43466</c:v>
                </c:pt>
                <c:pt idx="2">
                  <c:v>43435</c:v>
                </c:pt>
                <c:pt idx="3">
                  <c:v>43405</c:v>
                </c:pt>
                <c:pt idx="4">
                  <c:v>43374</c:v>
                </c:pt>
                <c:pt idx="5">
                  <c:v>43344</c:v>
                </c:pt>
                <c:pt idx="6">
                  <c:v>43313</c:v>
                </c:pt>
                <c:pt idx="7">
                  <c:v>43282</c:v>
                </c:pt>
                <c:pt idx="8">
                  <c:v>43252</c:v>
                </c:pt>
                <c:pt idx="9">
                  <c:v>43221</c:v>
                </c:pt>
                <c:pt idx="10">
                  <c:v>43192</c:v>
                </c:pt>
                <c:pt idx="11">
                  <c:v>43160</c:v>
                </c:pt>
                <c:pt idx="12">
                  <c:v>43159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34.28</c:v>
                </c:pt>
                <c:pt idx="1">
                  <c:v>126.86</c:v>
                </c:pt>
                <c:pt idx="2">
                  <c:v>95.81</c:v>
                </c:pt>
                <c:pt idx="3">
                  <c:v>96.77</c:v>
                </c:pt>
                <c:pt idx="4">
                  <c:v>98.71</c:v>
                </c:pt>
                <c:pt idx="5">
                  <c:v>111.85</c:v>
                </c:pt>
                <c:pt idx="6">
                  <c:v>48.02</c:v>
                </c:pt>
                <c:pt idx="7">
                  <c:v>56.37</c:v>
                </c:pt>
                <c:pt idx="8">
                  <c:v>404.02</c:v>
                </c:pt>
                <c:pt idx="9">
                  <c:v>62.81</c:v>
                </c:pt>
                <c:pt idx="10">
                  <c:v>57.68</c:v>
                </c:pt>
                <c:pt idx="11">
                  <c:v>117.5</c:v>
                </c:pt>
                <c:pt idx="12">
                  <c:v>143.71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D-4027-9582-ACB2E5492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323792"/>
        <c:axId val="751325104"/>
      </c:area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IPO数量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43497</c:v>
                </c:pt>
                <c:pt idx="1">
                  <c:v>43466</c:v>
                </c:pt>
                <c:pt idx="2">
                  <c:v>43435</c:v>
                </c:pt>
                <c:pt idx="3">
                  <c:v>43405</c:v>
                </c:pt>
                <c:pt idx="4">
                  <c:v>43374</c:v>
                </c:pt>
                <c:pt idx="5">
                  <c:v>43344</c:v>
                </c:pt>
                <c:pt idx="6">
                  <c:v>43313</c:v>
                </c:pt>
                <c:pt idx="7">
                  <c:v>43282</c:v>
                </c:pt>
                <c:pt idx="8">
                  <c:v>43252</c:v>
                </c:pt>
                <c:pt idx="9">
                  <c:v>43221</c:v>
                </c:pt>
                <c:pt idx="10">
                  <c:v>43192</c:v>
                </c:pt>
                <c:pt idx="11">
                  <c:v>43160</c:v>
                </c:pt>
                <c:pt idx="12">
                  <c:v>43159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6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3D-4027-9582-ACB2E5492E20}"/>
            </c:ext>
          </c:extLst>
        </c:ser>
        <c:ser>
          <c:idx val="2"/>
          <c:order val="2"/>
          <c:tx>
            <c:strRef>
              <c:f>数据汇总!$D$1</c:f>
              <c:strCache>
                <c:ptCount val="1"/>
                <c:pt idx="0">
                  <c:v>退出基金数量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82281284606866E-2"/>
                  <c:y val="-3.4379388182519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3D-4027-9582-ACB2E5492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43497</c:v>
                </c:pt>
                <c:pt idx="1">
                  <c:v>43466</c:v>
                </c:pt>
                <c:pt idx="2">
                  <c:v>43435</c:v>
                </c:pt>
                <c:pt idx="3">
                  <c:v>43405</c:v>
                </c:pt>
                <c:pt idx="4">
                  <c:v>43374</c:v>
                </c:pt>
                <c:pt idx="5">
                  <c:v>43344</c:v>
                </c:pt>
                <c:pt idx="6">
                  <c:v>43313</c:v>
                </c:pt>
                <c:pt idx="7">
                  <c:v>43282</c:v>
                </c:pt>
                <c:pt idx="8">
                  <c:v>43252</c:v>
                </c:pt>
                <c:pt idx="9">
                  <c:v>43221</c:v>
                </c:pt>
                <c:pt idx="10">
                  <c:v>43192</c:v>
                </c:pt>
                <c:pt idx="11">
                  <c:v>43160</c:v>
                </c:pt>
                <c:pt idx="12">
                  <c:v>43159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12</c:v>
                </c:pt>
                <c:pt idx="1">
                  <c:v>18</c:v>
                </c:pt>
                <c:pt idx="2">
                  <c:v>4</c:v>
                </c:pt>
                <c:pt idx="3">
                  <c:v>6</c:v>
                </c:pt>
                <c:pt idx="4">
                  <c:v>38</c:v>
                </c:pt>
                <c:pt idx="5">
                  <c:v>10</c:v>
                </c:pt>
                <c:pt idx="6">
                  <c:v>13</c:v>
                </c:pt>
                <c:pt idx="7">
                  <c:v>7</c:v>
                </c:pt>
                <c:pt idx="8">
                  <c:v>45</c:v>
                </c:pt>
                <c:pt idx="9">
                  <c:v>39</c:v>
                </c:pt>
                <c:pt idx="10">
                  <c:v>23</c:v>
                </c:pt>
                <c:pt idx="11">
                  <c:v>17</c:v>
                </c:pt>
                <c:pt idx="1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3D-4027-9582-ACB2E5492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309336"/>
        <c:axId val="754306056"/>
      </c:lineChart>
      <c:dateAx>
        <c:axId val="751323792"/>
        <c:scaling>
          <c:orientation val="minMax"/>
        </c:scaling>
        <c:delete val="0"/>
        <c:axPos val="b"/>
        <c:numFmt formatCode="yyyy&quot;年&quot;m&quot;月&quot;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5104"/>
        <c:crosses val="autoZero"/>
        <c:auto val="1"/>
        <c:lblOffset val="100"/>
        <c:baseTimeUnit val="months"/>
      </c:dateAx>
      <c:valAx>
        <c:axId val="751325104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3792"/>
        <c:crosses val="autoZero"/>
        <c:crossBetween val="between"/>
      </c:valAx>
      <c:valAx>
        <c:axId val="754306056"/>
        <c:scaling>
          <c:orientation val="minMax"/>
          <c:max val="110"/>
          <c:min val="-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4309336"/>
        <c:crosses val="max"/>
        <c:crossBetween val="between"/>
      </c:valAx>
      <c:dateAx>
        <c:axId val="75430933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754306056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750830564784054"/>
          <c:y val="9.704233502830005E-2"/>
          <c:w val="0.19933554817275748"/>
          <c:h val="0.206367088091940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>
                <a:solidFill>
                  <a:schemeClr val="tx1"/>
                </a:solidFill>
              </a:rPr>
              <a:t>2018.2-2019.2</a:t>
            </a:r>
            <a:r>
              <a:rPr lang="zh-CN" altLang="en-US" b="1">
                <a:solidFill>
                  <a:schemeClr val="tx1"/>
                </a:solidFill>
              </a:rPr>
              <a:t>其他退出事件统计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166687424177429E-2"/>
          <c:y val="0.19125632147843469"/>
          <c:w val="0.91805709699292859"/>
          <c:h val="0.63006660245282264"/>
        </c:manualLayout>
      </c:layout>
      <c:lineChart>
        <c:grouping val="standard"/>
        <c:varyColors val="0"/>
        <c:ser>
          <c:idx val="0"/>
          <c:order val="0"/>
          <c:tx>
            <c:strRef>
              <c:f>数据汇总!$C$1</c:f>
              <c:strCache>
                <c:ptCount val="1"/>
                <c:pt idx="0">
                  <c:v>M&amp;A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8746338605741066E-2"/>
                  <c:y val="-4.35019106587216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altLang="zh-CN" sz="105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7D-499C-99B0-8BE450FDB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43497</c:v>
                </c:pt>
                <c:pt idx="1">
                  <c:v>43466</c:v>
                </c:pt>
                <c:pt idx="2">
                  <c:v>43435</c:v>
                </c:pt>
                <c:pt idx="3">
                  <c:v>43405</c:v>
                </c:pt>
                <c:pt idx="4">
                  <c:v>43374</c:v>
                </c:pt>
                <c:pt idx="5">
                  <c:v>43344</c:v>
                </c:pt>
                <c:pt idx="6">
                  <c:v>43313</c:v>
                </c:pt>
                <c:pt idx="7">
                  <c:v>43282</c:v>
                </c:pt>
                <c:pt idx="8">
                  <c:v>43252</c:v>
                </c:pt>
                <c:pt idx="9">
                  <c:v>43221</c:v>
                </c:pt>
                <c:pt idx="10">
                  <c:v>43191</c:v>
                </c:pt>
                <c:pt idx="11">
                  <c:v>43160</c:v>
                </c:pt>
                <c:pt idx="12">
                  <c:v>43132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14</c:v>
                </c:pt>
                <c:pt idx="1">
                  <c:v>40</c:v>
                </c:pt>
                <c:pt idx="2">
                  <c:v>19</c:v>
                </c:pt>
                <c:pt idx="3">
                  <c:v>35</c:v>
                </c:pt>
                <c:pt idx="4">
                  <c:v>29</c:v>
                </c:pt>
                <c:pt idx="5">
                  <c:v>38</c:v>
                </c:pt>
                <c:pt idx="6">
                  <c:v>45</c:v>
                </c:pt>
                <c:pt idx="7">
                  <c:v>32</c:v>
                </c:pt>
                <c:pt idx="8">
                  <c:v>57</c:v>
                </c:pt>
                <c:pt idx="9">
                  <c:v>34</c:v>
                </c:pt>
                <c:pt idx="10">
                  <c:v>49</c:v>
                </c:pt>
                <c:pt idx="11">
                  <c:v>18</c:v>
                </c:pt>
                <c:pt idx="1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7D-499C-99B0-8BE450FDB1D7}"/>
            </c:ext>
          </c:extLst>
        </c:ser>
        <c:ser>
          <c:idx val="1"/>
          <c:order val="1"/>
          <c:tx>
            <c:strRef>
              <c:f>数据汇总!$D$1</c:f>
              <c:strCache>
                <c:ptCount val="1"/>
                <c:pt idx="0">
                  <c:v>股权转让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3432923257176334E-2"/>
                  <c:y val="-4.785210172459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7D-499C-99B0-8BE450FDB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43497</c:v>
                </c:pt>
                <c:pt idx="1">
                  <c:v>43466</c:v>
                </c:pt>
                <c:pt idx="2">
                  <c:v>43435</c:v>
                </c:pt>
                <c:pt idx="3">
                  <c:v>43405</c:v>
                </c:pt>
                <c:pt idx="4">
                  <c:v>43374</c:v>
                </c:pt>
                <c:pt idx="5">
                  <c:v>43344</c:v>
                </c:pt>
                <c:pt idx="6">
                  <c:v>43313</c:v>
                </c:pt>
                <c:pt idx="7">
                  <c:v>43282</c:v>
                </c:pt>
                <c:pt idx="8">
                  <c:v>43252</c:v>
                </c:pt>
                <c:pt idx="9">
                  <c:v>43221</c:v>
                </c:pt>
                <c:pt idx="10">
                  <c:v>43191</c:v>
                </c:pt>
                <c:pt idx="11">
                  <c:v>43160</c:v>
                </c:pt>
                <c:pt idx="12">
                  <c:v>43132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5</c:v>
                </c:pt>
                <c:pt idx="1">
                  <c:v>8</c:v>
                </c:pt>
                <c:pt idx="2">
                  <c:v>26</c:v>
                </c:pt>
                <c:pt idx="3">
                  <c:v>25</c:v>
                </c:pt>
                <c:pt idx="4">
                  <c:v>8</c:v>
                </c:pt>
                <c:pt idx="5">
                  <c:v>40</c:v>
                </c:pt>
                <c:pt idx="6">
                  <c:v>18</c:v>
                </c:pt>
                <c:pt idx="7">
                  <c:v>3</c:v>
                </c:pt>
                <c:pt idx="8">
                  <c:v>8</c:v>
                </c:pt>
                <c:pt idx="9">
                  <c:v>9</c:v>
                </c:pt>
                <c:pt idx="10">
                  <c:v>6</c:v>
                </c:pt>
                <c:pt idx="11">
                  <c:v>0</c:v>
                </c:pt>
                <c:pt idx="1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7D-499C-99B0-8BE450FDB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899040"/>
        <c:axId val="884898384"/>
      </c:lineChart>
      <c:dateAx>
        <c:axId val="884899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8384"/>
        <c:crosses val="autoZero"/>
        <c:auto val="1"/>
        <c:lblOffset val="100"/>
        <c:baseTimeUnit val="months"/>
      </c:dateAx>
      <c:valAx>
        <c:axId val="88489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18738958157469"/>
          <c:y val="0.12165326442448"/>
          <c:w val="0.30693845167420852"/>
          <c:h val="7.866412825596387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2018.3-2019.2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新三板新挂牌及摘牌情况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6900481189851275E-2"/>
          <c:y val="0.12195630475767993"/>
          <c:w val="0.88254396325459317"/>
          <c:h val="0.6929538050104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'2017年9月摘牌公司情况一览'!$J$1</c:f>
              <c:strCache>
                <c:ptCount val="1"/>
                <c:pt idx="0">
                  <c:v>挂牌家数</c:v>
                </c:pt>
              </c:strCache>
            </c:strRef>
          </c:tx>
          <c:spPr>
            <a:solidFill>
              <a:srgbClr val="0070C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60-4C53-A5D9-B84F34DE3B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60-4C53-A5D9-B84F34DE3B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60-4C53-A5D9-B84F34DE3BA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60-4C53-A5D9-B84F34DE3BA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60-4C53-A5D9-B84F34DE3BA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60-4C53-A5D9-B84F34DE3BA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60-4C53-A5D9-B84F34DE3BA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60-4C53-A5D9-B84F34DE3BA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60-4C53-A5D9-B84F34DE3BA0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F60-4C53-A5D9-B84F34DE3B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43497</c:v>
                </c:pt>
                <c:pt idx="1">
                  <c:v>43466</c:v>
                </c:pt>
                <c:pt idx="2">
                  <c:v>43435</c:v>
                </c:pt>
                <c:pt idx="3">
                  <c:v>43405</c:v>
                </c:pt>
                <c:pt idx="4">
                  <c:v>43374</c:v>
                </c:pt>
                <c:pt idx="5">
                  <c:v>43344</c:v>
                </c:pt>
                <c:pt idx="6">
                  <c:v>43313</c:v>
                </c:pt>
                <c:pt idx="7">
                  <c:v>43282</c:v>
                </c:pt>
                <c:pt idx="8">
                  <c:v>43252</c:v>
                </c:pt>
                <c:pt idx="9">
                  <c:v>43221</c:v>
                </c:pt>
                <c:pt idx="10">
                  <c:v>43220</c:v>
                </c:pt>
                <c:pt idx="11">
                  <c:v>43190</c:v>
                </c:pt>
              </c:numCache>
            </c:numRef>
          </c:cat>
          <c:val>
            <c:numRef>
              <c:f>'2017年9月摘牌公司情况一览'!$J$2:$J$13</c:f>
              <c:numCache>
                <c:formatCode>General</c:formatCode>
                <c:ptCount val="12"/>
                <c:pt idx="0">
                  <c:v>26</c:v>
                </c:pt>
                <c:pt idx="1">
                  <c:v>24</c:v>
                </c:pt>
                <c:pt idx="2">
                  <c:v>43</c:v>
                </c:pt>
                <c:pt idx="3">
                  <c:v>29</c:v>
                </c:pt>
                <c:pt idx="4">
                  <c:v>38</c:v>
                </c:pt>
                <c:pt idx="5">
                  <c:v>32</c:v>
                </c:pt>
                <c:pt idx="6">
                  <c:v>59</c:v>
                </c:pt>
                <c:pt idx="7">
                  <c:v>52</c:v>
                </c:pt>
                <c:pt idx="8">
                  <c:v>35</c:v>
                </c:pt>
                <c:pt idx="9">
                  <c:v>36</c:v>
                </c:pt>
                <c:pt idx="10">
                  <c:v>22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60-4C53-A5D9-B84F34DE3BA0}"/>
            </c:ext>
          </c:extLst>
        </c:ser>
        <c:ser>
          <c:idx val="1"/>
          <c:order val="1"/>
          <c:tx>
            <c:strRef>
              <c:f>'2017年9月摘牌公司情况一览'!$K$1</c:f>
              <c:strCache>
                <c:ptCount val="1"/>
                <c:pt idx="0">
                  <c:v>摘牌家数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60-4C53-A5D9-B84F34DE3B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60-4C53-A5D9-B84F34DE3B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60-4C53-A5D9-B84F34DE3BA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F60-4C53-A5D9-B84F34DE3BA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60-4C53-A5D9-B84F34DE3BA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F60-4C53-A5D9-B84F34DE3BA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60-4C53-A5D9-B84F34DE3BA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F60-4C53-A5D9-B84F34DE3BA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92-4332-A6AF-E08D14CC0F28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92-4332-A6AF-E08D14CC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43497</c:v>
                </c:pt>
                <c:pt idx="1">
                  <c:v>43466</c:v>
                </c:pt>
                <c:pt idx="2">
                  <c:v>43435</c:v>
                </c:pt>
                <c:pt idx="3">
                  <c:v>43405</c:v>
                </c:pt>
                <c:pt idx="4">
                  <c:v>43374</c:v>
                </c:pt>
                <c:pt idx="5">
                  <c:v>43344</c:v>
                </c:pt>
                <c:pt idx="6">
                  <c:v>43313</c:v>
                </c:pt>
                <c:pt idx="7">
                  <c:v>43282</c:v>
                </c:pt>
                <c:pt idx="8">
                  <c:v>43252</c:v>
                </c:pt>
                <c:pt idx="9">
                  <c:v>43221</c:v>
                </c:pt>
                <c:pt idx="10">
                  <c:v>43220</c:v>
                </c:pt>
                <c:pt idx="11">
                  <c:v>43190</c:v>
                </c:pt>
              </c:numCache>
            </c:numRef>
          </c:cat>
          <c:val>
            <c:numRef>
              <c:f>'2017年9月摘牌公司情况一览'!$K$2:$K$13</c:f>
              <c:numCache>
                <c:formatCode>General</c:formatCode>
                <c:ptCount val="12"/>
                <c:pt idx="0">
                  <c:v>-132</c:v>
                </c:pt>
                <c:pt idx="1">
                  <c:v>-164</c:v>
                </c:pt>
                <c:pt idx="2">
                  <c:v>-138</c:v>
                </c:pt>
                <c:pt idx="3">
                  <c:v>-135</c:v>
                </c:pt>
                <c:pt idx="4">
                  <c:v>-92</c:v>
                </c:pt>
                <c:pt idx="5">
                  <c:v>-78</c:v>
                </c:pt>
                <c:pt idx="6">
                  <c:v>-175</c:v>
                </c:pt>
                <c:pt idx="7">
                  <c:v>-187</c:v>
                </c:pt>
                <c:pt idx="8">
                  <c:v>-101</c:v>
                </c:pt>
                <c:pt idx="9">
                  <c:v>-109</c:v>
                </c:pt>
                <c:pt idx="10">
                  <c:v>-199</c:v>
                </c:pt>
                <c:pt idx="11">
                  <c:v>-126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F60-4C53-A5D9-B84F34DE3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77029968"/>
        <c:axId val="1277032920"/>
      </c:barChart>
      <c:dateAx>
        <c:axId val="1277029968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32920"/>
        <c:crossesAt val="0"/>
        <c:auto val="1"/>
        <c:lblOffset val="100"/>
        <c:baseTimeUnit val="months"/>
      </c:dateAx>
      <c:valAx>
        <c:axId val="1277032920"/>
        <c:scaling>
          <c:orientation val="minMax"/>
          <c:max val="200"/>
          <c:min val="-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2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5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041983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647530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55429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948831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704235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386308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3400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1479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0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859473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1846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128684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054110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53549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760361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79537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472486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684832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0904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8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57381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935616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01287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0224404"/>
      </p:ext>
    </p:extLst>
  </p:cSld>
  <p:clrMapOvr>
    <a:masterClrMapping/>
  </p:clrMapOvr>
  <p:transition>
    <p:wipe dir="r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9622351"/>
      </p:ext>
    </p:extLst>
  </p:cSld>
  <p:clrMapOvr>
    <a:masterClrMapping/>
  </p:clrMapOvr>
  <p:transition>
    <p:wipe dir="r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2A13C-92B8-4B19-AAF1-9CADDA40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5EC114-B401-4B96-94BD-51541CDF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281CF9-4774-4977-B940-25EAA47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EF24F3-250C-4116-A3D7-D58D3C68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EA8C1-4F04-4252-AE4C-07D5F257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3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58C5B-B0E8-4070-9DE1-E1D2259C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E746-7DC8-4802-972D-D2805D1A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E32592-5194-49FE-9898-FBEF0F9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66476-D248-4877-A193-C56728D8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EDC65-6D3C-4746-A19E-C5A28DE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81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618EF-4683-4794-80BE-50F32A3E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4483A3-B48B-4748-98A6-7FA4FE6D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F173E-218E-41EE-B69B-3A179BD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776E4-2EC6-4E8F-B897-A770CC9B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01EBF-A072-49DC-AF5E-8375B5DA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7C392-791D-4E1A-873B-3D03D395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C5A9-C3B7-4695-82D3-53FCC99A2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1A269-F63F-4367-88FF-9912609A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127075-A73C-4C67-BC46-2882F004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025DA4-7385-4F98-91B1-F0A4D8C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7DD259-D745-4D31-A12D-D08BEEF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BD98F-7FCF-4000-A0C1-48941F6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C35E6-09F1-4D46-8CD4-23684CA3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882589-E258-40B2-8A61-C7BC59CB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DE7430-5693-4FF6-9FB6-46DD09716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0469C9-DA25-4389-B603-FC116E5B8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F814D3-0752-4917-9735-899113F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5383A-7AA4-499B-ACB8-93FCB7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E35A33-1401-49A2-9285-4C9CBEE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93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7E49-52C3-4A5C-9BA0-3627FEFA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71563B-E9F0-432F-A577-CE3042B8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D14A65-7335-414E-A9BD-A5A65EDF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DE0605-DA30-4964-8A99-0F327684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8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6A845A-48B2-4333-BC4D-B3F3AE8F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CA20DD-59C9-40E5-A155-D14D8A47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E1A21-6C25-4098-A4AD-5D3ADA45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32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0740E-E4E5-41A2-85B8-9F277C5B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018A5-58EC-4849-B994-4DD451AA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61978D-1899-4471-86FD-25D80DE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AE3179-C84B-4136-BF94-47E7A1C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25F24F-229D-4C57-8D16-4E48C7A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0A368F-D1AB-483C-B440-23DB8DF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42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7C55-E441-418D-875F-A02E416B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CBE0B9-AF76-46E8-A04E-FEBB7431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016651-67F0-4ED0-BC8F-4C841BB2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54E58-8AD1-4A87-8BB1-1017D16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59169A-3082-423F-A9BA-AAC68AC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571EB-F690-43DE-965D-1D9CEA1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3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B1601-3732-4DE8-982C-C41B19B2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8E5A97-5ABE-47F5-A917-A259AB33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057A26-240C-42EC-B0FD-110A4C0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82661-977F-452A-9D60-C2F20FC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25BBC2-5E62-41DD-9849-1877A636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AF6F01-3A35-46B3-A08E-E4E07C6AC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183AB6-8661-4066-8EC1-ABD54E94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4295F-086C-4EEF-A534-43AD68D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CDF86-486F-431F-9933-3E50B66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72D36-AA0D-4799-B44E-D58E3B5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0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rkk">
            <a:extLst>
              <a:ext uri="{FF2B5EF4-FFF2-40B4-BE49-F238E27FC236}">
                <a16:creationId xmlns:a16="http://schemas.microsoft.com/office/drawing/2014/main" id="{7210308E-57E1-4078-A461-B732F800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81477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5" descr="top">
            <a:extLst>
              <a:ext uri="{FF2B5EF4-FFF2-40B4-BE49-F238E27FC236}">
                <a16:creationId xmlns:a16="http://schemas.microsoft.com/office/drawing/2014/main" id="{F3DBE01D-6A44-4617-8723-A39FCEEA037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6" descr="bottom">
            <a:extLst>
              <a:ext uri="{FF2B5EF4-FFF2-40B4-BE49-F238E27FC236}">
                <a16:creationId xmlns:a16="http://schemas.microsoft.com/office/drawing/2014/main" id="{B962190F-7AD1-40CA-AD84-01535144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7">
            <a:extLst>
              <a:ext uri="{FF2B5EF4-FFF2-40B4-BE49-F238E27FC236}">
                <a16:creationId xmlns:a16="http://schemas.microsoft.com/office/drawing/2014/main" id="{BFE20F04-1E3D-45C9-A554-ADF831A6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9" y="4637088"/>
            <a:ext cx="4319587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050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4102" name="Text Box 38">
            <a:extLst>
              <a:ext uri="{FF2B5EF4-FFF2-40B4-BE49-F238E27FC236}">
                <a16:creationId xmlns:a16="http://schemas.microsoft.com/office/drawing/2014/main" id="{CAFC8323-BCDC-4207-9EDD-6C77835D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6" y="4098927"/>
            <a:ext cx="4321175" cy="3924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950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4103" name="Rectangle 41">
            <a:extLst>
              <a:ext uri="{FF2B5EF4-FFF2-40B4-BE49-F238E27FC236}">
                <a16:creationId xmlns:a16="http://schemas.microsoft.com/office/drawing/2014/main" id="{FEE4954A-3584-4C3D-858F-B2DE22DC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" y="6577015"/>
            <a:ext cx="2208213" cy="236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32178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>
            <a:extLst>
              <a:ext uri="{FF2B5EF4-FFF2-40B4-BE49-F238E27FC236}">
                <a16:creationId xmlns:a16="http://schemas.microsoft.com/office/drawing/2014/main" id="{D323C17D-048F-4D85-B66B-3210C4AA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77000"/>
            <a:ext cx="8558213" cy="381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900" b="0" i="0" u="none" strike="noStrike" kern="1200" cap="none" spc="0" normalizeH="0" baseline="-2500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7" descr="bottom">
            <a:extLst>
              <a:ext uri="{FF2B5EF4-FFF2-40B4-BE49-F238E27FC236}">
                <a16:creationId xmlns:a16="http://schemas.microsoft.com/office/drawing/2014/main" id="{65A12F98-B520-480D-98DA-F71BEF36188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BottomSquare">
            <a:extLst>
              <a:ext uri="{FF2B5EF4-FFF2-40B4-BE49-F238E27FC236}">
                <a16:creationId xmlns:a16="http://schemas.microsoft.com/office/drawing/2014/main" id="{CCE2D4C0-2E17-424E-BCF8-923AE561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SBottomSquare">
            <a:extLst>
              <a:ext uri="{FF2B5EF4-FFF2-40B4-BE49-F238E27FC236}">
                <a16:creationId xmlns:a16="http://schemas.microsoft.com/office/drawing/2014/main" id="{3711C9EE-CB85-47FC-A6C0-8106D8E2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614356D-AF49-4C37-8ADA-81BDD80874FE}" type="slidenum">
              <a:rPr kumimoji="0" lang="zh-CN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35" descr="招牌设计">
            <a:extLst>
              <a:ext uri="{FF2B5EF4-FFF2-40B4-BE49-F238E27FC236}">
                <a16:creationId xmlns:a16="http://schemas.microsoft.com/office/drawing/2014/main" id="{09C3719F-B65C-4655-98A2-5173B866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65405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6">
            <a:extLst>
              <a:ext uri="{FF2B5EF4-FFF2-40B4-BE49-F238E27FC236}">
                <a16:creationId xmlns:a16="http://schemas.microsoft.com/office/drawing/2014/main" id="{DEF7BABA-D81E-4B5E-ABA9-03C75EFB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6532565"/>
            <a:ext cx="1370013" cy="265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CLIENTS</a:t>
            </a:r>
          </a:p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SERVICE</a:t>
            </a:r>
          </a:p>
        </p:txBody>
      </p:sp>
      <p:sp>
        <p:nvSpPr>
          <p:cNvPr id="1032" name="Rectangle 38">
            <a:extLst>
              <a:ext uri="{FF2B5EF4-FFF2-40B4-BE49-F238E27FC236}">
                <a16:creationId xmlns:a16="http://schemas.microsoft.com/office/drawing/2014/main" id="{872BF5CA-A01B-4F30-97C4-45343DC7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4625"/>
            <a:ext cx="2195513" cy="236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784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682751-A040-4F63-8BC1-EBB72EE8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26AC0E-487B-4E74-AA2A-9B560D03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B65178-3217-457D-A8E1-A1A34443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5A923-6D6D-466C-BE92-3B63A3A47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718106-4EAB-474B-8B29-1FEECB16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57C238F-25BF-466E-843D-39C2435E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37" y="2221925"/>
            <a:ext cx="3673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2800" dirty="0">
                <a:solidFill>
                  <a:srgbClr val="CC0000"/>
                </a:solidFill>
                <a:ea typeface="黑体" panose="02010609060101010101" pitchFamily="49" charset="-122"/>
              </a:rPr>
              <a:t>融客</a:t>
            </a:r>
            <a:r>
              <a:rPr lang="zh-CN" altLang="en-US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月报</a:t>
            </a:r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28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69498CF-6B8F-4F58-A4D7-F87940CF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0" y="2844225"/>
            <a:ext cx="705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sz="3200" b="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私募股权投资市场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2019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386948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EABE0D-2A39-479F-BAC8-67910BE33B4A}"/>
              </a:ext>
            </a:extLst>
          </p:cNvPr>
          <p:cNvSpPr txBox="1"/>
          <p:nvPr/>
        </p:nvSpPr>
        <p:spPr>
          <a:xfrm>
            <a:off x="1218438" y="5023059"/>
            <a:ext cx="647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个基金产品因标的通过其他方式实现退出，其中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M&amp;A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途径完成退出，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股权转让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方式退出。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FD4C0E0-9D7A-49E0-8750-CE6D3EC40070}"/>
              </a:ext>
            </a:extLst>
          </p:cNvPr>
          <p:cNvGrpSpPr/>
          <p:nvPr/>
        </p:nvGrpSpPr>
        <p:grpSpPr>
          <a:xfrm>
            <a:off x="1218438" y="1074260"/>
            <a:ext cx="2468118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45728EB-1932-42D2-BB95-C04F2A8CE4E2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基金退出情况情况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32027C38-7474-4F34-A204-BB914F1267A7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03DF9D2D-AE5A-4AB7-B9C0-43EE079D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590C5DA7-2CC6-4645-A692-535B08343BB7}"/>
              </a:ext>
            </a:extLst>
          </p:cNvPr>
          <p:cNvGraphicFramePr>
            <a:graphicFrameLocks/>
          </p:cNvGraphicFramePr>
          <p:nvPr/>
        </p:nvGraphicFramePr>
        <p:xfrm>
          <a:off x="1862137" y="1969294"/>
          <a:ext cx="5419725" cy="29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44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455FD19-DA76-436C-8EFA-1FA1564C643D}"/>
              </a:ext>
            </a:extLst>
          </p:cNvPr>
          <p:cNvGrpSpPr/>
          <p:nvPr/>
        </p:nvGrpSpPr>
        <p:grpSpPr>
          <a:xfrm>
            <a:off x="330414" y="1100636"/>
            <a:ext cx="2975493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0D0CF8-A912-4577-8742-593D720E685A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上市公司并购非上市公司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1AE23381-DA79-48F2-8786-4B57B71477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C031BE98-A4CB-4D70-B7E2-7A08C11C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并购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4F5AB08-A461-41C5-BB26-0815777B6AAE}"/>
              </a:ext>
            </a:extLst>
          </p:cNvPr>
          <p:cNvSpPr txBox="1"/>
          <p:nvPr/>
        </p:nvSpPr>
        <p:spPr>
          <a:xfrm>
            <a:off x="880213" y="4647117"/>
            <a:ext cx="753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本月共发生上市公司对非上市公司的并购事件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起，涉及规模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245.64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亿元人民币，其中，董事会预案的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家，进行中的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家，达成转让意向的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家，签署转让协议的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家，股东大会通过的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41B175F-9713-4205-8663-9046FE92D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73790"/>
              </p:ext>
            </p:extLst>
          </p:nvPr>
        </p:nvGraphicFramePr>
        <p:xfrm>
          <a:off x="2380767" y="1891997"/>
          <a:ext cx="4533900" cy="2333625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934511476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385622111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6994786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交易状态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金额总计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3326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董事会预案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137.23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19589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进行中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5726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达成转让意向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47187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签署转让协议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72.41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0401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股东大会通过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32.75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3846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245.64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0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4399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A3B061A-F4CD-48FE-949B-A9F6089DE5E0}"/>
              </a:ext>
            </a:extLst>
          </p:cNvPr>
          <p:cNvSpPr/>
          <p:nvPr/>
        </p:nvSpPr>
        <p:spPr>
          <a:xfrm>
            <a:off x="180943" y="995448"/>
            <a:ext cx="3617333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上市公司并购非上市公司金额前五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900AF65-9A99-48B9-8125-2515916AD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35211"/>
              </p:ext>
            </p:extLst>
          </p:nvPr>
        </p:nvGraphicFramePr>
        <p:xfrm>
          <a:off x="682793" y="2007760"/>
          <a:ext cx="7886699" cy="3241110"/>
        </p:xfrm>
        <a:graphic>
          <a:graphicData uri="http://schemas.openxmlformats.org/drawingml/2006/table">
            <a:tbl>
              <a:tblPr/>
              <a:tblGrid>
                <a:gridCol w="1494085">
                  <a:extLst>
                    <a:ext uri="{9D8B030D-6E8A-4147-A177-3AD203B41FA5}">
                      <a16:colId xmlns:a16="http://schemas.microsoft.com/office/drawing/2014/main" val="3553654453"/>
                    </a:ext>
                  </a:extLst>
                </a:gridCol>
                <a:gridCol w="1494085">
                  <a:extLst>
                    <a:ext uri="{9D8B030D-6E8A-4147-A177-3AD203B41FA5}">
                      <a16:colId xmlns:a16="http://schemas.microsoft.com/office/drawing/2014/main" val="908540331"/>
                    </a:ext>
                  </a:extLst>
                </a:gridCol>
                <a:gridCol w="1910359">
                  <a:extLst>
                    <a:ext uri="{9D8B030D-6E8A-4147-A177-3AD203B41FA5}">
                      <a16:colId xmlns:a16="http://schemas.microsoft.com/office/drawing/2014/main" val="3902269863"/>
                    </a:ext>
                  </a:extLst>
                </a:gridCol>
                <a:gridCol w="1494085">
                  <a:extLst>
                    <a:ext uri="{9D8B030D-6E8A-4147-A177-3AD203B41FA5}">
                      <a16:colId xmlns:a16="http://schemas.microsoft.com/office/drawing/2014/main" val="2788831120"/>
                    </a:ext>
                  </a:extLst>
                </a:gridCol>
                <a:gridCol w="1494085">
                  <a:extLst>
                    <a:ext uri="{9D8B030D-6E8A-4147-A177-3AD203B41FA5}">
                      <a16:colId xmlns:a16="http://schemas.microsoft.com/office/drawing/2014/main" val="1515518904"/>
                    </a:ext>
                  </a:extLst>
                </a:gridCol>
              </a:tblGrid>
              <a:tr h="5401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日期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标的企业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购买方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金额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进行状态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50992"/>
                  </a:ext>
                </a:extLst>
              </a:tr>
              <a:tr h="5401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2019-02-19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邦银租赁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中原银行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(4617.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HK,1216.HK)﹔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河南万松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473,500.00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签署转让协议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604803"/>
                  </a:ext>
                </a:extLst>
              </a:tr>
              <a:tr h="5401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2019-02-01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零部件集团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东风科技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(600081.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SH)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467,600.00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581079"/>
                  </a:ext>
                </a:extLst>
              </a:tr>
              <a:tr h="5401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2019-02-02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闲徕互娱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35%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昆仑万维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(300418.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SZ)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227,500.00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股东大会通过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900866"/>
                  </a:ext>
                </a:extLst>
              </a:tr>
              <a:tr h="5401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2019-02-01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洸远金属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;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圣驰金属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荣盛发展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(002146.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SZ)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215,661.75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签署转让协议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440853"/>
                  </a:ext>
                </a:extLst>
              </a:tr>
              <a:tr h="5401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2019-02-02</a:t>
                      </a:r>
                    </a:p>
                  </a:txBody>
                  <a:tcPr marL="6752" marR="6752" marT="67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江苏绿伟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52.94%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澳洋顺昌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(002245.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SZ)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116,470.59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6752" marR="6752" marT="6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55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8165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B192C6C-C867-4A40-BD67-F10C5AAB7ABD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D998EF2-C2E1-47F6-A49E-03E08AD1E6E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新三板市场概况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3E45F51D-D3B3-4534-BF36-2EA891BD3E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0CA3F26-CEE2-44B9-931A-95143DC64952}"/>
              </a:ext>
            </a:extLst>
          </p:cNvPr>
          <p:cNvGrpSpPr/>
          <p:nvPr/>
        </p:nvGrpSpPr>
        <p:grpSpPr>
          <a:xfrm>
            <a:off x="1317406" y="1484903"/>
            <a:ext cx="1193916" cy="940284"/>
            <a:chOff x="393862" y="1328632"/>
            <a:chExt cx="1193916" cy="83801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3478204-CE06-4728-AFC8-400537D2C8E5}"/>
                </a:ext>
              </a:extLst>
            </p:cNvPr>
            <p:cNvGrpSpPr/>
            <p:nvPr/>
          </p:nvGrpSpPr>
          <p:grpSpPr>
            <a:xfrm>
              <a:off x="393862" y="1328632"/>
              <a:ext cx="1193916" cy="667395"/>
              <a:chOff x="517989" y="1205342"/>
              <a:chExt cx="1193916" cy="66739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B61FB0A-0FCC-4961-92CC-07B45FE21899}"/>
                  </a:ext>
                </a:extLst>
              </p:cNvPr>
              <p:cNvSpPr txBox="1"/>
              <p:nvPr/>
            </p:nvSpPr>
            <p:spPr>
              <a:xfrm>
                <a:off x="539468" y="1205342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挂牌企业总数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201B6FA-510C-4E91-9D74-D6338F17BF33}"/>
                  </a:ext>
                </a:extLst>
              </p:cNvPr>
              <p:cNvSpPr txBox="1"/>
              <p:nvPr/>
            </p:nvSpPr>
            <p:spPr>
              <a:xfrm>
                <a:off x="1386175" y="1608745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1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家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DC0793-0BF1-4BE1-8BD2-98B467366E0A}"/>
                  </a:ext>
                </a:extLst>
              </p:cNvPr>
              <p:cNvSpPr txBox="1"/>
              <p:nvPr/>
            </p:nvSpPr>
            <p:spPr>
              <a:xfrm>
                <a:off x="517989" y="1461282"/>
                <a:ext cx="954107" cy="41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10445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13DFBB9-9F73-4410-9816-C0F3E6124772}"/>
                </a:ext>
              </a:extLst>
            </p:cNvPr>
            <p:cNvSpPr txBox="1"/>
            <p:nvPr/>
          </p:nvSpPr>
          <p:spPr>
            <a:xfrm>
              <a:off x="930867" y="1892348"/>
              <a:ext cx="542136" cy="274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-106</a:t>
              </a:r>
              <a:endPara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322C8B-9E29-4006-A6BF-E2473C8BE5AA}"/>
              </a:ext>
            </a:extLst>
          </p:cNvPr>
          <p:cNvGrpSpPr/>
          <p:nvPr/>
        </p:nvGrpSpPr>
        <p:grpSpPr>
          <a:xfrm>
            <a:off x="2842503" y="1480603"/>
            <a:ext cx="1995494" cy="982143"/>
            <a:chOff x="1918959" y="1157696"/>
            <a:chExt cx="1995494" cy="982143"/>
          </a:xfrm>
        </p:grpSpPr>
        <p:sp>
          <p:nvSpPr>
            <p:cNvPr id="12" name="矩形: 对角圆角 11">
              <a:extLst>
                <a:ext uri="{FF2B5EF4-FFF2-40B4-BE49-F238E27FC236}">
                  <a16:creationId xmlns:a16="http://schemas.microsoft.com/office/drawing/2014/main" id="{2EA4BD2D-7BB0-44D6-BB4F-D686B1F19CD4}"/>
                </a:ext>
              </a:extLst>
            </p:cNvPr>
            <p:cNvSpPr/>
            <p:nvPr/>
          </p:nvSpPr>
          <p:spPr>
            <a:xfrm>
              <a:off x="1918959" y="1419307"/>
              <a:ext cx="953847" cy="679755"/>
            </a:xfrm>
            <a:prstGeom prst="round2Diag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9539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E9BFC642-B02F-42CE-A0F3-81D4EB4EBB6A}"/>
                </a:ext>
              </a:extLst>
            </p:cNvPr>
            <p:cNvSpPr/>
            <p:nvPr/>
          </p:nvSpPr>
          <p:spPr>
            <a:xfrm>
              <a:off x="2896452" y="1392157"/>
              <a:ext cx="976905" cy="706905"/>
            </a:xfrm>
            <a:prstGeom prst="round2Diag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906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DE025C8-D2B4-4351-A37A-480E4C6B5A8C}"/>
                </a:ext>
              </a:extLst>
            </p:cNvPr>
            <p:cNvSpPr txBox="1"/>
            <p:nvPr/>
          </p:nvSpPr>
          <p:spPr>
            <a:xfrm>
              <a:off x="2389259" y="115769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市场分层分布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EEA569F-67A2-498A-856B-0A5CE250ECD9}"/>
                </a:ext>
              </a:extLst>
            </p:cNvPr>
            <p:cNvSpPr txBox="1"/>
            <p:nvPr/>
          </p:nvSpPr>
          <p:spPr>
            <a:xfrm>
              <a:off x="3422010" y="186284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1FF2029-8C62-4408-85B5-64D88780B96D}"/>
                </a:ext>
              </a:extLst>
            </p:cNvPr>
            <p:cNvSpPr txBox="1"/>
            <p:nvPr/>
          </p:nvSpPr>
          <p:spPr>
            <a:xfrm>
              <a:off x="2452878" y="185044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1F8690C-DFC1-48B1-B5C9-0E1C5146E26A}"/>
              </a:ext>
            </a:extLst>
          </p:cNvPr>
          <p:cNvGrpSpPr/>
          <p:nvPr/>
        </p:nvGrpSpPr>
        <p:grpSpPr>
          <a:xfrm>
            <a:off x="4905833" y="1480603"/>
            <a:ext cx="2337227" cy="1147417"/>
            <a:chOff x="3982289" y="1324332"/>
            <a:chExt cx="2337227" cy="114741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2F2CDC7-694B-45B4-8DD1-03C4F3F1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89" y="1450528"/>
              <a:ext cx="1591763" cy="102122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EF8AFA-2673-4F46-9D90-32E6F887CC3A}"/>
                </a:ext>
              </a:extLst>
            </p:cNvPr>
            <p:cNvSpPr txBox="1"/>
            <p:nvPr/>
          </p:nvSpPr>
          <p:spPr>
            <a:xfrm>
              <a:off x="4292366" y="1324332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转让方式分布</a:t>
              </a: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8977503A-81E5-4EE0-BAD3-4FC57B6ABD46}"/>
                </a:ext>
              </a:extLst>
            </p:cNvPr>
            <p:cNvSpPr/>
            <p:nvPr/>
          </p:nvSpPr>
          <p:spPr>
            <a:xfrm>
              <a:off x="5237162" y="2012243"/>
              <a:ext cx="184935" cy="5901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B55E46EF-1D74-4D0E-9874-088BAE698402}"/>
                </a:ext>
              </a:extLst>
            </p:cNvPr>
            <p:cNvSpPr/>
            <p:nvPr/>
          </p:nvSpPr>
          <p:spPr>
            <a:xfrm>
              <a:off x="5237161" y="2197449"/>
              <a:ext cx="184935" cy="5901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93A9964-54BB-48DB-B87D-D0B7A10E58AE}"/>
                </a:ext>
              </a:extLst>
            </p:cNvPr>
            <p:cNvSpPr txBox="1"/>
            <p:nvPr/>
          </p:nvSpPr>
          <p:spPr>
            <a:xfrm>
              <a:off x="5375874" y="1948986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集合竞价：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9419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CA1821D-F91B-4631-A240-00FCA50082A3}"/>
                </a:ext>
              </a:extLst>
            </p:cNvPr>
            <p:cNvSpPr txBox="1"/>
            <p:nvPr/>
          </p:nvSpPr>
          <p:spPr>
            <a:xfrm>
              <a:off x="5378233" y="2100079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做市方式：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1026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FB4E71C6-B436-4442-9C65-9EE676C1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DCE5CB-BE7D-4CB2-9CC9-4CDD644C1426}"/>
              </a:ext>
            </a:extLst>
          </p:cNvPr>
          <p:cNvSpPr txBox="1"/>
          <p:nvPr/>
        </p:nvSpPr>
        <p:spPr>
          <a:xfrm>
            <a:off x="703972" y="5572050"/>
            <a:ext cx="773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家；按市场分布，基础层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9539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家，创新层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906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家；按转让方式分布，竞价交易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9419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家，做市交易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1026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6CF468A-6DB4-4B6A-A586-E665B643E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03" y="2543584"/>
            <a:ext cx="6046991" cy="30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0844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1C21C4A-679A-41B3-8EB9-4C82392B6C2C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189DE31-5A7F-4E03-87C1-36039B7EFF3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新三板摘挂牌概况</a:t>
              </a: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CF3E3996-F9F9-48C2-8F1B-E5A05551C90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C503CDB-B2D2-4BA3-A46B-E9F47464B1AE}"/>
              </a:ext>
            </a:extLst>
          </p:cNvPr>
          <p:cNvSpPr txBox="1"/>
          <p:nvPr/>
        </p:nvSpPr>
        <p:spPr>
          <a:xfrm>
            <a:off x="1337607" y="5153748"/>
            <a:ext cx="6086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本月新三板挂牌企业总数继续减少，摘牌家数保持高位，截止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日，挂牌企业总数为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10445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家。本月新增挂牌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家。其中，转板摘牌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6EE0B21-EBD8-4AD1-9859-EE83675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3C484993-8DF3-4859-A5A1-A9B5EEA70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419400"/>
              </p:ext>
            </p:extLst>
          </p:nvPr>
        </p:nvGraphicFramePr>
        <p:xfrm>
          <a:off x="1757363" y="1328396"/>
          <a:ext cx="5629274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32984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76AEDD-5A1C-45E5-801D-7E79DB6AF837}"/>
              </a:ext>
            </a:extLst>
          </p:cNvPr>
          <p:cNvSpPr txBox="1"/>
          <p:nvPr/>
        </p:nvSpPr>
        <p:spPr>
          <a:xfrm>
            <a:off x="215945" y="1246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本月小结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D5931A-7BD1-4077-A0C8-2A1351F278EF}"/>
              </a:ext>
            </a:extLst>
          </p:cNvPr>
          <p:cNvSpPr txBox="1"/>
          <p:nvPr/>
        </p:nvSpPr>
        <p:spPr>
          <a:xfrm>
            <a:off x="689628" y="1469073"/>
            <a:ext cx="7165403" cy="198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月份经历了今年的春节假期，从数据上看，无论是募集还是投资市场均较去年同期有较大幅度的缩水。但是也可以看到，募集基金的规模较上月出现了小幅的上升，结合当前市场的状况，这或许传递出了一种市场正在逐渐企稳复苏的积极信号。投融资市场方面，本月受数据影响，融资规模情况未知，从数量及行业分布来看，依旧有比较明显的缩水，主要集中曾经异常火热的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IT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及互联网板块，而医药服务类的崛起或许表明了市场重心转向的信号。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3683D24-73C1-491E-8F46-039A91C5012C}"/>
              </a:ext>
            </a:extLst>
          </p:cNvPr>
          <p:cNvGrpSpPr/>
          <p:nvPr/>
        </p:nvGrpSpPr>
        <p:grpSpPr>
          <a:xfrm>
            <a:off x="215945" y="1099204"/>
            <a:ext cx="4265818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3BCF44F-8AF2-49C2-A6B7-6E090D9CD36F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春节假期背后，募集市场现企稳迹象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157AF9C2-79B1-49F0-94A4-B5428F014F3C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50DC76B-ABA5-4EB4-B3D9-E3256F090918}"/>
              </a:ext>
            </a:extLst>
          </p:cNvPr>
          <p:cNvGrpSpPr/>
          <p:nvPr/>
        </p:nvGrpSpPr>
        <p:grpSpPr>
          <a:xfrm>
            <a:off x="215946" y="3511783"/>
            <a:ext cx="4933570" cy="369870"/>
            <a:chOff x="7155445" y="740531"/>
            <a:chExt cx="3098164" cy="36987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C76060-2502-40B5-B0B0-BEB987A8A05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两地市场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节奏较慢，科创板加速推进</a:t>
              </a: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F234CBA6-896A-4DBC-807A-D8A07E018EF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95A0C80-6DDC-431C-AB86-24836CDDFE16}"/>
              </a:ext>
            </a:extLst>
          </p:cNvPr>
          <p:cNvSpPr txBox="1"/>
          <p:nvPr/>
        </p:nvSpPr>
        <p:spPr>
          <a:xfrm>
            <a:off x="689627" y="3881652"/>
            <a:ext cx="7165403" cy="165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过去一年以来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股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IPO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始终保持着每月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家上下的水平，极慢的发行速度已经成为一种习惯，也造成了香港市场一度出现的内地企业上市热。但过去几个月以来，受市场热度影响，赴港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IPO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数量也有较为明显的回落。另一方面，随着科创板相关消息的层出不穷，市场对科创板上线之日的预期也日益膨胀。相信科创板上线伊始，随着第一批公司的成功上市，将会解决一大批高新技术企业的融资问题。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057925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197D0F-18D0-4CCA-8F4C-912B60F9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9" y="998191"/>
            <a:ext cx="785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财务顾问及财务投资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65A770-5DA3-4955-87CB-7CFCD8EF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107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上市对于企业和股东仅是发展的一个里程碑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对接资本市场后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企业和股东需要适应更高的监管要求、更完善的公司治理、更复杂的资本运作。我们针对此类需求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整合了服务资源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将财务顾问和财务投资作为载体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致力为客户提供定制化的市值管理服务。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我们的财务顾问团队依托自身专业背景及资源整合优势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根据上市公司及其股东的需要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我们的投资团队依托自身专业背景和独特判断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根据市值管理的各项需求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设计投资结构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进行各种形式的市值管理投资。其中包括：并购投资、再融资投资、战略投资、固定收益投资等。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88FF1F1B-7DA4-47DA-BEB6-6DD22F3D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5" y="99752"/>
            <a:ext cx="20313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400" b="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公司主要业务</a:t>
            </a:r>
          </a:p>
        </p:txBody>
      </p:sp>
    </p:spTree>
    <p:extLst>
      <p:ext uri="{BB962C8B-B14F-4D97-AF65-F5344CB8AC3E}">
        <p14:creationId xmlns:p14="http://schemas.microsoft.com/office/powerpoint/2010/main" val="17510770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rongkeLogo.jpg">
            <a:extLst>
              <a:ext uri="{FF2B5EF4-FFF2-40B4-BE49-F238E27FC236}">
                <a16:creationId xmlns:a16="http://schemas.microsoft.com/office/drawing/2014/main" id="{D4B2D0EA-E803-43AE-93CB-E2A73BCD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687"/>
            <a:ext cx="500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319BC0F-AF1B-4053-AD77-0E509670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03" y="1370459"/>
            <a:ext cx="60721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编制人：陆韩骏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联系人：陆韩骏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职务：项目经理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公司地址：上海市东湖路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70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号东湖宾馆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号楼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楼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公司电话：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8621—54668032—605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公司传真：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8621—54669508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网址：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http://www.rongke.com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1100" dirty="0">
              <a:solidFill>
                <a:srgbClr val="0070C0"/>
              </a:solidFill>
              <a:ea typeface="幼圆" panose="020105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BC1C1A-FD48-4C65-B424-7BD6ED2A496D}"/>
              </a:ext>
            </a:extLst>
          </p:cNvPr>
          <p:cNvSpPr txBox="1"/>
          <p:nvPr/>
        </p:nvSpPr>
        <p:spPr>
          <a:xfrm>
            <a:off x="397803" y="908794"/>
            <a:ext cx="141577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Font typeface="Arial" panose="020B0604020202020204" pitchFamily="34" charset="0"/>
              <a:defRPr sz="2400" b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联系我们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DC0165-AA59-4EA8-A0B2-2BE9880E2CB3}"/>
              </a:ext>
            </a:extLst>
          </p:cNvPr>
          <p:cNvSpPr txBox="1"/>
          <p:nvPr/>
        </p:nvSpPr>
        <p:spPr>
          <a:xfrm flipH="1">
            <a:off x="4749204" y="2315570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8F4CC5-AC8A-4AFF-97D1-235619546D00}"/>
              </a:ext>
            </a:extLst>
          </p:cNvPr>
          <p:cNvSpPr txBox="1"/>
          <p:nvPr/>
        </p:nvSpPr>
        <p:spPr>
          <a:xfrm>
            <a:off x="4749204" y="3005250"/>
            <a:ext cx="374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本</a:t>
            </a:r>
            <a:r>
              <a:rPr lang="en-US" altLang="zh-CN" b="1" dirty="0"/>
              <a:t>PPT</a:t>
            </a:r>
            <a:r>
              <a:rPr lang="zh-CN" altLang="en-US" b="1" dirty="0"/>
              <a:t>内所有数据均来源于万得</a:t>
            </a:r>
            <a:r>
              <a:rPr lang="en-US" altLang="zh-CN" b="1" dirty="0"/>
              <a:t>wind</a:t>
            </a:r>
            <a:r>
              <a:rPr lang="zh-CN" altLang="en-US" b="1" dirty="0"/>
              <a:t>金融数据客户端。</a:t>
            </a:r>
          </a:p>
        </p:txBody>
      </p:sp>
    </p:spTree>
    <p:extLst>
      <p:ext uri="{BB962C8B-B14F-4D97-AF65-F5344CB8AC3E}">
        <p14:creationId xmlns:p14="http://schemas.microsoft.com/office/powerpoint/2010/main" val="10780686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D6EE1C6-7EBC-465B-AE94-30DF34FFF258}"/>
              </a:ext>
            </a:extLst>
          </p:cNvPr>
          <p:cNvSpPr/>
          <p:nvPr/>
        </p:nvSpPr>
        <p:spPr>
          <a:xfrm>
            <a:off x="2822452" y="1199917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募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6C0594D-E4DC-4867-ACD9-AC9FDDBDF537}"/>
              </a:ext>
            </a:extLst>
          </p:cNvPr>
          <p:cNvSpPr/>
          <p:nvPr/>
        </p:nvSpPr>
        <p:spPr>
          <a:xfrm>
            <a:off x="2822451" y="2229942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948C89F-0E6D-4C5D-81C4-2E3CCB640C2C}"/>
              </a:ext>
            </a:extLst>
          </p:cNvPr>
          <p:cNvSpPr/>
          <p:nvPr/>
        </p:nvSpPr>
        <p:spPr>
          <a:xfrm>
            <a:off x="2822449" y="3302018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CD12AA-A70E-45E0-A09D-6EFF5BE33BA7}"/>
              </a:ext>
            </a:extLst>
          </p:cNvPr>
          <p:cNvSpPr txBox="1"/>
          <p:nvPr/>
        </p:nvSpPr>
        <p:spPr>
          <a:xfrm>
            <a:off x="3891820" y="1199917"/>
            <a:ext cx="202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受春节假期影响，募集数量再次缩水。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9E7999-5DE9-4E62-8354-AD157F094374}"/>
              </a:ext>
            </a:extLst>
          </p:cNvPr>
          <p:cNvSpPr txBox="1"/>
          <p:nvPr/>
        </p:nvSpPr>
        <p:spPr>
          <a:xfrm>
            <a:off x="3891820" y="2328016"/>
            <a:ext cx="21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投资市场金额缩水，医药服务融资活跃。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DF9CBF-44CD-45B6-9CBD-19FBCACC7ADD}"/>
              </a:ext>
            </a:extLst>
          </p:cNvPr>
          <p:cNvSpPr txBox="1"/>
          <p:nvPr/>
        </p:nvSpPr>
        <p:spPr>
          <a:xfrm>
            <a:off x="3891820" y="3336135"/>
            <a:ext cx="2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IPO</a:t>
            </a:r>
            <a:r>
              <a:rPr lang="zh-CN" altLang="en-US" dirty="0"/>
              <a:t>保持缓慢节奏，退出上市双低位。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85E841F-3602-4AB6-8EF8-7C91753DB5A6}"/>
              </a:ext>
            </a:extLst>
          </p:cNvPr>
          <p:cNvSpPr/>
          <p:nvPr/>
        </p:nvSpPr>
        <p:spPr>
          <a:xfrm>
            <a:off x="2822449" y="5404119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新三板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B283D0-622D-415F-8F2B-161011CA3B59}"/>
              </a:ext>
            </a:extLst>
          </p:cNvPr>
          <p:cNvSpPr txBox="1"/>
          <p:nvPr/>
        </p:nvSpPr>
        <p:spPr>
          <a:xfrm>
            <a:off x="3891820" y="5502193"/>
            <a:ext cx="2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新三板体量持续缩水，科创板加速推进。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593A9DB-4FD5-4307-BA88-82CDCDF7B570}"/>
              </a:ext>
            </a:extLst>
          </p:cNvPr>
          <p:cNvSpPr/>
          <p:nvPr/>
        </p:nvSpPr>
        <p:spPr>
          <a:xfrm>
            <a:off x="2822449" y="4349570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并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56A96F-9A4B-4F78-9446-BEC44CA32557}"/>
              </a:ext>
            </a:extLst>
          </p:cNvPr>
          <p:cNvSpPr txBox="1"/>
          <p:nvPr/>
        </p:nvSpPr>
        <p:spPr>
          <a:xfrm>
            <a:off x="3865443" y="4409555"/>
            <a:ext cx="239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并购市场保持较为稳定的活跃程度。</a:t>
            </a:r>
          </a:p>
        </p:txBody>
      </p:sp>
    </p:spTree>
    <p:extLst>
      <p:ext uri="{BB962C8B-B14F-4D97-AF65-F5344CB8AC3E}">
        <p14:creationId xmlns:p14="http://schemas.microsoft.com/office/powerpoint/2010/main" val="351473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下 2">
            <a:extLst>
              <a:ext uri="{FF2B5EF4-FFF2-40B4-BE49-F238E27FC236}">
                <a16:creationId xmlns:a16="http://schemas.microsoft.com/office/drawing/2014/main" id="{CFB6DA05-94BA-443E-A6FE-4462F654B786}"/>
              </a:ext>
            </a:extLst>
          </p:cNvPr>
          <p:cNvSpPr/>
          <p:nvPr/>
        </p:nvSpPr>
        <p:spPr>
          <a:xfrm>
            <a:off x="1461323" y="4649369"/>
            <a:ext cx="702923" cy="1509372"/>
          </a:xfrm>
          <a:prstGeom prst="downArrow">
            <a:avLst/>
          </a:prstGeom>
          <a:solidFill>
            <a:schemeClr val="accent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90AC4D-A159-44AF-8FF0-7AB2982D65C6}"/>
              </a:ext>
            </a:extLst>
          </p:cNvPr>
          <p:cNvSpPr txBox="1"/>
          <p:nvPr/>
        </p:nvSpPr>
        <p:spPr>
          <a:xfrm>
            <a:off x="3571437" y="4541886"/>
            <a:ext cx="4288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起基金募集事件，共募集资金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122.5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年度次月，募集数据在春节因素影响下，规模稍有回升。相较去年春节月，数据依旧远远不及，具体数据方面，事件数量同比减少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57.1%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，规模同比减少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69.1%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B9FC9D-2ADF-4502-A883-7037D5F85BE4}"/>
              </a:ext>
            </a:extLst>
          </p:cNvPr>
          <p:cNvSpPr txBox="1"/>
          <p:nvPr/>
        </p:nvSpPr>
        <p:spPr>
          <a:xfrm>
            <a:off x="2244749" y="4771693"/>
            <a:ext cx="16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-48.3%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FB81D4-2433-4C0C-AFE0-0DDF8F9F3751}"/>
              </a:ext>
            </a:extLst>
          </p:cNvPr>
          <p:cNvSpPr txBox="1"/>
          <p:nvPr/>
        </p:nvSpPr>
        <p:spPr>
          <a:xfrm>
            <a:off x="2265235" y="5465217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+22.6%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8AA4E6-CA6C-40CC-B35F-26F7BD7EE4FB}"/>
              </a:ext>
            </a:extLst>
          </p:cNvPr>
          <p:cNvSpPr txBox="1"/>
          <p:nvPr/>
        </p:nvSpPr>
        <p:spPr>
          <a:xfrm>
            <a:off x="2244749" y="515744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募集事件数量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EED94C-C403-45E4-A2E1-C79F760161C9}"/>
              </a:ext>
            </a:extLst>
          </p:cNvPr>
          <p:cNvSpPr txBox="1"/>
          <p:nvPr/>
        </p:nvSpPr>
        <p:spPr>
          <a:xfrm>
            <a:off x="2244749" y="585096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r>
              <a:rPr lang="zh-CN" altLang="en-US" dirty="0"/>
              <a:t>募集事件规模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64D974-02B7-4EC6-9273-2669A403EFC0}"/>
              </a:ext>
            </a:extLst>
          </p:cNvPr>
          <p:cNvGrpSpPr/>
          <p:nvPr/>
        </p:nvGrpSpPr>
        <p:grpSpPr>
          <a:xfrm>
            <a:off x="1477021" y="4107073"/>
            <a:ext cx="3004742" cy="369870"/>
            <a:chOff x="7155445" y="740531"/>
            <a:chExt cx="3098164" cy="36987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5F7518-96B5-44A9-9034-E179CA8C275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春节影响，募集低位运行</a:t>
              </a: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9B32B8FC-BE3D-4717-A775-63EE15789B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E432048B-F459-4924-BB64-1CFE8924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F3ABA38B-CF81-487E-AEA6-7F34BF1A3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93309"/>
              </p:ext>
            </p:extLst>
          </p:nvPr>
        </p:nvGraphicFramePr>
        <p:xfrm>
          <a:off x="1497622" y="872329"/>
          <a:ext cx="63627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47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5515EE7-682F-4655-97CD-B141671A78B9}"/>
              </a:ext>
            </a:extLst>
          </p:cNvPr>
          <p:cNvSpPr txBox="1"/>
          <p:nvPr/>
        </p:nvSpPr>
        <p:spPr>
          <a:xfrm>
            <a:off x="765894" y="4626284"/>
            <a:ext cx="7436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本月创业投资基金募集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起，具体规模未知；成长基金募集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122.47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CC65A3-FE33-4B9D-8BDE-ED554235274C}"/>
              </a:ext>
            </a:extLst>
          </p:cNvPr>
          <p:cNvGrpSpPr/>
          <p:nvPr/>
        </p:nvGrpSpPr>
        <p:grpSpPr>
          <a:xfrm>
            <a:off x="765894" y="4110314"/>
            <a:ext cx="3427111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EF3E50B-A09D-4AFB-AD3D-8476E584A61D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假期影响，数量种类均减少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33FA0AF2-434F-42C7-AEC3-25E2BC72B838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7AA7E87C-C50C-4D12-8A6B-10A141B6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17748DF-7668-416B-8A6F-916E20FDF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49953"/>
              </p:ext>
            </p:extLst>
          </p:nvPr>
        </p:nvGraphicFramePr>
        <p:xfrm>
          <a:off x="1484247" y="1846310"/>
          <a:ext cx="6540501" cy="1714500"/>
        </p:xfrm>
        <a:graphic>
          <a:graphicData uri="http://schemas.openxmlformats.org/drawingml/2006/table">
            <a:tbl>
              <a:tblPr/>
              <a:tblGrid>
                <a:gridCol w="2545647">
                  <a:extLst>
                    <a:ext uri="{9D8B030D-6E8A-4147-A177-3AD203B41FA5}">
                      <a16:colId xmlns:a16="http://schemas.microsoft.com/office/drawing/2014/main" val="1677375859"/>
                    </a:ext>
                  </a:extLst>
                </a:gridCol>
                <a:gridCol w="1077371">
                  <a:extLst>
                    <a:ext uri="{9D8B030D-6E8A-4147-A177-3AD203B41FA5}">
                      <a16:colId xmlns:a16="http://schemas.microsoft.com/office/drawing/2014/main" val="1447365814"/>
                    </a:ext>
                  </a:extLst>
                </a:gridCol>
                <a:gridCol w="2917483">
                  <a:extLst>
                    <a:ext uri="{9D8B030D-6E8A-4147-A177-3AD203B41FA5}">
                      <a16:colId xmlns:a16="http://schemas.microsoft.com/office/drawing/2014/main" val="3848466209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2019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月募集基金的数量及规模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123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募资金额（人民币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891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Venture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58854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Growth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122.47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260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122.47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89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161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C4144B8-337F-4075-990E-BCE74012F915}"/>
              </a:ext>
            </a:extLst>
          </p:cNvPr>
          <p:cNvGrpSpPr/>
          <p:nvPr/>
        </p:nvGrpSpPr>
        <p:grpSpPr>
          <a:xfrm>
            <a:off x="95587" y="958523"/>
            <a:ext cx="5318623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62EE2C6-44B4-4AC0-989C-D718BD3E9F3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虽数据缺失，但投融资市场总体保持平稳运行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B6C65461-38AC-4007-BA6B-E44D2815E8A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5A32A79-8EC2-4F3E-A80A-0357DD5EFB53}"/>
              </a:ext>
            </a:extLst>
          </p:cNvPr>
          <p:cNvSpPr txBox="1"/>
          <p:nvPr/>
        </p:nvSpPr>
        <p:spPr>
          <a:xfrm>
            <a:off x="961848" y="5367088"/>
            <a:ext cx="7220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PEVC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市场共发生投资案例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起，融资总额达到人民币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152.64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亿元。分行业来看，本月依旧集中在互联网及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起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，互联网发生案例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起，分别融资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4.01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亿元及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59.84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亿元，现代服务及医疗保健行业本月保持着较多的数量。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DD5F40-C236-44D4-9C81-7B1671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65C8522-48C2-47ED-B44C-A36C28512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9806"/>
              </p:ext>
            </p:extLst>
          </p:nvPr>
        </p:nvGraphicFramePr>
        <p:xfrm>
          <a:off x="2178050" y="1328392"/>
          <a:ext cx="4787900" cy="4091305"/>
        </p:xfrm>
        <a:graphic>
          <a:graphicData uri="http://schemas.openxmlformats.org/drawingml/2006/table">
            <a:tbl>
              <a:tblPr/>
              <a:tblGrid>
                <a:gridCol w="2045131">
                  <a:extLst>
                    <a:ext uri="{9D8B030D-6E8A-4147-A177-3AD203B41FA5}">
                      <a16:colId xmlns:a16="http://schemas.microsoft.com/office/drawing/2014/main" val="1894783057"/>
                    </a:ext>
                  </a:extLst>
                </a:gridCol>
                <a:gridCol w="926999">
                  <a:extLst>
                    <a:ext uri="{9D8B030D-6E8A-4147-A177-3AD203B41FA5}">
                      <a16:colId xmlns:a16="http://schemas.microsoft.com/office/drawing/2014/main" val="1797362739"/>
                    </a:ext>
                  </a:extLst>
                </a:gridCol>
                <a:gridCol w="1815770">
                  <a:extLst>
                    <a:ext uri="{9D8B030D-6E8A-4147-A177-3AD203B41FA5}">
                      <a16:colId xmlns:a16="http://schemas.microsoft.com/office/drawing/2014/main" val="4077864365"/>
                    </a:ext>
                  </a:extLst>
                </a:gridCol>
              </a:tblGrid>
              <a:tr h="2406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月中国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PEVC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案例行业分布及规模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7657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案例数量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624148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信息科技咨询与其它服务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20552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互联网软件与服务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59.84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9112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53168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医疗保健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88350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生物制药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88837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35619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装备制造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5597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38613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消费零售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2991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传媒广告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22261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现代物流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20.40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416143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房地产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52.75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64114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通信设备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87198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应用软件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62177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152.64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28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141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1CA58C-DF27-4274-9D2A-74F19E1FE0D1}"/>
              </a:ext>
            </a:extLst>
          </p:cNvPr>
          <p:cNvSpPr txBox="1"/>
          <p:nvPr/>
        </p:nvSpPr>
        <p:spPr>
          <a:xfrm>
            <a:off x="931462" y="4938973"/>
            <a:ext cx="72810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按融资轮次来看，本月融资事件数量最多的是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轮，共发生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起案例，共融资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10.95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亿元。本月各轮次融资大幅缩水，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战略融资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本月仅完成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52.75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亿，续刷一年来低值。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D30A20-2836-4CB6-B121-89724D9F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55612A0-F931-4AC4-B9CB-46C46718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11" y="1122877"/>
            <a:ext cx="6284976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5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A317F1-5CB3-4E34-8C48-F711D7F2C54E}"/>
              </a:ext>
            </a:extLst>
          </p:cNvPr>
          <p:cNvGrpSpPr/>
          <p:nvPr/>
        </p:nvGrpSpPr>
        <p:grpSpPr>
          <a:xfrm>
            <a:off x="280227" y="1066804"/>
            <a:ext cx="3797998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CD023E-E4ED-4152-844D-911868C59CD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分行业融资案例及金额分布情况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69BF597C-0FA5-40E4-B397-8AEAE5EC31F9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15B6156-81F7-4969-8DDF-A1A35307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54B483-32BA-4670-86E3-855F0969B3A6}"/>
              </a:ext>
            </a:extLst>
          </p:cNvPr>
          <p:cNvSpPr txBox="1"/>
          <p:nvPr/>
        </p:nvSpPr>
        <p:spPr>
          <a:xfrm>
            <a:off x="495757" y="5189215"/>
            <a:ext cx="806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本月由于投资金额数据的缺失，以致投资金额的分布出现了房地产业占大头的情况，事实上， 从数量情况来看，除了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和互联网类，医药及现代服务业延续着过去几个月较为活跃的态势。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74AF44-56E3-47C3-9BC0-85BD79782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8" y="1767840"/>
            <a:ext cx="3761232" cy="33223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9189B5-93A0-4680-89DC-679AD7569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0030"/>
            <a:ext cx="3491201" cy="2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43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5B7CC29-2E8C-4A43-9311-BD4B993B79FB}"/>
              </a:ext>
            </a:extLst>
          </p:cNvPr>
          <p:cNvGrpSpPr/>
          <p:nvPr/>
        </p:nvGrpSpPr>
        <p:grpSpPr>
          <a:xfrm>
            <a:off x="741451" y="947054"/>
            <a:ext cx="2338550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50F3980-F90D-49E0-BEF0-BDF3A88D47F6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重要投资事件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6E43E9C-9EE8-4DD6-81DA-BBC14A3B77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B9CD423-53FE-455A-8317-B0B0782ACAB2}"/>
              </a:ext>
            </a:extLst>
          </p:cNvPr>
          <p:cNvGrpSpPr/>
          <p:nvPr/>
        </p:nvGrpSpPr>
        <p:grpSpPr>
          <a:xfrm>
            <a:off x="727494" y="1377868"/>
            <a:ext cx="2784296" cy="318498"/>
            <a:chOff x="5691883" y="1387012"/>
            <a:chExt cx="2784296" cy="318498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2CEB7EC8-9631-4BD3-9714-B509A437E1D3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8A4277F2-AF71-4F8C-B0C2-56BEA718FE0E}"/>
                </a:ext>
              </a:extLst>
            </p:cNvPr>
            <p:cNvSpPr/>
            <p:nvPr/>
          </p:nvSpPr>
          <p:spPr>
            <a:xfrm>
              <a:off x="6249270" y="1387012"/>
              <a:ext cx="2226909" cy="318498"/>
            </a:xfrm>
            <a:prstGeom prst="parallelogram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融资规模前列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F60303-130F-4064-8514-6D13E03A8590}"/>
              </a:ext>
            </a:extLst>
          </p:cNvPr>
          <p:cNvGrpSpPr/>
          <p:nvPr/>
        </p:nvGrpSpPr>
        <p:grpSpPr>
          <a:xfrm>
            <a:off x="719079" y="4637988"/>
            <a:ext cx="2532102" cy="318498"/>
            <a:chOff x="5691883" y="1387012"/>
            <a:chExt cx="2784298" cy="318498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B74CB736-31E5-4A61-8A0C-FAAE0B5BE94E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2F4E75E6-ED9C-4DDC-9F00-BF924BACA7A9}"/>
                </a:ext>
              </a:extLst>
            </p:cNvPr>
            <p:cNvSpPr/>
            <p:nvPr/>
          </p:nvSpPr>
          <p:spPr>
            <a:xfrm>
              <a:off x="6249271" y="1387012"/>
              <a:ext cx="2226910" cy="318498"/>
            </a:xfrm>
            <a:prstGeom prst="parallelogram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市场关注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16A60F6-287C-42D1-BA0F-B5F9701EFDA3}"/>
              </a:ext>
            </a:extLst>
          </p:cNvPr>
          <p:cNvSpPr txBox="1"/>
          <p:nvPr/>
        </p:nvSpPr>
        <p:spPr>
          <a:xfrm>
            <a:off x="1198863" y="3648620"/>
            <a:ext cx="5063217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小佩宠物：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小佩宠物成立于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年，是全球领先的宠物用品设计制造商。小佩宠物以科技提升宠物生活品质为产品设计理念，致力于为宠物创造各种高端智能产品。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02D91159-3D3A-4827-A64F-A1C4D2E0AD24}"/>
              </a:ext>
            </a:extLst>
          </p:cNvPr>
          <p:cNvSpPr/>
          <p:nvPr/>
        </p:nvSpPr>
        <p:spPr>
          <a:xfrm>
            <a:off x="725862" y="1826382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77CC2351-4474-4416-9A6E-7A7A0B6FCCEF}"/>
              </a:ext>
            </a:extLst>
          </p:cNvPr>
          <p:cNvSpPr/>
          <p:nvPr/>
        </p:nvSpPr>
        <p:spPr>
          <a:xfrm>
            <a:off x="727494" y="2652464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D08E505E-E13D-4DDA-81CB-F54E54D5273B}"/>
              </a:ext>
            </a:extLst>
          </p:cNvPr>
          <p:cNvSpPr/>
          <p:nvPr/>
        </p:nvSpPr>
        <p:spPr>
          <a:xfrm>
            <a:off x="719914" y="3723963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93CDE78F-AFAC-4D3D-AA70-0D3F47C3E01B}"/>
              </a:ext>
            </a:extLst>
          </p:cNvPr>
          <p:cNvSpPr/>
          <p:nvPr/>
        </p:nvSpPr>
        <p:spPr>
          <a:xfrm>
            <a:off x="746253" y="5107073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09D03E4-BA1D-4C4B-BE5A-9D4D63B3E482}"/>
              </a:ext>
            </a:extLst>
          </p:cNvPr>
          <p:cNvSpPr txBox="1"/>
          <p:nvPr/>
        </p:nvSpPr>
        <p:spPr>
          <a:xfrm>
            <a:off x="1256221" y="5038609"/>
            <a:ext cx="5093613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越秀地产</a:t>
            </a:r>
            <a:r>
              <a:rPr lang="zh-CN" altLang="en-US" dirty="0"/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越秀集团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年在香港成立，目前是广州市资产规模最大的国有企业集团之一，旗下拥有地产、交通基建、金融等现代服务业和造纸、建材等传统制造业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83896C-AA62-4F2F-BEDA-8CE95DF5C9A4}"/>
              </a:ext>
            </a:extLst>
          </p:cNvPr>
          <p:cNvSpPr txBox="1"/>
          <p:nvPr/>
        </p:nvSpPr>
        <p:spPr>
          <a:xfrm>
            <a:off x="1208577" y="1763633"/>
            <a:ext cx="5034623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地平线机器人：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地平线是全球瞩目的人工智能创业企业之一，拥有一支兼备算法、软件、硬件、芯片及云架构研发能力的业界顶级高管团队。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A78919-6D7C-4E76-99FA-D8B676660160}"/>
              </a:ext>
            </a:extLst>
          </p:cNvPr>
          <p:cNvSpPr txBox="1"/>
          <p:nvPr/>
        </p:nvSpPr>
        <p:spPr>
          <a:xfrm>
            <a:off x="1172966" y="2586788"/>
            <a:ext cx="5075158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最右：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是一款运行于移动平台的网络信息类软件，也是一款汇集各种幽默搞笑话题的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。这里可以看热门、新鲜的评论，评论有趣的话题，也可以发现会心一笑的内容，找到合拍的小伙伴。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A460B12-C4AF-4840-9B98-9F369DDCC9AC}"/>
              </a:ext>
            </a:extLst>
          </p:cNvPr>
          <p:cNvSpPr txBox="1"/>
          <p:nvPr/>
        </p:nvSpPr>
        <p:spPr>
          <a:xfrm>
            <a:off x="6264841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融资规模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0864F6-C388-4FF3-B753-5EF9AD00DCA5}"/>
              </a:ext>
            </a:extLst>
          </p:cNvPr>
          <p:cNvSpPr txBox="1"/>
          <p:nvPr/>
        </p:nvSpPr>
        <p:spPr>
          <a:xfrm>
            <a:off x="6744136" y="1932909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F2ED2C-C0CC-4863-96F5-96F8D7138B67}"/>
              </a:ext>
            </a:extLst>
          </p:cNvPr>
          <p:cNvSpPr txBox="1"/>
          <p:nvPr/>
        </p:nvSpPr>
        <p:spPr>
          <a:xfrm>
            <a:off x="6573418" y="2795185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1DAC58A-D651-43D4-9896-9B484679BCC5}"/>
              </a:ext>
            </a:extLst>
          </p:cNvPr>
          <p:cNvSpPr txBox="1"/>
          <p:nvPr/>
        </p:nvSpPr>
        <p:spPr>
          <a:xfrm>
            <a:off x="6615897" y="3817896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D1099B5-67DA-4F97-904E-73E63AE94C83}"/>
              </a:ext>
            </a:extLst>
          </p:cNvPr>
          <p:cNvSpPr txBox="1"/>
          <p:nvPr/>
        </p:nvSpPr>
        <p:spPr>
          <a:xfrm>
            <a:off x="6505787" y="5177107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61.62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亿港币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9DBDD66-7B8E-47A7-970C-7B36A625FE9A}"/>
              </a:ext>
            </a:extLst>
          </p:cNvPr>
          <p:cNvSpPr txBox="1"/>
          <p:nvPr/>
        </p:nvSpPr>
        <p:spPr>
          <a:xfrm>
            <a:off x="8096128" y="19691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1832E6A-3D87-46D3-B658-81FAB633494C}"/>
              </a:ext>
            </a:extLst>
          </p:cNvPr>
          <p:cNvSpPr txBox="1"/>
          <p:nvPr/>
        </p:nvSpPr>
        <p:spPr>
          <a:xfrm>
            <a:off x="7820571" y="5177107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7990EBC-AC2D-40D2-A26A-6953C72EC25C}"/>
              </a:ext>
            </a:extLst>
          </p:cNvPr>
          <p:cNvSpPr txBox="1"/>
          <p:nvPr/>
        </p:nvSpPr>
        <p:spPr>
          <a:xfrm>
            <a:off x="8112457" y="38666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01FAD4-9E0F-47D2-9484-47C7DA808EB3}"/>
              </a:ext>
            </a:extLst>
          </p:cNvPr>
          <p:cNvSpPr txBox="1"/>
          <p:nvPr/>
        </p:nvSpPr>
        <p:spPr>
          <a:xfrm>
            <a:off x="7859119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融资轮次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5388FC1-D4B3-4D0B-BBF7-57384EC21CF5}"/>
              </a:ext>
            </a:extLst>
          </p:cNvPr>
          <p:cNvSpPr txBox="1"/>
          <p:nvPr/>
        </p:nvSpPr>
        <p:spPr>
          <a:xfrm>
            <a:off x="8112457" y="277482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406075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5359268-F0F8-492B-A19B-46ACD703637B}"/>
              </a:ext>
            </a:extLst>
          </p:cNvPr>
          <p:cNvGrpSpPr/>
          <p:nvPr/>
        </p:nvGrpSpPr>
        <p:grpSpPr>
          <a:xfrm>
            <a:off x="1363599" y="1008356"/>
            <a:ext cx="2468118" cy="369870"/>
            <a:chOff x="7155444" y="740531"/>
            <a:chExt cx="3098165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ACB53F9-0272-4182-A959-95C768F4E89B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股、港股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AC4873F-232B-4338-A120-8A6BD7DA0BF2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55F945F-3654-44D1-B2A2-EDF530A304F2}"/>
              </a:ext>
            </a:extLst>
          </p:cNvPr>
          <p:cNvSpPr txBox="1"/>
          <p:nvPr/>
        </p:nvSpPr>
        <p:spPr>
          <a:xfrm>
            <a:off x="1363599" y="5161941"/>
            <a:ext cx="6086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保持较慢节奏，本月有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家企业成功上市交易，募集资金达到了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34.28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亿，上市退出基金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支；港股共有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家企业上市，共募集资金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63.29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亿港元。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546EA82-DEEE-4A23-9640-604693F8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0E7593C-FC0E-4516-9574-BE531A8DEF84}"/>
              </a:ext>
            </a:extLst>
          </p:cNvPr>
          <p:cNvGrpSpPr/>
          <p:nvPr/>
        </p:nvGrpSpPr>
        <p:grpSpPr>
          <a:xfrm>
            <a:off x="1704975" y="1699586"/>
            <a:ext cx="5734050" cy="3338512"/>
            <a:chOff x="0" y="0"/>
            <a:chExt cx="5734050" cy="3338512"/>
          </a:xfrm>
        </p:grpSpPr>
        <p:graphicFrame>
          <p:nvGraphicFramePr>
            <p:cNvPr id="14" name="图表 13">
              <a:extLst>
                <a:ext uri="{FF2B5EF4-FFF2-40B4-BE49-F238E27FC236}">
                  <a16:creationId xmlns:a16="http://schemas.microsoft.com/office/drawing/2014/main" id="{486697DF-0DCF-4B6E-B9FB-6B820ACE3856}"/>
                </a:ext>
              </a:extLst>
            </p:cNvPr>
            <p:cNvGraphicFramePr/>
            <p:nvPr/>
          </p:nvGraphicFramePr>
          <p:xfrm>
            <a:off x="0" y="0"/>
            <a:ext cx="5734050" cy="333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FBF63F4-8E29-4CF5-B384-B8E4D2843BAC}"/>
                </a:ext>
              </a:extLst>
            </p:cNvPr>
            <p:cNvSpPr/>
            <p:nvPr/>
          </p:nvSpPr>
          <p:spPr>
            <a:xfrm>
              <a:off x="5438775" y="276225"/>
              <a:ext cx="247650" cy="24479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53894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融客投资PPT模板">
  <a:themeElements>
    <a:clrScheme name="1_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1_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1_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融客投资PPT模板 1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9446</TotalTime>
  <Words>1749</Words>
  <Application>Microsoft Office PowerPoint</Application>
  <PresentationFormat>全屏显示(4:3)</PresentationFormat>
  <Paragraphs>244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等线</vt:lpstr>
      <vt:lpstr>等线 Light</vt:lpstr>
      <vt:lpstr>黑体</vt:lpstr>
      <vt:lpstr>华文新魏</vt:lpstr>
      <vt:lpstr>微软雅黑</vt:lpstr>
      <vt:lpstr>幼圆</vt:lpstr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主题​​</vt:lpstr>
      <vt:lpstr>1_融客投资PPT模板</vt:lpstr>
      <vt:lpstr>融客PPT模板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SYN GE</dc:creator>
  <cp:lastModifiedBy>亦清 高</cp:lastModifiedBy>
  <cp:revision>336</cp:revision>
  <dcterms:created xsi:type="dcterms:W3CDTF">2018-03-11T13:30:51Z</dcterms:created>
  <dcterms:modified xsi:type="dcterms:W3CDTF">2019-03-11T01:32:40Z</dcterms:modified>
</cp:coreProperties>
</file>