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2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</p:sldMasterIdLst>
  <p:notesMasterIdLst>
    <p:notesMasterId r:id="rId35"/>
  </p:notesMasterIdLst>
  <p:handoutMasterIdLst>
    <p:handoutMasterId r:id="rId36"/>
  </p:handoutMasterIdLst>
  <p:sldIdLst>
    <p:sldId id="256" r:id="rId9"/>
    <p:sldId id="450" r:id="rId10"/>
    <p:sldId id="378" r:id="rId11"/>
    <p:sldId id="474" r:id="rId12"/>
    <p:sldId id="436" r:id="rId13"/>
    <p:sldId id="445" r:id="rId14"/>
    <p:sldId id="405" r:id="rId15"/>
    <p:sldId id="416" r:id="rId16"/>
    <p:sldId id="437" r:id="rId17"/>
    <p:sldId id="439" r:id="rId18"/>
    <p:sldId id="400" r:id="rId19"/>
    <p:sldId id="396" r:id="rId20"/>
    <p:sldId id="430" r:id="rId21"/>
    <p:sldId id="452" r:id="rId22"/>
    <p:sldId id="372" r:id="rId23"/>
    <p:sldId id="320" r:id="rId24"/>
    <p:sldId id="443" r:id="rId25"/>
    <p:sldId id="447" r:id="rId26"/>
    <p:sldId id="364" r:id="rId27"/>
    <p:sldId id="449" r:id="rId28"/>
    <p:sldId id="451" r:id="rId29"/>
    <p:sldId id="441" r:id="rId30"/>
    <p:sldId id="446" r:id="rId31"/>
    <p:sldId id="423" r:id="rId32"/>
    <p:sldId id="425" r:id="rId33"/>
    <p:sldId id="390" r:id="rId34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4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33"/>
    <a:srgbClr val="000066"/>
    <a:srgbClr val="2343E7"/>
    <a:srgbClr val="CC0000"/>
    <a:srgbClr val="FF9900"/>
    <a:srgbClr val="C0C0C0"/>
    <a:srgbClr val="00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86372" autoAdjust="0"/>
  </p:normalViewPr>
  <p:slideViewPr>
    <p:cSldViewPr>
      <p:cViewPr varScale="1">
        <p:scale>
          <a:sx n="106" d="100"/>
          <a:sy n="106" d="100"/>
        </p:scale>
        <p:origin x="248" y="72"/>
      </p:cViewPr>
      <p:guideLst>
        <p:guide orient="horz" pos="2054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5BADB-7DCD-49BC-AB0D-9367CFBA6A1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B07F69-7155-447B-AE34-68A3E3683DC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F4F9-9AEE-448D-B3EC-3F52BE76B531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FD96F-1CBF-4627-98CC-F89080831901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2822E-C16A-46B9-9217-5699FA279432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A8D8-6A62-4928-A7F1-BD1541A69352}" type="slidenum">
              <a:rPr lang="zh-CN" altLang="en-US" smtClean="0">
                <a:latin typeface="Arial" panose="020B0604020202020204" pitchFamily="34" charset="0"/>
              </a:rPr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8A664-25E9-481E-A125-881D4B0EE505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E9EE6-3BE6-4A8C-80A8-52CBE14B2DCB}" type="slidenum">
              <a:rPr lang="zh-CN" altLang="en-US" smtClean="0">
                <a:latin typeface="Arial" panose="020B0604020202020204" pitchFamily="34" charset="0"/>
              </a:rPr>
              <a:t>19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02CD48E-DF1A-40EA-893E-43C78C7B8506}" type="slidenum">
              <a:rPr lang="zh-CN" altLang="en-US" sz="1200">
                <a:solidFill>
                  <a:srgbClr val="000000"/>
                </a:solidFill>
              </a:rPr>
              <a:t>22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54EC2046-CBD9-49BA-BD82-23E1D28F573E}" type="slidenum">
              <a:rPr lang="zh-CN" altLang="en-US" sz="1200">
                <a:solidFill>
                  <a:srgbClr val="000000"/>
                </a:solidFill>
              </a:rPr>
              <a:t>24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B66FD792-C4C0-47E5-9BDE-FF08C9B884DB}" type="slidenum">
              <a:rPr lang="zh-CN" altLang="en-US" sz="1200">
                <a:solidFill>
                  <a:srgbClr val="000000"/>
                </a:solidFill>
              </a:rPr>
              <a:t>25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EE980-A0B8-4EF9-B18B-052D2CC2DFAA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26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D1252-F4D2-4957-B2AF-B15F6A231658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从同比看，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下降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1.6%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，降幅比上月扩大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0.4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个百分点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3E6D2-58B9-44CA-9DA2-F9D516F0FA5C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AB647-5434-4ABC-A07D-364031E59BF1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4F239-2C94-4817-927E-CC75FBAA7CF6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2DA10-8DE6-4A6A-9726-E43521613602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FC64E-0477-46FF-A69A-C14BF260A05B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B8B10-1324-4A89-B636-E7B912D32726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r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o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bot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7507288" y="6462713"/>
            <a:ext cx="1025525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3488" y="6524625"/>
            <a:ext cx="30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307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307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0CDF9D1D-20C4-4766-A44E-EC70D926B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307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7171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7173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C5FD946-661B-437A-9DDE-DB12AF003D33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7174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7176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819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819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57F66C6-05BD-4207-A1CC-58C06293C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819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3059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4000" b="1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179512" y="2179092"/>
            <a:ext cx="8370614" cy="2491740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rgbClr val="77777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       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7777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</a:t>
            </a: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私募股权投资市场（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  <a:endParaRPr lang="en-US" altLang="zh-CN" sz="1800" dirty="0">
              <a:solidFill>
                <a:srgbClr val="77777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二级市场（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>
                <a:solidFill>
                  <a:srgbClr val="000066"/>
                </a:solidFill>
              </a:rPr>
              <a:t>上证</a:t>
            </a:r>
            <a:r>
              <a:rPr lang="en-US" altLang="zh-CN" sz="2400">
                <a:solidFill>
                  <a:srgbClr val="000066"/>
                </a:solidFill>
              </a:rPr>
              <a:t>50</a:t>
            </a:r>
            <a:r>
              <a:rPr lang="zh-CN" altLang="en-US" sz="2400">
                <a:solidFill>
                  <a:srgbClr val="000066"/>
                </a:solidFill>
              </a:rPr>
              <a:t>股指期货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124744"/>
            <a:ext cx="6667874" cy="5086538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11" name="文本框 10"/>
          <p:cNvSpPr txBox="1"/>
          <p:nvPr/>
        </p:nvSpPr>
        <p:spPr>
          <a:xfrm>
            <a:off x="6704965" y="2181225"/>
            <a:ext cx="21240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月底收盘价震荡下行</a:t>
            </a:r>
            <a:endParaRPr lang="en-US" altLang="zh-CN" sz="19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cxnSp>
        <p:nvCxnSpPr>
          <p:cNvPr id="12" name="直接箭头连接符 11"/>
          <p:cNvCxnSpPr>
            <a:endCxn id="11" idx="1"/>
          </p:cNvCxnSpPr>
          <p:nvPr/>
        </p:nvCxnSpPr>
        <p:spPr bwMode="auto">
          <a:xfrm flipV="1">
            <a:off x="5292090" y="2519045"/>
            <a:ext cx="1412875" cy="5340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2606829" y="5852964"/>
            <a:ext cx="43380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月市场解禁市值</a:t>
            </a:r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5495.68</a:t>
            </a:r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851" y="1089025"/>
            <a:ext cx="6134299" cy="46800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585470" y="5225415"/>
            <a:ext cx="1635760" cy="10452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月大宗市场总成交额</a:t>
            </a:r>
            <a:endParaRPr lang="en-US" altLang="zh-CN" sz="19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336.13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3176106" y="5307809"/>
            <a:ext cx="1590040" cy="753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sz="19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270.90</a:t>
            </a:r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5066665" y="5236210"/>
            <a:ext cx="1967230" cy="10452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</a:t>
            </a:r>
            <a:endParaRPr lang="en-US" altLang="zh-CN" sz="19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平均折价率</a:t>
            </a:r>
            <a:endParaRPr lang="en-US" altLang="zh-CN" sz="19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5.98%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7537500" y="5307808"/>
            <a:ext cx="957149" cy="753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sz="19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0.05%</a:t>
            </a:r>
          </a:p>
        </p:txBody>
      </p:sp>
      <p:sp>
        <p:nvSpPr>
          <p:cNvPr id="13" name="箭头: 上 12"/>
          <p:cNvSpPr/>
          <p:nvPr/>
        </p:nvSpPr>
        <p:spPr bwMode="auto">
          <a:xfrm>
            <a:off x="7233131" y="5413098"/>
            <a:ext cx="304369" cy="384721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箭头: 上 12"/>
          <p:cNvSpPr/>
          <p:nvPr/>
        </p:nvSpPr>
        <p:spPr bwMode="auto">
          <a:xfrm rot="10800000">
            <a:off x="3007206" y="5392778"/>
            <a:ext cx="304369" cy="384721"/>
          </a:xfrm>
          <a:prstGeom prst="upArrow">
            <a:avLst/>
          </a:prstGeom>
          <a:solidFill>
            <a:srgbClr val="33CC33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72000" y="1265555"/>
            <a:ext cx="5400000" cy="39600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融资融券余额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1177925" y="5580380"/>
            <a:ext cx="2799715" cy="753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月，沪深两融余额</a:t>
            </a:r>
            <a:r>
              <a:rPr lang="en-US" altLang="zh-CN" sz="2400" b="1" dirty="0">
                <a:solidFill>
                  <a:srgbClr val="00B05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10370.24</a:t>
            </a:r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5702559" y="5508628"/>
            <a:ext cx="1173697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19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1.71%</a:t>
            </a:r>
          </a:p>
        </p:txBody>
      </p:sp>
      <p:sp>
        <p:nvSpPr>
          <p:cNvPr id="7" name="箭头: 上 6"/>
          <p:cNvSpPr/>
          <p:nvPr/>
        </p:nvSpPr>
        <p:spPr bwMode="auto">
          <a:xfrm rot="10800000">
            <a:off x="5571943" y="5772108"/>
            <a:ext cx="304369" cy="384721"/>
          </a:xfrm>
          <a:prstGeom prst="upArrow">
            <a:avLst/>
          </a:prstGeom>
          <a:solidFill>
            <a:srgbClr val="33CC33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872000" y="1287780"/>
            <a:ext cx="5400000" cy="39600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568929" y="4924615"/>
            <a:ext cx="8004553" cy="1142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6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月份</a:t>
            </a:r>
            <a:r>
              <a:rPr lang="en-US" altLang="zh-CN" sz="16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,</a:t>
            </a:r>
            <a:r>
              <a:rPr lang="zh-CN" altLang="en-US" sz="16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由于春节假期来临，棕榈油及其他植物油产量进一步下滑，并因产量增速极小及假期食用棕榈油需求进一步上升，</a:t>
            </a:r>
            <a:r>
              <a:rPr lang="en-US" altLang="zh-CN" sz="16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2020</a:t>
            </a:r>
            <a:r>
              <a:rPr lang="zh-CN" altLang="en-US" sz="16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年棕榈油价格进一步上行，其价格存在仍旧存在上升空间。由于国际形势进一步严峻，燃油价格以及甲醇价格走高，成交量持续上行。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90" y="1199515"/>
            <a:ext cx="6019800" cy="323977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月两市市值前十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908720"/>
          <a:ext cx="9144000" cy="5544016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沪市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市值（亿元）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深市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市值（亿元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601398.SH工商银行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20,386.4379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000858.SZ五粮液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4,897.04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601939.SH建设银行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17,425.7651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000651.SZ格力电器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3,846.46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601318.SH中国平安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15,262.1736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000333.SZ美的集团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3,844.13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600519.SH贵州茅台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13,225.2504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002415.SZ海康威视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3,364.20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601288.SH农业银行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12,319.4028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000002.SZ万科A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3,275.36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601857.SH中国石油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10,627.3993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000001.SZ平安银行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3,015.68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601988.SH中国银行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10,322.3831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300750.SZ宁德时代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2,883.51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600036.SH招商银行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9,283.4252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002475.SZ立讯精密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2,415.07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601628.SH中国人寿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9,118.1938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300760.SZ迈瑞医疗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2,281.61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600028.SH中国石化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5,980.9178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003816.SZ中国广核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1,802.80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月涨幅居前个股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去除发行不足一年新股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36830" y="908720"/>
          <a:ext cx="9181038" cy="5587062"/>
        </p:xfrm>
        <a:graphic>
          <a:graphicData uri="http://schemas.openxmlformats.org/drawingml/2006/table">
            <a:tbl>
              <a:tblPr/>
              <a:tblGrid>
                <a:gridCol w="129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1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证券代码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证券简称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总市值（亿元）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月涨幅（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%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行业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000958.SZ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东方能源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283.17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360.38%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电力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000700.SZ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模塑科技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101.67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212.72%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汽车零部件Ⅱ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603005.SH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晶方科技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185.81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105.43%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半导体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000004.SZ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国农科技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37.67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98.55%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化学制药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002605.SZ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姚记科技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152.58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96.40%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家用轻工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600328.SH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兰太实业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70.15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93.88%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化学原料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300336.SZ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新文化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61.52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86.55%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营销传播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300603.SZ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立昂技术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89.69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81.41%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通信设备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300623.SZ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捷捷微电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121.89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71.78%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半导体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002074.SZ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国轩高科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283.59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71.48%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电源设备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white">
          <a:xfrm>
            <a:off x="468313" y="188913"/>
            <a:ext cx="8231187" cy="7191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月涨幅居前个股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6218" y="1110576"/>
            <a:ext cx="8715375" cy="470789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en-US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东方能源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（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300526.SZ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）：东方能源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1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月份收购热力工程公司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100%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股权，使得公司总市值获得大幅上升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。东方能源公司作为石家庄市主要热力供应企业，根据热电联产生产特点及国家政策要求，在供热范围内具有明显的区域垄断性。公司主要产品为电力及热力，业务涵盖热电联产、风电、太阳能发电及分布式供能等领域。</a:t>
            </a: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endParaRPr lang="zh-CN" altLang="en-US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en-US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模塑科技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（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+mn-ea"/>
              </a:rPr>
              <a:t>600712.SH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）：模塑科技于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1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月初开始获得多日涨幅，资金流入量超亿元。模塑科技去年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9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月份位于北美的工厂与特斯拉签约，并获得政府大力扶持，今年年初在特斯拉中国超级工厂交付利好刺激下，特斯拉概念拉升，公司多日连封涨停，成为特斯拉概念市场中总龙头。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12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月涨幅居前个股的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月表现</a:t>
            </a:r>
            <a:endParaRPr lang="en-US" altLang="zh-CN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0" y="908720"/>
          <a:ext cx="9144000" cy="5544616"/>
        </p:xfrm>
        <a:graphic>
          <a:graphicData uri="http://schemas.openxmlformats.org/drawingml/2006/table">
            <a:tbl>
              <a:tblPr/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3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证券代码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证券简称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总市值（亿元）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上月涨幅（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月涨幅（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行业</a:t>
                      </a:r>
                    </a:p>
                  </a:txBody>
                  <a:tcPr marL="5617" marR="5617" marT="5617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002291.SZ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星期六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200.05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186.3173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37.72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鞋帽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600712.SH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南宁百货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40.74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146.9388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-4.5822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百货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002323.SZ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ST百特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20.43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140.458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-13.02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其他建材Ⅲ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002969.SZ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嘉美包装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92.21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125.7576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-18.79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包装印刷Ⅲ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002970.SZ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锐明技术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118.96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124.0314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12.32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电子系统组装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603536.SH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惠发食品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20.83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116.2088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-47.48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食品综合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603598.SH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引力传媒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46.82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114.7914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1.82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营销服务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300807.SZ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天迈科技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33.99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114.3755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8.21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计算机设备Ⅲ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000955.SZ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欣龙控股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39.36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114.0992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10.85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其他纺织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300810.SZ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中科海讯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50.45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106.0982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-12.19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船舶制造Ⅲ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月跌幅居前个股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-8042" y="908721"/>
          <a:ext cx="9152041" cy="5544884"/>
        </p:xfrm>
        <a:graphic>
          <a:graphicData uri="http://schemas.openxmlformats.org/drawingml/2006/table">
            <a:tbl>
              <a:tblPr/>
              <a:tblGrid>
                <a:gridCol w="134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0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1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证券代码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证券简称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总市值（亿元）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月跌幅（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行业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603536.SH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惠发食品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20.8320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-47.48%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食品加工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300013.SZ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新宁物流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25.3718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-38.26%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物流Ⅱ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002656.SZ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ST摩登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18.3830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-34.35%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服装家纺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603555.SH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贵人鸟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24.5155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-33.90%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服装家纺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603399.SH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吉翔股份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51.1763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-30.67%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稀有金属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600892.SH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大晟文化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22.3226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-30.12%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互联网传媒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000971.SZ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*ST高升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24.5887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-25.36%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通信设备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600069.SH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银鸽投资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32.8014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-24.34%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造纸Ⅱ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603879.SH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永悦科技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18.6784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-23.61%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化学制品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600290.SH</a:t>
                      </a:r>
                    </a:p>
                  </a:txBody>
                  <a:tcPr marL="12700" marR="12700" marT="1270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ST华仪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16.4899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-23.59%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电源设备</a:t>
                      </a:r>
                    </a:p>
                  </a:txBody>
                  <a:tcPr marL="12700" marR="12700" marT="1270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755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36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36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36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3600" b="1" dirty="0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0" y="2565400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dirty="0">
                <a:solidFill>
                  <a:srgbClr val="777777"/>
                </a:solidFill>
                <a:ea typeface="华文中宋" panose="02010600040101010101" pitchFamily="2" charset="-122"/>
              </a:rPr>
              <a:t>                      </a:t>
            </a:r>
            <a:r>
              <a:rPr lang="en-US" altLang="zh-CN" sz="3600" dirty="0">
                <a:solidFill>
                  <a:srgbClr val="000066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—— </a:t>
            </a:r>
            <a:r>
              <a:rPr lang="zh-CN" altLang="en-US" sz="3600" b="1" dirty="0">
                <a:solidFill>
                  <a:srgbClr val="000066"/>
                </a:solidFill>
                <a:ea typeface="黑体" panose="02010609060101010101" pitchFamily="49" charset="-122"/>
              </a:rPr>
              <a:t>二级市场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（</a:t>
            </a:r>
            <a:r>
              <a:rPr lang="en-US" altLang="zh-CN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2020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01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月）</a:t>
            </a:r>
            <a:endParaRPr lang="zh-CN" altLang="en-US" sz="3600" b="1" dirty="0">
              <a:solidFill>
                <a:srgbClr val="000066"/>
              </a:solidFill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股权质押比例前十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908720"/>
          <a:ext cx="9130716" cy="5570326"/>
        </p:xfrm>
        <a:graphic>
          <a:graphicData uri="http://schemas.openxmlformats.org/drawingml/2006/table">
            <a:tbl>
              <a:tblPr/>
              <a:tblGrid>
                <a:gridCol w="147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2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证券代码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证券简称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质押比例（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总市值（亿元）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行业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000408.SZ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藏格控股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78.9600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140.1627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化学制品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603555.SH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贵人鸟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77.1400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24.5155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服装家纺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601360.SH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三六零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75.8400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1,661.9284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计算机应用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000567.SZ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海德股份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75.0900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55.9714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多元金融Ⅱ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000981.SZ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ST银亿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73.1400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63.2394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房地产开发Ⅱ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000564.SZ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供销大集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71.5300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129.1683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一般零售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603818.SH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曲美家居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70.7500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37.4815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家用轻工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002625.SZ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光启技术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70.6500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181.8472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汽车零部件Ⅱ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0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000688.SZ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国城矿业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69.5500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157.2885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工业金属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300317.SZ</a:t>
                      </a: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珈伟新能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68.8000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34.4292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电源设备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55039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646929" y="4977099"/>
            <a:ext cx="7848872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月国有控股企业没有出现高额质押事项（上升</a:t>
            </a:r>
            <a:r>
              <a:rPr lang="en-US" altLang="zh-CN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50%</a:t>
            </a:r>
            <a:r>
              <a:rPr lang="zh-CN" altLang="en-US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以上）。非国企中，红宇新材 、沃施股份、文一科技将所持股全数质押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0" y="1680845"/>
            <a:ext cx="4433329" cy="26640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" y="1680845"/>
            <a:ext cx="4433211" cy="26640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话气泡: 圆角矩形 6"/>
          <p:cNvSpPr/>
          <p:nvPr/>
        </p:nvSpPr>
        <p:spPr bwMode="auto">
          <a:xfrm>
            <a:off x="135890" y="962660"/>
            <a:ext cx="4332605" cy="1962284"/>
          </a:xfrm>
          <a:prstGeom prst="wedgeRoundRectCallout">
            <a:avLst>
              <a:gd name="adj1" fmla="val 42520"/>
              <a:gd name="adj2" fmla="val 5471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456248" y="142875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主要券商观点</a:t>
            </a:r>
          </a:p>
        </p:txBody>
      </p:sp>
      <p:pic>
        <p:nvPicPr>
          <p:cNvPr id="4" name="图片 3" descr="2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250" y="3644265"/>
            <a:ext cx="1839595" cy="618490"/>
          </a:xfrm>
          <a:prstGeom prst="rect">
            <a:avLst/>
          </a:prstGeom>
        </p:spPr>
      </p:pic>
      <p:pic>
        <p:nvPicPr>
          <p:cNvPr id="5" name="图片 4" descr="g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746872"/>
            <a:ext cx="1872615" cy="473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999" y="1019606"/>
            <a:ext cx="4569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66"/>
                </a:solidFill>
                <a:latin typeface="+mn-ea"/>
                <a:ea typeface="+mn-ea"/>
              </a:rPr>
              <a:t>2月3日开市后，仍处在疫情尚未缓解的恐慌阶段，医药板块，前期景气度较高而受疫情影响相对有限的电子、新能源汽车、传媒、计算机成为避险板块。</a:t>
            </a:r>
            <a:r>
              <a:rPr lang="zh-CN" sz="1600" dirty="0">
                <a:solidFill>
                  <a:srgbClr val="000066"/>
                </a:solidFill>
                <a:latin typeface="+mn-ea"/>
                <a:ea typeface="+mn-ea"/>
              </a:rPr>
              <a:t>当</a:t>
            </a:r>
            <a:r>
              <a:rPr sz="1600" dirty="0">
                <a:solidFill>
                  <a:srgbClr val="000066"/>
                </a:solidFill>
                <a:latin typeface="+mn-ea"/>
                <a:ea typeface="+mn-ea"/>
              </a:rPr>
              <a:t>疫情出现消退，前期受疫情影响严重的航空、景点、餐饮旅游、食品饮料等行业会重新受到关注。</a:t>
            </a:r>
          </a:p>
          <a:p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月观点：谨慎看多 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2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月观点：谨慎看空</a:t>
            </a: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4493260" y="962660"/>
            <a:ext cx="4265295" cy="2192020"/>
          </a:xfrm>
          <a:prstGeom prst="wedgeRoundRectCallout">
            <a:avLst>
              <a:gd name="adj1" fmla="val -29972"/>
              <a:gd name="adj2" fmla="val 4587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67607" y="1006857"/>
            <a:ext cx="4424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66"/>
                </a:solidFill>
                <a:latin typeface="+mn-ea"/>
                <a:ea typeface="+mn-ea"/>
              </a:rPr>
              <a:t>①受新冠肺炎影响，企业盈利原本有望在19Q3见底后回升，现变为20Q1二次探底再回升，牛市3浪上涨因此推后。②市场短期急跌空间已经比较充分，还需要时间盘整消化，等待疫情控制住及后续基本面数据支撑再上行。③</a:t>
            </a:r>
            <a:r>
              <a:rPr sz="1600" dirty="0" err="1">
                <a:solidFill>
                  <a:srgbClr val="000066"/>
                </a:solidFill>
                <a:latin typeface="+mn-ea"/>
                <a:ea typeface="+mn-ea"/>
              </a:rPr>
              <a:t>坚定信心、保持耐心，盘整期结构性行情仍活跃</a:t>
            </a:r>
            <a:r>
              <a:rPr lang="zh-CN" sz="1600" dirty="0">
                <a:solidFill>
                  <a:srgbClr val="000066"/>
                </a:solidFill>
                <a:latin typeface="+mn-ea"/>
                <a:ea typeface="+mn-ea"/>
              </a:rPr>
              <a:t>。</a:t>
            </a:r>
            <a:endParaRPr lang="en-US" altLang="zh-CN" sz="1600" dirty="0">
              <a:solidFill>
                <a:srgbClr val="000066"/>
              </a:solidFill>
              <a:latin typeface="+mn-ea"/>
              <a:ea typeface="+mn-ea"/>
            </a:endParaRPr>
          </a:p>
          <a:p>
            <a:endParaRPr lang="zh-CN" sz="1600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  1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月观点：看多     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2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月观点：谨慎看空</a:t>
            </a: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4539616" y="4293096"/>
            <a:ext cx="4437380" cy="1897797"/>
          </a:xfrm>
          <a:prstGeom prst="wedgeRoundRectCallout">
            <a:avLst>
              <a:gd name="adj1" fmla="val -29248"/>
              <a:gd name="adj2" fmla="val -6055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164435" y="4367531"/>
            <a:ext cx="4225955" cy="1869782"/>
          </a:xfrm>
          <a:prstGeom prst="wedgeRoundRectCallout">
            <a:avLst>
              <a:gd name="adj1" fmla="val 27091"/>
              <a:gd name="adj2" fmla="val -6055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44008" y="4365625"/>
            <a:ext cx="4437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继续关注新型冠状病毒感染肺炎疫情情况，预计消费板块行业一季度受影响较大，春节后复工更晚也将对周期品价格造成影响。将对地产行业销售回款造成影响，大中房企抗压性相对更强，关注较稳健的大中房企投资机会。</a:t>
            </a:r>
            <a:endParaRPr lang="en-US" altLang="zh-CN" sz="1600" dirty="0">
              <a:solidFill>
                <a:srgbClr val="000066"/>
              </a:solidFill>
              <a:latin typeface="+mn-ea"/>
              <a:ea typeface="+mn-ea"/>
            </a:endParaRPr>
          </a:p>
          <a:p>
            <a:endParaRPr lang="zh-CN" altLang="en-US" sz="1600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 1月观点：看多      2月观点：看空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02029" y="4421430"/>
            <a:ext cx="4225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66"/>
                </a:solidFill>
                <a:latin typeface="+mn-ea"/>
                <a:ea typeface="+mn-ea"/>
              </a:rPr>
              <a:t>建议中长期投资者忽略短期波动看市场前景，短期投资者可通过增配避险资产进行防御。复盘SARS时期，权益市场上，疫情发酵阶段美国市场表现相对更好。行业上，短期医疗、防御类股表现或将强于大盘，但要小心疫情复苏阶段存在逆转可能。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月观点：看多     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2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月观点：谨慎看空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846" y="3225636"/>
            <a:ext cx="2047875" cy="514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635" y="3181350"/>
            <a:ext cx="1437640" cy="5353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1438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</a:rPr>
              <a:t>    </a:t>
            </a:r>
            <a:endParaRPr lang="en-US" altLang="zh-CN" sz="1800" b="1">
              <a:solidFill>
                <a:srgbClr val="000066"/>
              </a:solidFill>
              <a:latin typeface="+mn-ea"/>
              <a:ea typeface="+mn-ea"/>
            </a:endParaRPr>
          </a:p>
          <a:p>
            <a:pPr marL="0" indent="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None/>
              <a:defRPr/>
            </a:pPr>
            <a:endParaRPr lang="en-US" altLang="zh-CN" sz="1800" b="1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600" b="1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>
              <a:defRPr/>
            </a:pPr>
            <a:endParaRPr lang="zh-CN" altLang="en-US" sz="1800"/>
          </a:p>
          <a:p>
            <a:pPr>
              <a:defRPr/>
            </a:pPr>
            <a:r>
              <a:rPr lang="zh-CN" altLang="en-US" sz="1800"/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回顾和展望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341784" y="1572029"/>
            <a:ext cx="8246120" cy="3830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just" eaLnBrk="1" latinLnBrk="0" hangingPunct="1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月，沪指由于新冠肺炎疫情的影响，最终收于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2976.53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点，月跌幅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3.19%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，深成指涨幅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2.41%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，中小板指涨幅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6.15%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，创业板指涨幅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7.21%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。价格层面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CPI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已开始扩张，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PPI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首次转正。宏观来看，全球经济存在不稳定因素，新冠肺炎疫情和春节假期的双重影响，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股市场压力陡增。</a:t>
            </a:r>
          </a:p>
          <a:p>
            <a:pPr algn="just" eaLnBrk="1" latinLnBrk="0" hangingPunct="1">
              <a:lnSpc>
                <a:spcPct val="150000"/>
              </a:lnSpc>
              <a:defRPr/>
            </a:pPr>
            <a:endParaRPr lang="en-US" altLang="zh-CN" sz="1800" dirty="0">
              <a:solidFill>
                <a:srgbClr val="000066"/>
              </a:solidFill>
              <a:latin typeface="+mn-lt"/>
              <a:ea typeface="幼圆" panose="02010509060101010101" pitchFamily="49" charset="-122"/>
              <a:cs typeface="Arial" panose="020B0604020202020204" pitchFamily="34" charset="0"/>
              <a:sym typeface="+mn-ea"/>
            </a:endParaRPr>
          </a:p>
          <a:p>
            <a:pPr algn="just" eaLnBrk="1" latinLnBrk="0" hangingPunct="1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    进入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月，沪指跳水低开整数关口后持续上行，多项政策利好开始发力，逆经济形式上行。由于新冠肺炎疫情的缓解，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股市场整体逐渐回升。操作上，汽车板块，房地产板块具有较大抗压能力，新能源板块以及电子板块有较大机会，投资者可选取短期具有较强抗风险能力的资产进行布局。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260350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Pre-IPO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221095" y="1340768"/>
            <a:ext cx="8382000" cy="4461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</a:t>
            </a:r>
            <a:r>
              <a:rPr lang="zh-CN" altLang="en-US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en-US">
              <a:solidFill>
                <a:srgbClr val="0058B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260350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Post-IPO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533400" y="1165860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indent="0" eaLnBrk="1" hangingPunct="1">
              <a:buFontTx/>
              <a:buNone/>
              <a:defRPr/>
            </a:pPr>
            <a:endParaRPr lang="zh-CN" altLang="en-US" kern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1143000"/>
          </a:xfrm>
          <a:noFill/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联系我们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1390967" y="1484784"/>
            <a:ext cx="6362065" cy="3122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联系我们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公司地址：上海市东湖路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号东湖宾馆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号楼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楼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公司电话：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54668032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602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公司电话：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54669508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网址：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http://www.rongke.com</a:t>
            </a:r>
          </a:p>
          <a:p>
            <a:pPr>
              <a:lnSpc>
                <a:spcPct val="150000"/>
              </a:lnSpc>
            </a:pPr>
            <a:endParaRPr lang="en-US" altLang="zh-CN" sz="1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11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95736" y="4221088"/>
            <a:ext cx="3528392" cy="1224136"/>
            <a:chOff x="1763688" y="4293096"/>
            <a:chExt cx="3528392" cy="12241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293096"/>
              <a:ext cx="1224136" cy="1224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2123728" y="4607498"/>
              <a:ext cx="3168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latin typeface="黑体" panose="02010609060101010101" pitchFamily="49" charset="-122"/>
                  <a:ea typeface="黑体" panose="02010609060101010101" pitchFamily="49" charset="-122"/>
                </a:rPr>
                <a:t>融客市值管理公众号</a:t>
              </a:r>
              <a:endParaRPr lang="en-US" altLang="zh-CN" sz="1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1200" b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rongkechina</a:t>
              </a:r>
              <a:endParaRPr lang="zh-CN" altLang="en-US" sz="1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 rot="16200000">
            <a:off x="-642941" y="4192449"/>
            <a:ext cx="26003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2">
                    <a:lumMod val="75000"/>
                  </a:schemeClr>
                </a:solidFill>
              </a:rPr>
              <a:t>融客市值管理</a:t>
            </a:r>
            <a:r>
              <a:rPr lang="en-US" altLang="zh-CN" sz="1400">
                <a:solidFill>
                  <a:schemeClr val="tx2">
                    <a:lumMod val="75000"/>
                  </a:schemeClr>
                </a:solidFill>
              </a:rPr>
              <a:t>RONGKECHINA</a:t>
            </a:r>
            <a:endParaRPr lang="zh-CN" altLang="en-US" sz="14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811144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>
            <a:off x="834043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2195736" y="19458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9752" y="206979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2195736" y="30045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9752" y="312848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2195736" y="40050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9752" y="41159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展望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46092" y="51446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业务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47864" y="1952201"/>
            <a:ext cx="38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春节叠加新冠肺炎疫情影响，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生产需求继续扩张。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81963" y="3004506"/>
            <a:ext cx="489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货币持续由宽转紧，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流动性维持充裕。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83052" y="405681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新冠肺炎恐慌有所缓解，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避险情绪仍为主调。</a:t>
            </a:r>
            <a:endParaRPr lang="zh-CN" altLang="en-US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452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CPI</a:t>
            </a:r>
            <a:r>
              <a:rPr kumimoji="1" lang="zh-CN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、</a:t>
            </a:r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87885" y="5310895"/>
            <a:ext cx="21602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GB" altLang="zh-CN" sz="1600" b="1" dirty="0">
                <a:solidFill>
                  <a:srgbClr val="000066"/>
                </a:solidFill>
                <a:latin typeface="+mn-ea"/>
                <a:ea typeface="+mn-ea"/>
              </a:rPr>
              <a:t>CPI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同比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ea typeface="+mn-ea"/>
              </a:rPr>
              <a:t>上涨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5.4%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，较上月涨幅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ea typeface="+mn-ea"/>
              </a:rPr>
              <a:t>扩大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0.9%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37860" y="5311140"/>
            <a:ext cx="1845945" cy="1004570"/>
            <a:chOff x="8810" y="8477"/>
            <a:chExt cx="2907" cy="1582"/>
          </a:xfrm>
        </p:grpSpPr>
        <p:sp>
          <p:nvSpPr>
            <p:cNvPr id="9" name="文本框 8"/>
            <p:cNvSpPr txBox="1"/>
            <p:nvPr/>
          </p:nvSpPr>
          <p:spPr>
            <a:xfrm>
              <a:off x="8810" y="8477"/>
              <a:ext cx="290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66"/>
                  </a:solidFill>
                  <a:latin typeface="+mn-ea"/>
                  <a:ea typeface="+mn-ea"/>
                </a:rPr>
                <a:t>1</a:t>
              </a:r>
              <a:r>
                <a:rPr lang="zh-CN" altLang="en-US" sz="1600" b="1" dirty="0">
                  <a:solidFill>
                    <a:srgbClr val="000066"/>
                  </a:solidFill>
                  <a:latin typeface="+mn-ea"/>
                  <a:ea typeface="+mn-ea"/>
                </a:rPr>
                <a:t>月</a:t>
              </a:r>
              <a:r>
                <a:rPr lang="en-GB" altLang="zh-CN" sz="1600" b="1" dirty="0">
                  <a:solidFill>
                    <a:srgbClr val="000066"/>
                  </a:solidFill>
                  <a:latin typeface="+mn-ea"/>
                  <a:ea typeface="+mn-ea"/>
                </a:rPr>
                <a:t>PPI</a:t>
              </a:r>
              <a:r>
                <a:rPr lang="zh-CN" altLang="en-US" sz="1600" b="1" dirty="0">
                  <a:solidFill>
                    <a:srgbClr val="000066"/>
                  </a:solidFill>
                  <a:latin typeface="+mn-ea"/>
                  <a:ea typeface="+mn-ea"/>
                </a:rPr>
                <a:t>同比</a:t>
              </a:r>
              <a:r>
                <a:rPr lang="zh-CN" altLang="en-US" sz="1600" b="1" dirty="0">
                  <a:solidFill>
                    <a:srgbClr val="FF0000"/>
                  </a:solidFill>
                  <a:latin typeface="+mn-ea"/>
                  <a:ea typeface="+mn-ea"/>
                </a:rPr>
                <a:t>上涨</a:t>
              </a:r>
            </a:p>
            <a:p>
              <a:pPr algn="l">
                <a:buClrTx/>
                <a:buSzTx/>
                <a:buFontTx/>
              </a:pP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0.1%</a:t>
              </a:r>
              <a:r>
                <a:rPr lang="zh-CN" altLang="en-US" sz="1600" b="1" dirty="0">
                  <a:solidFill>
                    <a:srgbClr val="000066"/>
                  </a:solidFill>
                  <a:latin typeface="+mn-ea"/>
                  <a:ea typeface="+mn-ea"/>
                </a:rPr>
                <a:t>，较上月</a:t>
              </a:r>
            </a:p>
            <a:p>
              <a:pPr algn="l">
                <a:buClrTx/>
                <a:buSzTx/>
                <a:buFontTx/>
              </a:pPr>
              <a:r>
                <a:rPr lang="zh-CN" altLang="en-US" sz="1600" b="1" dirty="0">
                  <a:solidFill>
                    <a:srgbClr val="FF0000"/>
                  </a:solidFill>
                  <a:latin typeface="+mn-ea"/>
                  <a:ea typeface="+mn-ea"/>
                </a:rPr>
                <a:t>扩大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471" y="9334"/>
              <a:ext cx="125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0.6%</a:t>
              </a:r>
              <a:endParaRPr lang="en-US" altLang="zh-CN" sz="2400" b="1" dirty="0">
                <a:solidFill>
                  <a:srgbClr val="00B050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07555" y="1441450"/>
            <a:ext cx="6120000" cy="36000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PMI</a:t>
            </a:r>
            <a:endParaRPr kumimoji="1" lang="zh-CN" altLang="en-US" sz="24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6935" y="5448300"/>
            <a:ext cx="2655570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1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月中国制造业</a:t>
            </a:r>
            <a:r>
              <a:rPr lang="en-US" altLang="zh-CN" sz="1900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为 </a:t>
            </a:r>
            <a:r>
              <a:rPr lang="en-US" altLang="zh-CN" sz="2400" b="1" dirty="0">
                <a:solidFill>
                  <a:srgbClr val="33CC33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50.0%</a:t>
            </a:r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，与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上月下降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92700" y="5448300"/>
            <a:ext cx="2343150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1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月财新中国</a:t>
            </a:r>
            <a:r>
              <a:rPr lang="en-US" altLang="zh-CN" sz="1900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为 </a:t>
            </a:r>
            <a:r>
              <a:rPr lang="en-US" altLang="zh-CN" sz="2400" b="1" dirty="0">
                <a:solidFill>
                  <a:srgbClr val="33CC33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51.10%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04495" y="5520120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+mn-ea"/>
                <a:ea typeface="+mn-ea"/>
              </a:rPr>
              <a:t>0.2%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箭头: 上 9"/>
          <p:cNvSpPr/>
          <p:nvPr/>
        </p:nvSpPr>
        <p:spPr bwMode="auto">
          <a:xfrm rot="10800000">
            <a:off x="7307133" y="5587965"/>
            <a:ext cx="288032" cy="576064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512000" y="1556703"/>
            <a:ext cx="6120000" cy="36000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5" name="文本框 4"/>
          <p:cNvSpPr txBox="1"/>
          <p:nvPr/>
        </p:nvSpPr>
        <p:spPr>
          <a:xfrm>
            <a:off x="7631995" y="5588065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+mn-ea"/>
                <a:ea typeface="+mn-ea"/>
              </a:rPr>
              <a:t>0.4%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箭头: 上 9"/>
          <p:cNvSpPr/>
          <p:nvPr/>
        </p:nvSpPr>
        <p:spPr bwMode="auto">
          <a:xfrm rot="10800000">
            <a:off x="3156773" y="5472395"/>
            <a:ext cx="288032" cy="576064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85750" y="1214438"/>
            <a:ext cx="8402638" cy="5162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       </a:t>
            </a:r>
            <a:endParaRPr lang="en-US" altLang="zh-CN" sz="18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kumimoji="1" lang="zh-CN" altLang="en-US" sz="2400" b="1" dirty="0">
                <a:solidFill>
                  <a:srgbClr val="000066"/>
                </a:solidFill>
                <a:ea typeface="+mj-ea"/>
                <a:cs typeface="+mj-cs"/>
              </a:rPr>
              <a:t>宏观经济数据解读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3215" y="1340768"/>
            <a:ext cx="8442008" cy="47400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latinLnBrk="0" hangingPunct="1">
              <a:lnSpc>
                <a:spcPct val="150000"/>
              </a:lnSpc>
              <a:defRPr/>
            </a:pP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    </a:t>
            </a:r>
            <a:r>
              <a:rPr lang="en-US" altLang="zh-CN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1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月官方制造业</a:t>
            </a:r>
            <a:r>
              <a:rPr lang="en-US" altLang="zh-CN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PMI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为</a:t>
            </a:r>
            <a:r>
              <a:rPr lang="en-US" altLang="zh-CN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50.00%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，较上月小幅</a:t>
            </a:r>
            <a:r>
              <a:rPr lang="zh-CN" altLang="en-US" sz="1700" dirty="0">
                <a:solidFill>
                  <a:srgbClr val="00B050"/>
                </a:solidFill>
                <a:latin typeface="+mj-lt"/>
                <a:ea typeface="+mn-ea"/>
                <a:sym typeface="+mn-ea"/>
              </a:rPr>
              <a:t>回落0.2个百分点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。</a:t>
            </a:r>
            <a:r>
              <a:rPr lang="en-US" altLang="zh-CN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1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月生产指数生产指数为51.3%，比上月回落1.9，继续位于临界点之上，表示制造业企业生产扩张持续加快，但扩张趋势收窄。</a:t>
            </a:r>
            <a:r>
              <a:rPr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新订单指数为51.4%，比上月上升0.2个百分点，连续3个月位于扩张区间。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生产需求两方面继续同时扩张。财新中国</a:t>
            </a:r>
            <a:r>
              <a:rPr lang="en-US" altLang="zh-CN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PMI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相较上月继续下调</a:t>
            </a:r>
            <a:r>
              <a:rPr lang="en-US" altLang="zh-CN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0.4%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，达</a:t>
            </a:r>
            <a:r>
              <a:rPr lang="en-US" altLang="zh-CN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51.10%</a:t>
            </a:r>
            <a:r>
              <a:rPr lang="zh-CN" altLang="en-US" sz="17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。</a:t>
            </a:r>
            <a:endParaRPr lang="en-US" altLang="zh-CN" sz="1700" dirty="0">
              <a:solidFill>
                <a:srgbClr val="000066"/>
              </a:solidFill>
              <a:latin typeface="+mj-lt"/>
              <a:ea typeface="+mn-ea"/>
              <a:sym typeface="+mn-ea"/>
            </a:endParaRPr>
          </a:p>
          <a:p>
            <a:pPr algn="just" eaLnBrk="1" latinLnBrk="0" hangingPunct="1">
              <a:lnSpc>
                <a:spcPct val="150000"/>
              </a:lnSpc>
              <a:defRPr/>
            </a:pPr>
            <a:endParaRPr lang="zh-CN" altLang="en-US" sz="1700" dirty="0">
              <a:solidFill>
                <a:srgbClr val="000066"/>
              </a:solidFill>
              <a:latin typeface="+mj-lt"/>
              <a:ea typeface="+mn-ea"/>
              <a:sym typeface="+mn-ea"/>
            </a:endParaRPr>
          </a:p>
          <a:p>
            <a:pPr algn="just" eaLnBrk="1" latinLnBrk="0" hangingPunct="1">
              <a:lnSpc>
                <a:spcPct val="150000"/>
              </a:lnSpc>
              <a:defRPr/>
            </a:pP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 1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环比</a:t>
            </a:r>
            <a:r>
              <a:rPr lang="zh-CN" altLang="en-US" sz="17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由平转涨，上涨</a:t>
            </a:r>
            <a:r>
              <a:rPr lang="en-US" altLang="zh-CN" sz="17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1.4%</a:t>
            </a:r>
            <a:r>
              <a:rPr lang="zh-CN" altLang="en-US" sz="17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，同比涨幅扩大，上涨</a:t>
            </a:r>
            <a:r>
              <a:rPr lang="en-US" altLang="zh-CN" sz="17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5.4%</a:t>
            </a:r>
            <a:r>
              <a:rPr lang="zh-CN" altLang="en-US" sz="17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，扩大</a:t>
            </a:r>
            <a:r>
              <a:rPr lang="en-US" altLang="zh-CN" sz="17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0.9%</a:t>
            </a:r>
            <a:r>
              <a:rPr lang="zh-CN" altLang="en-US" sz="17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。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同比涨幅扩大既有春节及新冠肺炎疫情影响的因素，也有今年与去年春节错月、去年对比基数较低的因素。其中，食品价格上涨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20.6%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，涨幅扩大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3.2%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，影响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上涨约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4.1%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；非食品价格上涨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1.6%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，涨幅扩大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0.3%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，影响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上涨约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1.29%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。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PPI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环比与前值持平，同比由降转涨，上涨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0.1%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。其中，环比涨幅扩大的有石油和天然气开采业，上涨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4.3%,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扩大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0.5%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，由涨转降的有黑色金属冶炼和压延加工业，下降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0.6%</a:t>
            </a:r>
            <a:r>
              <a:rPr lang="zh-CN" altLang="en-US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。其中，生产资料价格下降0.4%，生活资料价格上涨1.3%。</a:t>
            </a:r>
            <a:r>
              <a:rPr lang="en-US" altLang="zh-CN" sz="1700" dirty="0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 </a:t>
            </a:r>
            <a:endParaRPr lang="zh-CN" altLang="en-US" sz="1700" dirty="0">
              <a:solidFill>
                <a:srgbClr val="000066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70643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央行公开市场操作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5536" y="4504313"/>
            <a:ext cx="8352928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ctr" latinLnBrk="0" hangingPunct="1">
              <a:lnSpc>
                <a:spcPct val="150000"/>
              </a:lnSpc>
            </a:pP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月央行公开市场操作累计净回笼</a:t>
            </a:r>
            <a:r>
              <a:rPr lang="en-US" altLang="zh-CN" sz="1900" b="1" dirty="0">
                <a:solidFill>
                  <a:srgbClr val="FF0000"/>
                </a:solidFill>
                <a:latin typeface="+mn-ea"/>
                <a:ea typeface="+mn-ea"/>
              </a:rPr>
              <a:t>2000</a:t>
            </a:r>
            <a:r>
              <a:rPr lang="zh-CN" altLang="en-US" sz="1900" dirty="0">
                <a:solidFill>
                  <a:srgbClr val="000066"/>
                </a:solidFill>
                <a:latin typeface="+mn-ea"/>
              </a:rPr>
              <a:t>亿元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较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12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月净投放的</a:t>
            </a:r>
            <a:r>
              <a:rPr lang="en-US" altLang="zh-CN" sz="19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7265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亿元大幅收缩，货币政策呈紧缩态势，累计共开展</a:t>
            </a:r>
            <a:r>
              <a:rPr lang="en-US" altLang="zh-CN" sz="1900" b="1" dirty="0">
                <a:solidFill>
                  <a:srgbClr val="FF0000"/>
                </a:solidFill>
                <a:latin typeface="+mn-ea"/>
                <a:ea typeface="+mn-ea"/>
              </a:rPr>
              <a:t>11800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亿逆回购操作和</a:t>
            </a:r>
            <a:r>
              <a:rPr lang="en-US" altLang="zh-CN" sz="1900" b="1" dirty="0">
                <a:solidFill>
                  <a:srgbClr val="FF0000"/>
                </a:solidFill>
                <a:latin typeface="+mn-ea"/>
                <a:ea typeface="+mn-ea"/>
              </a:rPr>
              <a:t>5405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亿元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MLF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操作，受经济形势、春节假期、货币政策以及财政支出等因素的影响，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月资金流动性开始收缩，整体处于紧缩状态。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90" y="992505"/>
            <a:ext cx="5634990" cy="359981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46" y="109725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上证综指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8625" y="1657816"/>
            <a:ext cx="83857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+mn-ea"/>
                <a:ea typeface="+mn-ea"/>
              </a:rPr>
              <a:t>2.41%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35165" y="12013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中小板指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05107" y="1780502"/>
            <a:ext cx="8242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6.15%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724" y="38538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8625" y="4399965"/>
            <a:ext cx="8242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2.41%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34763" y="38048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13386" y="4380861"/>
            <a:ext cx="8242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7.21%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1070" y="5276555"/>
            <a:ext cx="8334281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月，四大指数除上证综指以外，较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12</a:t>
            </a:r>
            <a:r>
              <a:rPr lang="zh-CN" altLang="en-US" sz="1900" dirty="0">
                <a:solidFill>
                  <a:srgbClr val="000066"/>
                </a:solidFill>
                <a:latin typeface="+mn-ea"/>
                <a:ea typeface="+mn-ea"/>
              </a:rPr>
              <a:t>月底均有明显升温。同时，受央行紧缩货币政策、春节假期来临等因素影响，上证综指小幅下跌。</a:t>
            </a:r>
            <a:r>
              <a:rPr lang="en-US" altLang="zh-CN" sz="1900" dirty="0">
                <a:solidFill>
                  <a:srgbClr val="000066"/>
                </a:solidFill>
                <a:latin typeface="+mn-ea"/>
                <a:ea typeface="+mn-ea"/>
              </a:rPr>
              <a:t>	</a:t>
            </a:r>
          </a:p>
        </p:txBody>
      </p:sp>
      <p:sp>
        <p:nvSpPr>
          <p:cNvPr id="21" name="箭头: 上 20"/>
          <p:cNvSpPr/>
          <p:nvPr/>
        </p:nvSpPr>
        <p:spPr bwMode="auto">
          <a:xfrm>
            <a:off x="7777378" y="4276301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5" name="箭头: 上 24"/>
          <p:cNvSpPr/>
          <p:nvPr/>
        </p:nvSpPr>
        <p:spPr bwMode="auto">
          <a:xfrm>
            <a:off x="7782455" y="1672822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箭头: 上 18"/>
          <p:cNvSpPr/>
          <p:nvPr/>
        </p:nvSpPr>
        <p:spPr bwMode="auto">
          <a:xfrm>
            <a:off x="204918" y="4272255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箭头: 上 18"/>
          <p:cNvSpPr/>
          <p:nvPr/>
        </p:nvSpPr>
        <p:spPr bwMode="auto">
          <a:xfrm rot="10800000">
            <a:off x="192218" y="1569695"/>
            <a:ext cx="288032" cy="576064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37" y="1502093"/>
            <a:ext cx="5392527" cy="32400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761097" y="5431842"/>
            <a:ext cx="1763688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 较上月</a:t>
            </a:r>
            <a:endParaRPr lang="en-US" altLang="zh-CN" sz="1900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0.24%</a:t>
            </a:r>
            <a:endParaRPr lang="en-US" altLang="zh-CN" sz="2400" b="1" dirty="0">
              <a:solidFill>
                <a:srgbClr val="FF0000"/>
              </a:solidFill>
              <a:uFillTx/>
              <a:latin typeface="+mn-ea"/>
              <a:ea typeface="+mn-ea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613" y="5497637"/>
            <a:ext cx="2045448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1" dirty="0">
                <a:solidFill>
                  <a:srgbClr val="000066"/>
                </a:solidFill>
                <a:latin typeface="+mn-ea"/>
                <a:ea typeface="+mn-ea"/>
              </a:rPr>
              <a:t>1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月，</a:t>
            </a:r>
            <a:r>
              <a:rPr lang="en-US" altLang="zh-CN" sz="1900" b="1" dirty="0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股总市值近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64.46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en-US" altLang="zh-CN" sz="19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51775" y="1181766"/>
            <a:ext cx="1541730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深市市值</a:t>
            </a:r>
            <a:endParaRPr lang="en-US" altLang="zh-CN" sz="1900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24.52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24800" y="3044531"/>
            <a:ext cx="1541730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沪市市值</a:t>
            </a:r>
            <a:endParaRPr lang="en-US" altLang="zh-CN" sz="1900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rgbClr val="00B050"/>
                </a:solidFill>
                <a:latin typeface="+mn-ea"/>
                <a:ea typeface="+mn-ea"/>
              </a:rPr>
              <a:t>39.93</a:t>
            </a:r>
            <a:r>
              <a:rPr lang="zh-CN" altLang="en-US" sz="1900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zh-CN" altLang="en-US" sz="1900" dirty="0"/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1872000" y="1371918"/>
            <a:ext cx="5400000" cy="39600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cxnSp>
        <p:nvCxnSpPr>
          <p:cNvPr id="6" name="直接箭头连接符 5"/>
          <p:cNvCxnSpPr>
            <a:endCxn id="8" idx="1"/>
          </p:cNvCxnSpPr>
          <p:nvPr/>
        </p:nvCxnSpPr>
        <p:spPr bwMode="auto">
          <a:xfrm>
            <a:off x="7020560" y="3421380"/>
            <a:ext cx="50419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 bwMode="auto">
          <a:xfrm flipV="1">
            <a:off x="6588125" y="1628775"/>
            <a:ext cx="863600" cy="2159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头: 下 9"/>
          <p:cNvSpPr/>
          <p:nvPr/>
        </p:nvSpPr>
        <p:spPr bwMode="auto">
          <a:xfrm rot="10800000">
            <a:off x="5926182" y="5765127"/>
            <a:ext cx="216024" cy="3632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baseline="0">
              <a:ln>
                <a:noFill/>
              </a:ln>
              <a:solidFill>
                <a:srgbClr val="00FF00"/>
              </a:solidFill>
              <a:effectLst/>
              <a:uFillTx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9dd3966-4088-4e3d-9332-84932223736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3776798-9b84-4850-9f03-5588f07b650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9cb19f9-bd2e-424e-9967-c7d0ce9d77c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6a1cc21-fbc2-4997-af3c-92e50ceaa90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d907af6-8c65-41d2-9d79-5e4d39736de2}"/>
</p:tagLst>
</file>

<file path=ppt/theme/theme1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>
        <a:spAutoFit/>
      </a:bodyPr>
      <a:lstStyle>
        <a:defPPr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2305</Words>
  <Application>Microsoft Office PowerPoint</Application>
  <PresentationFormat>全屏显示(4:3)</PresentationFormat>
  <Paragraphs>422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等线</vt:lpstr>
      <vt:lpstr>仿宋</vt:lpstr>
      <vt:lpstr>黑体</vt:lpstr>
      <vt:lpstr>华文中宋</vt:lpstr>
      <vt:lpstr>幼圆</vt:lpstr>
      <vt:lpstr>Arial</vt:lpstr>
      <vt:lpstr>Times New Roman</vt:lpstr>
      <vt:lpstr>Verdana</vt:lpstr>
      <vt:lpstr>Wingdings</vt:lpstr>
      <vt:lpstr>融客PPT模板</vt:lpstr>
      <vt:lpstr>融客投资PPT模板</vt:lpstr>
      <vt:lpstr>1_融客PPT模板</vt:lpstr>
      <vt:lpstr>3_融客PPT模板</vt:lpstr>
      <vt:lpstr>2_融客PPT模板</vt:lpstr>
      <vt:lpstr>5_融客PPT模板</vt:lpstr>
      <vt:lpstr>7_融客PPT模板</vt:lpstr>
      <vt:lpstr>8_融客PPT模板</vt:lpstr>
      <vt:lpstr>PowerPoint 演示文稿</vt:lpstr>
      <vt:lpstr>PowerPoint 演示文稿</vt:lpstr>
      <vt:lpstr>PowerPoint 演示文稿</vt:lpstr>
      <vt:lpstr>CPI、PPI</vt:lpstr>
      <vt:lpstr>PMI</vt:lpstr>
      <vt:lpstr>PowerPoint 演示文稿</vt:lpstr>
      <vt:lpstr>央行公开市场操作</vt:lpstr>
      <vt:lpstr>PowerPoint 演示文稿</vt:lpstr>
      <vt:lpstr>PowerPoint 演示文稿</vt:lpstr>
      <vt:lpstr>上证50股指期货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Xue, Yong</cp:lastModifiedBy>
  <cp:revision>4798</cp:revision>
  <dcterms:created xsi:type="dcterms:W3CDTF">2007-11-30T05:47:00Z</dcterms:created>
  <dcterms:modified xsi:type="dcterms:W3CDTF">2020-02-11T05:15:27Z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