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96" r:id="rId9"/>
    <p:sldId id="289" r:id="rId10"/>
    <p:sldId id="261" r:id="rId11"/>
    <p:sldId id="263" r:id="rId12"/>
    <p:sldId id="264" r:id="rId13"/>
    <p:sldId id="265" r:id="rId14"/>
    <p:sldId id="276" r:id="rId15"/>
    <p:sldId id="277" r:id="rId16"/>
    <p:sldId id="295" r:id="rId17"/>
    <p:sldId id="267" r:id="rId18"/>
    <p:sldId id="29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27" userDrawn="1">
          <p15:clr>
            <a:srgbClr val="A4A3A4"/>
          </p15:clr>
        </p15:guide>
        <p15:guide id="2" pos="5171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798"/>
    <a:srgbClr val="FF2121"/>
    <a:srgbClr val="2A8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1"/>
    <p:restoredTop sz="93203" autoAdjust="0"/>
  </p:normalViewPr>
  <p:slideViewPr>
    <p:cSldViewPr snapToGrid="0">
      <p:cViewPr varScale="1">
        <p:scale>
          <a:sx n="99" d="100"/>
          <a:sy n="99" d="100"/>
        </p:scale>
        <p:origin x="576" y="64"/>
      </p:cViewPr>
      <p:guideLst>
        <p:guide pos="4127"/>
        <p:guide pos="5171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236</a:t>
            </a:r>
            <a:r>
              <a:rPr lang="zh-CN" altLang="en-US" dirty="0"/>
              <a:t>起 </a:t>
            </a:r>
            <a:r>
              <a:rPr lang="en-US" altLang="zh-CN" dirty="0"/>
              <a:t>2209.29</a:t>
            </a:r>
            <a:r>
              <a:rPr lang="zh-CN" altLang="en-US" dirty="0"/>
              <a:t>亿元</a:t>
            </a:r>
            <a:endParaRPr lang="en-US" altLang="zh-CN" dirty="0"/>
          </a:p>
          <a:p>
            <a:r>
              <a:rPr lang="zh-CN" altLang="en-US" dirty="0"/>
              <a:t>董事会预案</a:t>
            </a:r>
            <a:r>
              <a:rPr lang="en-US" altLang="zh-CN" dirty="0"/>
              <a:t>138</a:t>
            </a:r>
          </a:p>
          <a:p>
            <a:r>
              <a:rPr lang="zh-CN" altLang="en-US" dirty="0"/>
              <a:t>进行</a:t>
            </a:r>
            <a:r>
              <a:rPr lang="en-US" altLang="zh-CN" dirty="0"/>
              <a:t>4</a:t>
            </a:r>
          </a:p>
          <a:p>
            <a:r>
              <a:rPr lang="zh-CN" altLang="en-US" dirty="0"/>
              <a:t>达成转让意向</a:t>
            </a:r>
            <a:r>
              <a:rPr lang="en-US" altLang="zh-CN" dirty="0"/>
              <a:t>10</a:t>
            </a:r>
          </a:p>
          <a:p>
            <a:r>
              <a:rPr lang="zh-CN" altLang="en-US" dirty="0"/>
              <a:t>签署协议</a:t>
            </a:r>
            <a:r>
              <a:rPr lang="en-US" altLang="zh-CN" dirty="0"/>
              <a:t>26</a:t>
            </a:r>
          </a:p>
          <a:p>
            <a:r>
              <a:rPr lang="zh-CN" altLang="en-US" dirty="0"/>
              <a:t>大会通过</a:t>
            </a:r>
            <a:r>
              <a:rPr lang="en-US" altLang="zh-CN" dirty="0"/>
              <a:t>25</a:t>
            </a:r>
          </a:p>
          <a:p>
            <a:r>
              <a:rPr lang="zh-CN" altLang="en-US" dirty="0"/>
              <a:t>完成</a:t>
            </a:r>
            <a:r>
              <a:rPr lang="en-US" altLang="zh-CN" dirty="0"/>
              <a:t>32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上月，招商蛇口重大资产重组</a:t>
            </a:r>
            <a:endParaRPr lang="en-US" altLang="zh-CN" dirty="0"/>
          </a:p>
          <a:p>
            <a:r>
              <a:rPr lang="en-US" altLang="zh-CN" dirty="0"/>
              <a:t>1.</a:t>
            </a:r>
            <a:r>
              <a:rPr lang="zh-CN" altLang="en-US" dirty="0"/>
              <a:t>招商轮船：拟收购多家公司股权 扩大干散货船船队规模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借壳上市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重庆地产大鳄首次布局天津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立足主业，践行拓展新领域，寻找新的利润增长点、尝试新型业务而迈出的坚实一步</a:t>
            </a:r>
            <a:endParaRPr lang="en-US" altLang="zh-CN" dirty="0"/>
          </a:p>
          <a:p>
            <a:r>
              <a:rPr lang="en-US" altLang="zh-CN" dirty="0"/>
              <a:t>5.</a:t>
            </a:r>
            <a:r>
              <a:rPr lang="zh-CN" altLang="en-US" dirty="0"/>
              <a:t>共同开发天津项目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8953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86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申创新片区投资基金（建工投资）</a:t>
            </a:r>
            <a:r>
              <a:rPr lang="en-US" altLang="zh-C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38.15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亿</a:t>
            </a:r>
            <a:endParaRPr lang="en-US" altLang="zh-CN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dirty="0"/>
              <a:t>2.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长沙</a:t>
            </a:r>
            <a:r>
              <a:rPr lang="en-US" altLang="zh-C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5G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产业基金（财富嘉资产）</a:t>
            </a:r>
            <a:r>
              <a:rPr lang="en-US" altLang="zh-C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zh-CN" altLang="en-US" dirty="0"/>
              <a:t>亿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新文化企管基金</a:t>
            </a:r>
            <a:r>
              <a:rPr lang="zh-CN" altLang="en-US" dirty="0"/>
              <a:t>（上海双创投资）</a:t>
            </a:r>
            <a:r>
              <a:rPr lang="en-US" altLang="zh-CN" dirty="0"/>
              <a:t>6.02</a:t>
            </a:r>
            <a:r>
              <a:rPr lang="zh-CN" altLang="en-US" dirty="0"/>
              <a:t>亿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292 </a:t>
            </a:r>
          </a:p>
          <a:p>
            <a:r>
              <a:rPr lang="en-US" altLang="zh-CN" dirty="0"/>
              <a:t>454.23</a:t>
            </a:r>
            <a:r>
              <a:rPr lang="zh-CN" altLang="en-US" dirty="0"/>
              <a:t>亿元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金融</a:t>
            </a:r>
            <a:r>
              <a:rPr lang="en-US" altLang="zh-CN" dirty="0"/>
              <a:t>87%</a:t>
            </a:r>
            <a:r>
              <a:rPr lang="zh-CN" altLang="en-US" dirty="0"/>
              <a:t>主要为恒丰银行</a:t>
            </a:r>
            <a:r>
              <a:rPr lang="en-US" altLang="zh-CN" dirty="0"/>
              <a:t>1000</a:t>
            </a:r>
            <a:r>
              <a:rPr lang="zh-CN" altLang="en-US" dirty="0"/>
              <a:t>亿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中车产投最新募资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亿人民币 混改引入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家战略投资者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12</a:t>
            </a:r>
            <a:r>
              <a:rPr lang="zh-CN" altLang="en-US" dirty="0"/>
              <a:t>月科创板</a:t>
            </a:r>
            <a:r>
              <a:rPr lang="en-US" altLang="zh-CN" dirty="0"/>
              <a:t>14</a:t>
            </a:r>
            <a:r>
              <a:rPr lang="zh-CN" altLang="en-US" dirty="0"/>
              <a:t>家上市</a:t>
            </a:r>
            <a:endParaRPr lang="en-US" altLang="zh-CN" dirty="0"/>
          </a:p>
          <a:p>
            <a:r>
              <a:rPr lang="en-US" altLang="zh-CN" dirty="0"/>
              <a:t>12</a:t>
            </a:r>
            <a:r>
              <a:rPr lang="zh-CN" altLang="en-US" dirty="0"/>
              <a:t>月港股</a:t>
            </a:r>
            <a:r>
              <a:rPr lang="en-US" altLang="zh-CN" dirty="0"/>
              <a:t>18</a:t>
            </a:r>
            <a:r>
              <a:rPr lang="zh-CN" altLang="en-US" dirty="0"/>
              <a:t>家</a:t>
            </a:r>
            <a:r>
              <a:rPr lang="en-US" altLang="zh-CN" dirty="0"/>
              <a:t>IPO</a:t>
            </a:r>
          </a:p>
          <a:p>
            <a:r>
              <a:rPr lang="zh-CN" altLang="en-US" dirty="0"/>
              <a:t>京沪高铁总募资额</a:t>
            </a:r>
            <a:r>
              <a:rPr lang="en-US" altLang="zh-CN" dirty="0"/>
              <a:t>306.74</a:t>
            </a:r>
            <a:r>
              <a:rPr lang="zh-CN" altLang="en-US" dirty="0"/>
              <a:t>亿元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3" descr="rk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181477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5" descr="top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6" descr="botto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7"/>
          <p:cNvSpPr txBox="1">
            <a:spLocks noChangeArrowheads="1"/>
          </p:cNvSpPr>
          <p:nvPr/>
        </p:nvSpPr>
        <p:spPr bwMode="auto">
          <a:xfrm>
            <a:off x="2890839" y="4637088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 dirty="0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4102" name="Text Box 38"/>
          <p:cNvSpPr txBox="1">
            <a:spLocks noChangeArrowheads="1"/>
          </p:cNvSpPr>
          <p:nvPr/>
        </p:nvSpPr>
        <p:spPr bwMode="auto">
          <a:xfrm>
            <a:off x="2873376" y="4098927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4103" name="Rectangle 41"/>
          <p:cNvSpPr>
            <a:spLocks noChangeArrowheads="1"/>
          </p:cNvSpPr>
          <p:nvPr/>
        </p:nvSpPr>
        <p:spPr bwMode="auto">
          <a:xfrm>
            <a:off x="60326" y="6577015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1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auto">
          <a:xfrm>
            <a:off x="1" y="6477000"/>
            <a:ext cx="8558213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1" y="65405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5"/>
            <a:ext cx="1370013" cy="26545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1" y="6524625"/>
            <a:ext cx="2195513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2020/2/11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19737" y="2221925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58830" y="2844225"/>
            <a:ext cx="7056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1818" y="5284447"/>
            <a:ext cx="8535632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个基金产品通过其他方式实现退出，较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月有所上升，其中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方式退出。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及股权转让退出较上月均有所提升。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86540" y="1086953"/>
            <a:ext cx="2468118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其他退出情况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F7838925-9070-479C-B99D-20F2D0089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38" y="1748957"/>
            <a:ext cx="5761219" cy="324335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B63B1A8-36DE-4E92-8561-7B7201D932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1182" y="1748956"/>
            <a:ext cx="5303980" cy="324335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30414" y="1100636"/>
            <a:ext cx="2975493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上市公司并购非上市公司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88851" y="4950271"/>
            <a:ext cx="7166298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月上市公司对非上市公司的并购事件共计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208.44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家，完成的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月并购市场降温明显。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CFDB075-5F5F-4E59-A941-FB40137F1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107" y="1642790"/>
            <a:ext cx="6511565" cy="313519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8330" y="1172923"/>
            <a:ext cx="3617333" cy="369869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上市公司并购非上市公司规模前五</a:t>
            </a:r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90762674-E569-4558-8C79-F25671ABC618}"/>
              </a:ext>
            </a:extLst>
          </p:cNvPr>
          <p:cNvSpPr/>
          <p:nvPr/>
        </p:nvSpPr>
        <p:spPr>
          <a:xfrm rot="5400000">
            <a:off x="3736648" y="1221939"/>
            <a:ext cx="369868" cy="271839"/>
          </a:xfrm>
          <a:prstGeom prst="triangle">
            <a:avLst/>
          </a:prstGeom>
          <a:solidFill>
            <a:schemeClr val="bg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122247EB-2D0E-496E-BACE-4D8731F34D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293" y="1993716"/>
            <a:ext cx="8481414" cy="352510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7784" y="1008988"/>
            <a:ext cx="2482389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38885" y="1484904"/>
            <a:ext cx="1326657" cy="941082"/>
            <a:chOff x="415341" y="1328632"/>
            <a:chExt cx="1251973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72437" cy="667568"/>
              <a:chOff x="539468" y="1205342"/>
              <a:chExt cx="1172437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5" y="1608745"/>
                <a:ext cx="32573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21732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8870</a:t>
                </a:r>
                <a:endPara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964709" y="1893059"/>
              <a:ext cx="702605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-83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594028" y="1410934"/>
            <a:ext cx="1995494" cy="982143"/>
            <a:chOff x="1918959" y="1157696"/>
            <a:chExt cx="1995494" cy="982143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8024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666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5044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基础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366998" y="1351284"/>
            <a:ext cx="1995494" cy="982143"/>
            <a:chOff x="1918959" y="1157696"/>
            <a:chExt cx="1995494" cy="982143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8189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681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44652" y="1850444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集合竞价</a:t>
              </a:r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2954051" y="5902360"/>
            <a:ext cx="477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家，为阿尔特、京源环保及映翰通。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AB57DCF9-82C9-4651-8697-CE195FF84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265" y="2512022"/>
            <a:ext cx="5761219" cy="324335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8877822-CCC8-49ED-8330-6AD2C4F93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675" y="913221"/>
            <a:ext cx="7376650" cy="556204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1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AC6EAFE1-5D4B-441E-A0F3-C11D39546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675" y="914096"/>
            <a:ext cx="7376650" cy="556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87224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4956" y="1524749"/>
            <a:ext cx="7974087" cy="167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月基金募集市场较上月降温明显，主要因为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股市场表现欠佳，价值投资者风险偏好降低，叠加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月末新型冠状病毒疫情影响，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月基金募集数量及规模较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月均出现大幅下滑，募资规模环比下降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50.71%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月投资事件也明显减少，主要原因便是武汉市新型冠状病毒肺炎疫情的爆发及蔓延。从投资结构来看，本月信息技术产业仍为投资者最为青睐的行业。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月恒丰银行引入的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亿战略投资资金全部到位，标志着公司改革重组工作基本完成。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71395" y="1095492"/>
            <a:ext cx="3502105" cy="357504"/>
            <a:chOff x="7155479" y="740532"/>
            <a:chExt cx="3098130" cy="369869"/>
          </a:xfrm>
        </p:grpSpPr>
        <p:sp>
          <p:nvSpPr>
            <p:cNvPr id="5" name="矩形 4"/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募集及投资市场双双出现降温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371396" y="3291976"/>
            <a:ext cx="3502104" cy="357504"/>
            <a:chOff x="7157508" y="740533"/>
            <a:chExt cx="3096101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7508" y="740533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节奏放缓，并购大幅减少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584956" y="3693796"/>
            <a:ext cx="7974087" cy="263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受春节假期及新型冠状病毒疫情影响，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上市数量较去年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月继续小幅下降，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家公司上市，募集总额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416.62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亿；港股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85.44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亿港元。受武汉新型肺炎疫情影响，原计划跟随阿里回流港股的京东、百度、网易、携程等多家企业很可能推迟回归计划。虽然国家在加快推进新三板改革，但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月新三板体量仍在继续缩水，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过会率提升及注册制改革等或成多家公司摘牌谋求上市的原因。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月并购事件仅为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起较之前大幅减少，受新型冠状病毒疫情、英国脱欧、特朗普被弹劾等事件影响，收购方企业因对未来的经济形势无法准备判断，所以变得更加谨慎。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89B026-2D24-42C6-8E40-EE0AF77DD030}"/>
              </a:ext>
            </a:extLst>
          </p:cNvPr>
          <p:cNvSpPr txBox="1"/>
          <p:nvPr/>
        </p:nvSpPr>
        <p:spPr>
          <a:xfrm>
            <a:off x="371395" y="136097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798"/>
                </a:solidFill>
              </a:rPr>
              <a:t>1</a:t>
            </a:r>
            <a:r>
              <a:rPr lang="zh-CN" altLang="en-US" sz="2400" b="1" dirty="0">
                <a:solidFill>
                  <a:srgbClr val="000798"/>
                </a:solidFill>
              </a:rPr>
              <a:t>月小结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22452" y="1199917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</a:t>
            </a:r>
          </a:p>
        </p:txBody>
      </p:sp>
      <p:sp>
        <p:nvSpPr>
          <p:cNvPr id="3" name="椭圆 2"/>
          <p:cNvSpPr/>
          <p:nvPr/>
        </p:nvSpPr>
        <p:spPr>
          <a:xfrm>
            <a:off x="2822451" y="2229942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</a:t>
            </a:r>
          </a:p>
        </p:txBody>
      </p:sp>
      <p:sp>
        <p:nvSpPr>
          <p:cNvPr id="4" name="椭圆 3"/>
          <p:cNvSpPr/>
          <p:nvPr/>
        </p:nvSpPr>
        <p:spPr>
          <a:xfrm>
            <a:off x="2822449" y="3302018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chemeClr val="accent5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62731" y="1259902"/>
            <a:ext cx="203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基金募集市场降温，</a:t>
            </a:r>
            <a:endParaRPr lang="en-US" altLang="zh-CN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数量规模双双下行。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62731" y="2289927"/>
            <a:ext cx="1763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投资数量腰斩，</a:t>
            </a:r>
            <a:endParaRPr lang="en-US" altLang="zh-CN" dirty="0"/>
          </a:p>
          <a:p>
            <a:r>
              <a:rPr lang="zh-CN" altLang="en-US" dirty="0"/>
              <a:t>投资规模上涨。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62730" y="3362003"/>
            <a:ext cx="2038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A</a:t>
            </a:r>
            <a:r>
              <a:rPr lang="zh-CN" altLang="en-US" dirty="0"/>
              <a:t>股</a:t>
            </a:r>
            <a:r>
              <a:rPr lang="en-US" altLang="zh-CN" dirty="0"/>
              <a:t>IPO</a:t>
            </a:r>
            <a:r>
              <a:rPr lang="zh-CN" altLang="en-US" dirty="0"/>
              <a:t>数量减少，</a:t>
            </a:r>
            <a:endParaRPr lang="en-US" altLang="zh-CN" dirty="0"/>
          </a:p>
          <a:p>
            <a:r>
              <a:rPr lang="zh-CN" altLang="en-US" dirty="0"/>
              <a:t>募资规模小幅下降。</a:t>
            </a:r>
            <a:endParaRPr lang="en-US" altLang="zh-CN" dirty="0"/>
          </a:p>
        </p:txBody>
      </p:sp>
      <p:sp>
        <p:nvSpPr>
          <p:cNvPr id="8" name="椭圆 7"/>
          <p:cNvSpPr/>
          <p:nvPr/>
        </p:nvSpPr>
        <p:spPr>
          <a:xfrm>
            <a:off x="2822449" y="5404119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20681" y="5599327"/>
            <a:ext cx="182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新三板摘牌持续。</a:t>
            </a:r>
            <a:endParaRPr lang="en-US" altLang="zh-CN" dirty="0"/>
          </a:p>
        </p:txBody>
      </p:sp>
      <p:sp>
        <p:nvSpPr>
          <p:cNvPr id="10" name="椭圆 9"/>
          <p:cNvSpPr/>
          <p:nvPr/>
        </p:nvSpPr>
        <p:spPr>
          <a:xfrm>
            <a:off x="2822449" y="4349570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62730" y="4409555"/>
            <a:ext cx="2142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并购市场降温明显，</a:t>
            </a:r>
            <a:endParaRPr lang="en-US" altLang="zh-CN" dirty="0"/>
          </a:p>
          <a:p>
            <a:r>
              <a:rPr lang="zh-CN" altLang="en-US" dirty="0"/>
              <a:t>数量规模大幅缩水。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下 2"/>
          <p:cNvSpPr/>
          <p:nvPr/>
        </p:nvSpPr>
        <p:spPr>
          <a:xfrm rot="10800000" flipV="1">
            <a:off x="1129286" y="5858384"/>
            <a:ext cx="419576" cy="461666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6"/>
              </a:solidFill>
              <a:highlight>
                <a:srgbClr val="FF0000"/>
              </a:highligh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29648" y="4774324"/>
            <a:ext cx="6075811" cy="16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87.63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亿元，基金募集数量及规模双双大幅下行，募集规模较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月下跌超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。具体数据方面，募集数量环比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43.59%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24.14%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50.71%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12.24%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41803" y="4896963"/>
            <a:ext cx="1245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43.59%</a:t>
            </a:r>
            <a:endParaRPr lang="en-US" altLang="zh-CN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25022" y="5744874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50.71%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41803" y="530684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募集事件数量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25022" y="6125784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募集事件规模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03387" y="4441262"/>
            <a:ext cx="3039558" cy="333501"/>
            <a:chOff x="7155445" y="740531"/>
            <a:chExt cx="3098164" cy="369870"/>
          </a:xfrm>
        </p:grpSpPr>
        <p:sp>
          <p:nvSpPr>
            <p:cNvPr id="10" name="矩形 9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募集数量及规模双双下行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3217A355-F1BD-46BD-AFAF-4C7EA1D66294}"/>
              </a:ext>
            </a:extLst>
          </p:cNvPr>
          <p:cNvSpPr/>
          <p:nvPr/>
        </p:nvSpPr>
        <p:spPr>
          <a:xfrm>
            <a:off x="1122227" y="4987247"/>
            <a:ext cx="419576" cy="461666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50"/>
              </a:solidFill>
              <a:highlight>
                <a:srgbClr val="FF0000"/>
              </a:highlight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9B624D84-A538-4EAE-9774-25D2CF0DB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2420" y="951363"/>
            <a:ext cx="6199160" cy="348989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15061" y="4932158"/>
            <a:ext cx="6113877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月基金募集事件均为成长基金，共计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起，募集总额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87.63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亿元。募资规模总体环比下行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50.71%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057358" y="4309369"/>
            <a:ext cx="2409742" cy="36987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募集市场降温明显</a:t>
              </a: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147779DE-A6E6-4253-8903-87E1A15FC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358" y="1364079"/>
            <a:ext cx="7038629" cy="23691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1340" y="983768"/>
            <a:ext cx="3052110" cy="426605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投资数量及规模双双下行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108963" y="5520692"/>
            <a:ext cx="6926071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起，环比减少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1156.03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亿元人民币。分行业来看，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月投资事件仍主要集中在信息技术行业，案例共计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124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起，共融资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84.51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28D74D9-E1B4-4918-8EF0-F3A4B7F20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70" y="1682255"/>
            <a:ext cx="7193459" cy="375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5827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98366285-D12F-45C7-8845-236C52DCB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610" y="377998"/>
            <a:ext cx="7020098" cy="592553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C2D8C140-FDFD-4B6B-AC90-7C106B89B2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75781" y="462683"/>
            <a:ext cx="7020098" cy="5925536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335090" y="987473"/>
            <a:ext cx="3797998" cy="369870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5946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54800" y="5613243"/>
            <a:ext cx="6597113" cy="782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defTabSz="914400"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投资市场显著降温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。信息技术仍为热门投资领域，但从投资规模来看，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受恒丰银行获投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亿人民币战略投资影响，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的投资金额进入了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金融行业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24421" y="5287174"/>
            <a:ext cx="6295157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按融资轮次来看，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按融资金额来看，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月融资金额最多的是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总融资额为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1034.97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68F3AF24-7550-4AFD-AD0C-D8D21E917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090" y="996546"/>
            <a:ext cx="8460178" cy="407491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5606" y="929411"/>
            <a:ext cx="2338550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27494" y="1377868"/>
            <a:ext cx="2784296" cy="318498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25862" y="4869747"/>
            <a:ext cx="2532102" cy="318498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151088" y="3820406"/>
            <a:ext cx="5063217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智云健康：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智云健康是一家专注于糖尿病管理的软硬件服务平台，产品有糖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智能血糖仪模块、糖友端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及糖医端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等。此外，智云健康还与美年大健康签署战略合作，试水慢病检后服务。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招银国际资本、海纳亚洲、东英金融</a:t>
            </a:r>
          </a:p>
        </p:txBody>
      </p:sp>
      <p:sp>
        <p:nvSpPr>
          <p:cNvPr id="12" name="箭头: 五边形 11"/>
          <p:cNvSpPr/>
          <p:nvPr/>
        </p:nvSpPr>
        <p:spPr>
          <a:xfrm>
            <a:off x="722010" y="1860653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728373" y="2897241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719573" y="3870148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746253" y="5298355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56221" y="5252871"/>
            <a:ext cx="5093613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云学堂：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作为企业大学建设和运营服务商，云学堂依托“软件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服务”一体化的解决方案，用科技驱动教育，助力人才成功，并始终致力于成为全球领先的人才成长平台。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海纳亚洲、大钲资本、云锋基金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179682" y="1819264"/>
            <a:ext cx="5034623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安能物流：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安能物流于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日在上海成立。公司拥有近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个分拨中心、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多条卡车营运线路及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20000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多家终端网点门店并专注为客户提供高性价比、更好体验的物流服务。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大钲资本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172966" y="2842355"/>
            <a:ext cx="5093613" cy="954107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禾赛光电：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禾赛科技是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3D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传感器（激光雷达）制造商。公司依靠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560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多人的团队打造出一系列创新型传感器解决方案，兼顾产品性能、可量产的设计以及可靠性。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光速中国创业、博士集团、安森美半导体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68243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53200" y="1926911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553200" y="2973374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1.73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553200" y="3941414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553200" y="5454506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204200" y="192691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F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204200" y="548013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D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03854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44B59D3-B1AB-4643-8517-83E41EBA39E5}"/>
              </a:ext>
            </a:extLst>
          </p:cNvPr>
          <p:cNvSpPr txBox="1"/>
          <p:nvPr/>
        </p:nvSpPr>
        <p:spPr>
          <a:xfrm>
            <a:off x="8204200" y="297337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3DD3E3F-B1A2-4547-A00A-70AFDD85F94F}"/>
              </a:ext>
            </a:extLst>
          </p:cNvPr>
          <p:cNvSpPr txBox="1"/>
          <p:nvPr/>
        </p:nvSpPr>
        <p:spPr>
          <a:xfrm>
            <a:off x="8204200" y="39414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D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09495" y="975014"/>
            <a:ext cx="2468118" cy="36987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18314" y="4705539"/>
            <a:ext cx="8463151" cy="170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月继续下行，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家公司上市，其中科创板上市企业共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家。受春节假期临近影响，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节奏有所放缓。募集总额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416.62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亿，其中科创板总募资额为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80.36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家企业上市交易，总募集资金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85.44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港元，其中</a:t>
            </a:r>
            <a:r>
              <a:rPr lang="zh-CN" altLang="en-US" dirty="0">
                <a:solidFill>
                  <a:srgbClr val="2A8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九毛九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募资规模最大，总募资额为</a:t>
            </a:r>
            <a:r>
              <a:rPr lang="en-US" altLang="zh-CN" dirty="0">
                <a:solidFill>
                  <a:srgbClr val="2A82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亿港元。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IPO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及退出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A004973-DFDC-4615-83F7-EFC00E329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685" y="1434018"/>
            <a:ext cx="5930630" cy="334226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1_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1_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1_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融客投资PPT模板 1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7680</TotalTime>
  <Words>1482</Words>
  <Application>Microsoft Office PowerPoint</Application>
  <PresentationFormat>全屏显示(4:3)</PresentationFormat>
  <Paragraphs>129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等线</vt:lpstr>
      <vt:lpstr>等线 Light</vt:lpstr>
      <vt:lpstr>黑体</vt:lpstr>
      <vt:lpstr>华文新魏</vt:lpstr>
      <vt:lpstr>微软雅黑</vt:lpstr>
      <vt:lpstr>幼圆</vt:lpstr>
      <vt:lpstr>Arial</vt:lpstr>
      <vt:lpstr>Calibri</vt:lpstr>
      <vt:lpstr>Calibri Light</vt:lpstr>
      <vt:lpstr>Verdana</vt:lpstr>
      <vt:lpstr>Wingdings</vt:lpstr>
      <vt:lpstr>Office 主题​​</vt:lpstr>
      <vt:lpstr>1_融客投资PPT模板</vt:lpstr>
      <vt:lpstr>融客PPT模板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SYN GE</dc:creator>
  <cp:lastModifiedBy>Xue, Yong</cp:lastModifiedBy>
  <cp:revision>901</cp:revision>
  <dcterms:created xsi:type="dcterms:W3CDTF">2018-03-11T13:30:00Z</dcterms:created>
  <dcterms:modified xsi:type="dcterms:W3CDTF">2020-02-11T05:16:40Z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