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0.xml" ContentType="application/vnd.openxmlformats-officedocument.themeOverr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6.xml" ContentType="application/vnd.openxmlformats-officedocument.themeOverr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7.xml" ContentType="application/vnd.openxmlformats-officedocument.themeOverr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8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9" r:id="rId4"/>
    <p:sldMasterId id="2147483703" r:id="rId5"/>
    <p:sldMasterId id="2147483717" r:id="rId6"/>
  </p:sldMasterIdLst>
  <p:notesMasterIdLst>
    <p:notesMasterId r:id="rId31"/>
  </p:notesMasterIdLst>
  <p:sldIdLst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1" r:id="rId25"/>
    <p:sldId id="502" r:id="rId26"/>
    <p:sldId id="503" r:id="rId27"/>
    <p:sldId id="504" r:id="rId28"/>
    <p:sldId id="505" r:id="rId29"/>
    <p:sldId id="5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long Wu" initials="JW" lastIdx="6" clrIdx="0">
    <p:extLst>
      <p:ext uri="{19B8F6BF-5375-455C-9EA6-DF929625EA0E}">
        <p15:presenceInfo xmlns:p15="http://schemas.microsoft.com/office/powerpoint/2012/main" userId="4b647d056bdb0b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9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5821" autoAdjust="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outlineViewPr>
    <p:cViewPr>
      <p:scale>
        <a:sx n="33" d="100"/>
        <a:sy n="33" d="100"/>
      </p:scale>
      <p:origin x="0" y="-1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CPI:当月同比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Sheet1!$A$3:$A$17</c:f>
              <c:numCache>
                <c:formatCode>yyyy\-mm;@</c:formatCode>
                <c:ptCount val="14"/>
                <c:pt idx="0">
                  <c:v>43799</c:v>
                </c:pt>
                <c:pt idx="1">
                  <c:v>43830</c:v>
                </c:pt>
                <c:pt idx="2">
                  <c:v>43861</c:v>
                </c:pt>
                <c:pt idx="3">
                  <c:v>43890</c:v>
                </c:pt>
                <c:pt idx="4">
                  <c:v>43921</c:v>
                </c:pt>
                <c:pt idx="5">
                  <c:v>43951</c:v>
                </c:pt>
                <c:pt idx="6">
                  <c:v>43982</c:v>
                </c:pt>
                <c:pt idx="7">
                  <c:v>44012</c:v>
                </c:pt>
                <c:pt idx="8">
                  <c:v>44043</c:v>
                </c:pt>
                <c:pt idx="9">
                  <c:v>44074</c:v>
                </c:pt>
                <c:pt idx="10">
                  <c:v>44104</c:v>
                </c:pt>
                <c:pt idx="11">
                  <c:v>44135</c:v>
                </c:pt>
                <c:pt idx="12">
                  <c:v>44165</c:v>
                </c:pt>
                <c:pt idx="13">
                  <c:v>44196</c:v>
                </c:pt>
              </c:numCache>
            </c:numRef>
          </c:cat>
          <c:val>
            <c:numRef>
              <c:f>Sheet1!$B$3:$B$17</c:f>
              <c:numCache>
                <c:formatCode>#,##0.00_ </c:formatCode>
                <c:ptCount val="14"/>
                <c:pt idx="0">
                  <c:v>4.5</c:v>
                </c:pt>
                <c:pt idx="1">
                  <c:v>4.5</c:v>
                </c:pt>
                <c:pt idx="2">
                  <c:v>5.4</c:v>
                </c:pt>
                <c:pt idx="3">
                  <c:v>5.2</c:v>
                </c:pt>
                <c:pt idx="4">
                  <c:v>4.3</c:v>
                </c:pt>
                <c:pt idx="5">
                  <c:v>3.3</c:v>
                </c:pt>
                <c:pt idx="6">
                  <c:v>2.4</c:v>
                </c:pt>
                <c:pt idx="7">
                  <c:v>2.5</c:v>
                </c:pt>
                <c:pt idx="8">
                  <c:v>2.7</c:v>
                </c:pt>
                <c:pt idx="9">
                  <c:v>2.4</c:v>
                </c:pt>
                <c:pt idx="10">
                  <c:v>1.7</c:v>
                </c:pt>
                <c:pt idx="11">
                  <c:v>0.5</c:v>
                </c:pt>
                <c:pt idx="12">
                  <c:v>-0.5</c:v>
                </c:pt>
                <c:pt idx="13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74-4662-A853-F83E321019BC}"/>
            </c:ext>
          </c:extLst>
        </c:ser>
        <c:ser>
          <c:idx val="1"/>
          <c:order val="1"/>
          <c:tx>
            <c:strRef>
              <c:f>Sheet1!$C$1:$C$2</c:f>
              <c:strCache>
                <c:ptCount val="2"/>
                <c:pt idx="0">
                  <c:v>CPI:环比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Sheet1!$A$3:$A$17</c:f>
              <c:numCache>
                <c:formatCode>yyyy\-mm;@</c:formatCode>
                <c:ptCount val="14"/>
                <c:pt idx="0">
                  <c:v>43799</c:v>
                </c:pt>
                <c:pt idx="1">
                  <c:v>43830</c:v>
                </c:pt>
                <c:pt idx="2">
                  <c:v>43861</c:v>
                </c:pt>
                <c:pt idx="3">
                  <c:v>43890</c:v>
                </c:pt>
                <c:pt idx="4">
                  <c:v>43921</c:v>
                </c:pt>
                <c:pt idx="5">
                  <c:v>43951</c:v>
                </c:pt>
                <c:pt idx="6">
                  <c:v>43982</c:v>
                </c:pt>
                <c:pt idx="7">
                  <c:v>44012</c:v>
                </c:pt>
                <c:pt idx="8">
                  <c:v>44043</c:v>
                </c:pt>
                <c:pt idx="9">
                  <c:v>44074</c:v>
                </c:pt>
                <c:pt idx="10">
                  <c:v>44104</c:v>
                </c:pt>
                <c:pt idx="11">
                  <c:v>44135</c:v>
                </c:pt>
                <c:pt idx="12">
                  <c:v>44165</c:v>
                </c:pt>
                <c:pt idx="13">
                  <c:v>44196</c:v>
                </c:pt>
              </c:numCache>
            </c:numRef>
          </c:cat>
          <c:val>
            <c:numRef>
              <c:f>Sheet1!$C$3:$C$17</c:f>
              <c:numCache>
                <c:formatCode>#,##0.00_ </c:formatCode>
                <c:ptCount val="14"/>
                <c:pt idx="0">
                  <c:v>0.4</c:v>
                </c:pt>
                <c:pt idx="1">
                  <c:v>0</c:v>
                </c:pt>
                <c:pt idx="2">
                  <c:v>1.4</c:v>
                </c:pt>
                <c:pt idx="3">
                  <c:v>0.8</c:v>
                </c:pt>
                <c:pt idx="4">
                  <c:v>-1.2</c:v>
                </c:pt>
                <c:pt idx="5">
                  <c:v>-0.9</c:v>
                </c:pt>
                <c:pt idx="6">
                  <c:v>-0.8</c:v>
                </c:pt>
                <c:pt idx="7">
                  <c:v>-0.1</c:v>
                </c:pt>
                <c:pt idx="8">
                  <c:v>0.6</c:v>
                </c:pt>
                <c:pt idx="9">
                  <c:v>0.4</c:v>
                </c:pt>
                <c:pt idx="10">
                  <c:v>0.2</c:v>
                </c:pt>
                <c:pt idx="11">
                  <c:v>-0.3</c:v>
                </c:pt>
                <c:pt idx="12">
                  <c:v>-0.6</c:v>
                </c:pt>
                <c:pt idx="13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74-4662-A853-F83E3210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6232880"/>
        <c:axId val="1"/>
      </c:lineChart>
      <c:dateAx>
        <c:axId val="536232880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62328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99F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万得!$B$2:$B$23</c:f>
              <c:strCache>
                <c:ptCount val="10"/>
                <c:pt idx="0">
                  <c:v>五粮液</c:v>
                </c:pt>
                <c:pt idx="1">
                  <c:v>宁德时代</c:v>
                </c:pt>
                <c:pt idx="2">
                  <c:v>美的集团</c:v>
                </c:pt>
                <c:pt idx="3">
                  <c:v>金龙鱼</c:v>
                </c:pt>
                <c:pt idx="4">
                  <c:v>比亚迪</c:v>
                </c:pt>
                <c:pt idx="5">
                  <c:v>迈瑞医疗</c:v>
                </c:pt>
                <c:pt idx="6">
                  <c:v>海康威视</c:v>
                </c:pt>
                <c:pt idx="7">
                  <c:v>顺丰控股</c:v>
                </c:pt>
                <c:pt idx="8">
                  <c:v>立讯精密</c:v>
                </c:pt>
                <c:pt idx="9">
                  <c:v>平安银行</c:v>
                </c:pt>
              </c:strCache>
            </c:strRef>
          </c:cat>
          <c:val>
            <c:numRef>
              <c:f>万得!$C$2:$C$23</c:f>
              <c:numCache>
                <c:formatCode>#,##0.0000_ </c:formatCode>
                <c:ptCount val="10"/>
                <c:pt idx="0">
                  <c:v>11328.473</c:v>
                </c:pt>
                <c:pt idx="1">
                  <c:v>8179.0163000000002</c:v>
                </c:pt>
                <c:pt idx="2">
                  <c:v>6912.2559000000001</c:v>
                </c:pt>
                <c:pt idx="3">
                  <c:v>5872.6679999999997</c:v>
                </c:pt>
                <c:pt idx="4">
                  <c:v>5300.7816000000003</c:v>
                </c:pt>
                <c:pt idx="5">
                  <c:v>5178.8447999999999</c:v>
                </c:pt>
                <c:pt idx="6">
                  <c:v>4532.4916999999996</c:v>
                </c:pt>
                <c:pt idx="7">
                  <c:v>4020.1473999999998</c:v>
                </c:pt>
                <c:pt idx="8">
                  <c:v>3928.4384</c:v>
                </c:pt>
                <c:pt idx="9">
                  <c:v>3753.1046000000001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3B-4FFF-9FE7-E84F28C18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66868176"/>
        <c:axId val="866868504"/>
      </c:barChart>
      <c:catAx>
        <c:axId val="86686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6868504"/>
        <c:crosses val="autoZero"/>
        <c:auto val="1"/>
        <c:lblAlgn val="ctr"/>
        <c:lblOffset val="100"/>
        <c:noMultiLvlLbl val="0"/>
      </c:catAx>
      <c:valAx>
        <c:axId val="866868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686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万得!$B$4073:$B$4087</c:f>
              <c:strCache>
                <c:ptCount val="10"/>
                <c:pt idx="0">
                  <c:v>朗姿股份</c:v>
                </c:pt>
                <c:pt idx="1">
                  <c:v>泉阳泉</c:v>
                </c:pt>
                <c:pt idx="2">
                  <c:v>长虹美菱</c:v>
                </c:pt>
                <c:pt idx="3">
                  <c:v>永兴材料</c:v>
                </c:pt>
                <c:pt idx="4">
                  <c:v>长春燃气</c:v>
                </c:pt>
                <c:pt idx="5">
                  <c:v>金种子酒</c:v>
                </c:pt>
                <c:pt idx="6">
                  <c:v>豫能控股</c:v>
                </c:pt>
                <c:pt idx="7">
                  <c:v>郑州煤电</c:v>
                </c:pt>
                <c:pt idx="8">
                  <c:v>大豪科技</c:v>
                </c:pt>
                <c:pt idx="9">
                  <c:v>皇台酒业</c:v>
                </c:pt>
              </c:strCache>
            </c:strRef>
          </c:cat>
          <c:val>
            <c:numRef>
              <c:f>万得!$C$4073:$C$4087</c:f>
            </c:numRef>
          </c:val>
          <c:extLst>
            <c:ext xmlns:c16="http://schemas.microsoft.com/office/drawing/2014/chart" uri="{C3380CC4-5D6E-409C-BE32-E72D297353CC}">
              <c16:uniqueId val="{00000000-6BAF-488B-AD98-A8BEE3C007C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万得!$B$4073:$B$4087</c:f>
              <c:strCache>
                <c:ptCount val="10"/>
                <c:pt idx="0">
                  <c:v>朗姿股份</c:v>
                </c:pt>
                <c:pt idx="1">
                  <c:v>泉阳泉</c:v>
                </c:pt>
                <c:pt idx="2">
                  <c:v>长虹美菱</c:v>
                </c:pt>
                <c:pt idx="3">
                  <c:v>永兴材料</c:v>
                </c:pt>
                <c:pt idx="4">
                  <c:v>长春燃气</c:v>
                </c:pt>
                <c:pt idx="5">
                  <c:v>金种子酒</c:v>
                </c:pt>
                <c:pt idx="6">
                  <c:v>豫能控股</c:v>
                </c:pt>
                <c:pt idx="7">
                  <c:v>郑州煤电</c:v>
                </c:pt>
                <c:pt idx="8">
                  <c:v>大豪科技</c:v>
                </c:pt>
                <c:pt idx="9">
                  <c:v>皇台酒业</c:v>
                </c:pt>
              </c:strCache>
            </c:strRef>
          </c:cat>
          <c:val>
            <c:numRef>
              <c:f>万得!$D$4073:$D$4087</c:f>
            </c:numRef>
          </c:val>
          <c:extLst>
            <c:ext xmlns:c16="http://schemas.microsoft.com/office/drawing/2014/chart" uri="{C3380CC4-5D6E-409C-BE32-E72D297353CC}">
              <c16:uniqueId val="{00000001-6BAF-488B-AD98-A8BEE3C007C8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万得!$B$4073:$B$4087</c:f>
              <c:strCache>
                <c:ptCount val="10"/>
                <c:pt idx="0">
                  <c:v>朗姿股份</c:v>
                </c:pt>
                <c:pt idx="1">
                  <c:v>泉阳泉</c:v>
                </c:pt>
                <c:pt idx="2">
                  <c:v>长虹美菱</c:v>
                </c:pt>
                <c:pt idx="3">
                  <c:v>永兴材料</c:v>
                </c:pt>
                <c:pt idx="4">
                  <c:v>长春燃气</c:v>
                </c:pt>
                <c:pt idx="5">
                  <c:v>金种子酒</c:v>
                </c:pt>
                <c:pt idx="6">
                  <c:v>豫能控股</c:v>
                </c:pt>
                <c:pt idx="7">
                  <c:v>郑州煤电</c:v>
                </c:pt>
                <c:pt idx="8">
                  <c:v>大豪科技</c:v>
                </c:pt>
                <c:pt idx="9">
                  <c:v>皇台酒业</c:v>
                </c:pt>
              </c:strCache>
            </c:strRef>
          </c:cat>
          <c:val>
            <c:numRef>
              <c:f>万得!$F$4073:$F$4087</c:f>
            </c:numRef>
          </c:val>
          <c:extLst>
            <c:ext xmlns:c16="http://schemas.microsoft.com/office/drawing/2014/chart" uri="{C3380CC4-5D6E-409C-BE32-E72D297353CC}">
              <c16:uniqueId val="{00000002-6BAF-488B-AD98-A8BEE3C007C8}"/>
            </c:ext>
          </c:extLst>
        </c:ser>
        <c:ser>
          <c:idx val="4"/>
          <c:order val="4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万得!$B$4073:$B$4087</c:f>
              <c:strCache>
                <c:ptCount val="10"/>
                <c:pt idx="0">
                  <c:v>朗姿股份</c:v>
                </c:pt>
                <c:pt idx="1">
                  <c:v>泉阳泉</c:v>
                </c:pt>
                <c:pt idx="2">
                  <c:v>长虹美菱</c:v>
                </c:pt>
                <c:pt idx="3">
                  <c:v>永兴材料</c:v>
                </c:pt>
                <c:pt idx="4">
                  <c:v>长春燃气</c:v>
                </c:pt>
                <c:pt idx="5">
                  <c:v>金种子酒</c:v>
                </c:pt>
                <c:pt idx="6">
                  <c:v>豫能控股</c:v>
                </c:pt>
                <c:pt idx="7">
                  <c:v>郑州煤电</c:v>
                </c:pt>
                <c:pt idx="8">
                  <c:v>大豪科技</c:v>
                </c:pt>
                <c:pt idx="9">
                  <c:v>皇台酒业</c:v>
                </c:pt>
              </c:strCache>
            </c:strRef>
          </c:cat>
          <c:val>
            <c:numRef>
              <c:f>万得!$G$4073:$G$4087</c:f>
              <c:numCache>
                <c:formatCode>0.00_ </c:formatCode>
                <c:ptCount val="10"/>
                <c:pt idx="0">
                  <c:v>76.559100000000001</c:v>
                </c:pt>
                <c:pt idx="1">
                  <c:v>80.245400000000004</c:v>
                </c:pt>
                <c:pt idx="2">
                  <c:v>83.636399999999995</c:v>
                </c:pt>
                <c:pt idx="3">
                  <c:v>86.643699999999995</c:v>
                </c:pt>
                <c:pt idx="4">
                  <c:v>89.106800000000007</c:v>
                </c:pt>
                <c:pt idx="5">
                  <c:v>96.258799999999994</c:v>
                </c:pt>
                <c:pt idx="6">
                  <c:v>136.60929999999999</c:v>
                </c:pt>
                <c:pt idx="7">
                  <c:v>149.86600000000001</c:v>
                </c:pt>
                <c:pt idx="8">
                  <c:v>213.809</c:v>
                </c:pt>
                <c:pt idx="9">
                  <c:v>327.04149999999998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AF-488B-AD98-A8BEE3C007C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万得!$B$4073:$B$4087</c:f>
              <c:strCache>
                <c:ptCount val="10"/>
                <c:pt idx="0">
                  <c:v>朗姿股份</c:v>
                </c:pt>
                <c:pt idx="1">
                  <c:v>泉阳泉</c:v>
                </c:pt>
                <c:pt idx="2">
                  <c:v>长虹美菱</c:v>
                </c:pt>
                <c:pt idx="3">
                  <c:v>永兴材料</c:v>
                </c:pt>
                <c:pt idx="4">
                  <c:v>长春燃气</c:v>
                </c:pt>
                <c:pt idx="5">
                  <c:v>金种子酒</c:v>
                </c:pt>
                <c:pt idx="6">
                  <c:v>豫能控股</c:v>
                </c:pt>
                <c:pt idx="7">
                  <c:v>郑州煤电</c:v>
                </c:pt>
                <c:pt idx="8">
                  <c:v>大豪科技</c:v>
                </c:pt>
                <c:pt idx="9">
                  <c:v>皇台酒业</c:v>
                </c:pt>
              </c:strCache>
            </c:strRef>
          </c:cat>
          <c:val>
            <c:numRef>
              <c:f>万得!$E$4073:$E$4087</c:f>
            </c:numRef>
          </c:val>
          <c:extLst>
            <c:ext xmlns:c16="http://schemas.microsoft.com/office/drawing/2014/chart" uri="{C3380CC4-5D6E-409C-BE32-E72D297353CC}">
              <c16:uniqueId val="{00000004-6BAF-488B-AD98-A8BEE3C00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3204528"/>
        <c:axId val="593208792"/>
      </c:barChart>
      <c:catAx>
        <c:axId val="59320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3208792"/>
        <c:crosses val="autoZero"/>
        <c:auto val="1"/>
        <c:lblAlgn val="ctr"/>
        <c:lblOffset val="100"/>
        <c:noMultiLvlLbl val="0"/>
      </c:catAx>
      <c:valAx>
        <c:axId val="593208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320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万得!$B$4073:$B$4087</c:f>
              <c:strCache>
                <c:ptCount val="10"/>
                <c:pt idx="0">
                  <c:v>青青稞酒</c:v>
                </c:pt>
                <c:pt idx="1">
                  <c:v>智慧农业</c:v>
                </c:pt>
                <c:pt idx="2">
                  <c:v>新安股份</c:v>
                </c:pt>
                <c:pt idx="3">
                  <c:v>东方盛虹</c:v>
                </c:pt>
                <c:pt idx="4">
                  <c:v>河钢资源</c:v>
                </c:pt>
                <c:pt idx="5">
                  <c:v>云铝股份</c:v>
                </c:pt>
                <c:pt idx="6">
                  <c:v>神火股份</c:v>
                </c:pt>
                <c:pt idx="7">
                  <c:v>郑州煤电</c:v>
                </c:pt>
                <c:pt idx="8">
                  <c:v>润禾材料</c:v>
                </c:pt>
                <c:pt idx="9">
                  <c:v>小康股份</c:v>
                </c:pt>
              </c:strCache>
            </c:strRef>
          </c:cat>
          <c:val>
            <c:numRef>
              <c:f>万得!$C$4073:$C$4087</c:f>
            </c:numRef>
          </c:val>
          <c:extLst>
            <c:ext xmlns:c16="http://schemas.microsoft.com/office/drawing/2014/chart" uri="{C3380CC4-5D6E-409C-BE32-E72D297353CC}">
              <c16:uniqueId val="{00000000-5D1F-4545-9B4E-3DC0FF0D6FC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万得!$B$4073:$B$4087</c:f>
              <c:strCache>
                <c:ptCount val="10"/>
                <c:pt idx="0">
                  <c:v>青青稞酒</c:v>
                </c:pt>
                <c:pt idx="1">
                  <c:v>智慧农业</c:v>
                </c:pt>
                <c:pt idx="2">
                  <c:v>新安股份</c:v>
                </c:pt>
                <c:pt idx="3">
                  <c:v>东方盛虹</c:v>
                </c:pt>
                <c:pt idx="4">
                  <c:v>河钢资源</c:v>
                </c:pt>
                <c:pt idx="5">
                  <c:v>云铝股份</c:v>
                </c:pt>
                <c:pt idx="6">
                  <c:v>神火股份</c:v>
                </c:pt>
                <c:pt idx="7">
                  <c:v>郑州煤电</c:v>
                </c:pt>
                <c:pt idx="8">
                  <c:v>润禾材料</c:v>
                </c:pt>
                <c:pt idx="9">
                  <c:v>小康股份</c:v>
                </c:pt>
              </c:strCache>
            </c:strRef>
          </c:cat>
          <c:val>
            <c:numRef>
              <c:f>万得!$D$4073:$D$4087</c:f>
            </c:numRef>
          </c:val>
          <c:extLst>
            <c:ext xmlns:c16="http://schemas.microsoft.com/office/drawing/2014/chart" uri="{C3380CC4-5D6E-409C-BE32-E72D297353CC}">
              <c16:uniqueId val="{00000001-5D1F-4545-9B4E-3DC0FF0D6FC8}"/>
            </c:ext>
          </c:extLst>
        </c:ser>
        <c:ser>
          <c:idx val="3"/>
          <c:order val="3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万得!$B$4073:$B$4087</c:f>
              <c:strCache>
                <c:ptCount val="10"/>
                <c:pt idx="0">
                  <c:v>青青稞酒</c:v>
                </c:pt>
                <c:pt idx="1">
                  <c:v>智慧农业</c:v>
                </c:pt>
                <c:pt idx="2">
                  <c:v>新安股份</c:v>
                </c:pt>
                <c:pt idx="3">
                  <c:v>东方盛虹</c:v>
                </c:pt>
                <c:pt idx="4">
                  <c:v>河钢资源</c:v>
                </c:pt>
                <c:pt idx="5">
                  <c:v>云铝股份</c:v>
                </c:pt>
                <c:pt idx="6">
                  <c:v>神火股份</c:v>
                </c:pt>
                <c:pt idx="7">
                  <c:v>郑州煤电</c:v>
                </c:pt>
                <c:pt idx="8">
                  <c:v>润禾材料</c:v>
                </c:pt>
                <c:pt idx="9">
                  <c:v>小康股份</c:v>
                </c:pt>
              </c:strCache>
            </c:strRef>
          </c:cat>
          <c:val>
            <c:numRef>
              <c:f>万得!$F$4073:$F$4087</c:f>
              <c:numCache>
                <c:formatCode>0.00_ </c:formatCode>
                <c:ptCount val="10"/>
                <c:pt idx="0">
                  <c:v>59.841700000000003</c:v>
                </c:pt>
                <c:pt idx="1">
                  <c:v>61.363599999999998</c:v>
                </c:pt>
                <c:pt idx="2">
                  <c:v>62.1145</c:v>
                </c:pt>
                <c:pt idx="3">
                  <c:v>63.354999999999997</c:v>
                </c:pt>
                <c:pt idx="4">
                  <c:v>65.035499999999999</c:v>
                </c:pt>
                <c:pt idx="5">
                  <c:v>72.131100000000004</c:v>
                </c:pt>
                <c:pt idx="6">
                  <c:v>73.477400000000003</c:v>
                </c:pt>
                <c:pt idx="7">
                  <c:v>85.572100000000006</c:v>
                </c:pt>
                <c:pt idx="8">
                  <c:v>87.489000000000004</c:v>
                </c:pt>
                <c:pt idx="9">
                  <c:v>116.895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1F-4545-9B4E-3DC0FF0D6FC8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万得!$B$4073:$B$4087</c:f>
              <c:strCache>
                <c:ptCount val="10"/>
                <c:pt idx="0">
                  <c:v>青青稞酒</c:v>
                </c:pt>
                <c:pt idx="1">
                  <c:v>智慧农业</c:v>
                </c:pt>
                <c:pt idx="2">
                  <c:v>新安股份</c:v>
                </c:pt>
                <c:pt idx="3">
                  <c:v>东方盛虹</c:v>
                </c:pt>
                <c:pt idx="4">
                  <c:v>河钢资源</c:v>
                </c:pt>
                <c:pt idx="5">
                  <c:v>云铝股份</c:v>
                </c:pt>
                <c:pt idx="6">
                  <c:v>神火股份</c:v>
                </c:pt>
                <c:pt idx="7">
                  <c:v>郑州煤电</c:v>
                </c:pt>
                <c:pt idx="8">
                  <c:v>润禾材料</c:v>
                </c:pt>
                <c:pt idx="9">
                  <c:v>小康股份</c:v>
                </c:pt>
              </c:strCache>
            </c:strRef>
          </c:cat>
          <c:val>
            <c:numRef>
              <c:f>万得!$G$4073:$G$4087</c:f>
              <c:numCache>
                <c:formatCode>0.00_ </c:formatCode>
                <c:ptCount val="10"/>
                <c:pt idx="0">
                  <c:v>24.319299999999998</c:v>
                </c:pt>
                <c:pt idx="1">
                  <c:v>11.2676</c:v>
                </c:pt>
                <c:pt idx="2">
                  <c:v>-26.290800000000001</c:v>
                </c:pt>
                <c:pt idx="3">
                  <c:v>-5.4835000000000003</c:v>
                </c:pt>
                <c:pt idx="4">
                  <c:v>19.033999999999999</c:v>
                </c:pt>
                <c:pt idx="5">
                  <c:v>-20.317499999999999</c:v>
                </c:pt>
                <c:pt idx="6">
                  <c:v>-9.6263000000000005</c:v>
                </c:pt>
                <c:pt idx="7">
                  <c:v>149.86600000000001</c:v>
                </c:pt>
                <c:pt idx="8">
                  <c:v>-25.634399999999999</c:v>
                </c:pt>
                <c:pt idx="9">
                  <c:v>-10.1053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1F-4545-9B4E-3DC0FF0D6FC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万得!$B$4073:$B$4087</c:f>
              <c:strCache>
                <c:ptCount val="10"/>
                <c:pt idx="0">
                  <c:v>青青稞酒</c:v>
                </c:pt>
                <c:pt idx="1">
                  <c:v>智慧农业</c:v>
                </c:pt>
                <c:pt idx="2">
                  <c:v>新安股份</c:v>
                </c:pt>
                <c:pt idx="3">
                  <c:v>东方盛虹</c:v>
                </c:pt>
                <c:pt idx="4">
                  <c:v>河钢资源</c:v>
                </c:pt>
                <c:pt idx="5">
                  <c:v>云铝股份</c:v>
                </c:pt>
                <c:pt idx="6">
                  <c:v>神火股份</c:v>
                </c:pt>
                <c:pt idx="7">
                  <c:v>郑州煤电</c:v>
                </c:pt>
                <c:pt idx="8">
                  <c:v>润禾材料</c:v>
                </c:pt>
                <c:pt idx="9">
                  <c:v>小康股份</c:v>
                </c:pt>
              </c:strCache>
            </c:strRef>
          </c:cat>
          <c:val>
            <c:numRef>
              <c:f>万得!$E$4073:$E$4087</c:f>
            </c:numRef>
          </c:val>
          <c:extLst>
            <c:ext xmlns:c16="http://schemas.microsoft.com/office/drawing/2014/chart" uri="{C3380CC4-5D6E-409C-BE32-E72D297353CC}">
              <c16:uniqueId val="{00000004-5D1F-4545-9B4E-3DC0FF0D6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3204528"/>
        <c:axId val="593208792"/>
      </c:barChart>
      <c:catAx>
        <c:axId val="59320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3208792"/>
        <c:crosses val="autoZero"/>
        <c:auto val="1"/>
        <c:lblAlgn val="ctr"/>
        <c:lblOffset val="100"/>
        <c:noMultiLvlLbl val="0"/>
      </c:catAx>
      <c:valAx>
        <c:axId val="593208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320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万得!$B$4073:$B$4087</c:f>
              <c:strCache>
                <c:ptCount val="10"/>
                <c:pt idx="0">
                  <c:v>力盛赛车</c:v>
                </c:pt>
                <c:pt idx="1">
                  <c:v>*ST刚泰</c:v>
                </c:pt>
                <c:pt idx="2">
                  <c:v>今飞凯达</c:v>
                </c:pt>
                <c:pt idx="3">
                  <c:v>南岭民爆</c:v>
                </c:pt>
                <c:pt idx="4">
                  <c:v>苏州龙杰</c:v>
                </c:pt>
                <c:pt idx="5">
                  <c:v>实丰文化</c:v>
                </c:pt>
                <c:pt idx="6">
                  <c:v>大连圣亚</c:v>
                </c:pt>
                <c:pt idx="7">
                  <c:v>朗博科技</c:v>
                </c:pt>
                <c:pt idx="8">
                  <c:v>济民制药</c:v>
                </c:pt>
                <c:pt idx="9">
                  <c:v>仁东控股</c:v>
                </c:pt>
              </c:strCache>
            </c:strRef>
          </c:cat>
          <c:val>
            <c:numRef>
              <c:f>万得!$C$4073:$C$4087</c:f>
            </c:numRef>
          </c:val>
          <c:extLst>
            <c:ext xmlns:c16="http://schemas.microsoft.com/office/drawing/2014/chart" uri="{C3380CC4-5D6E-409C-BE32-E72D297353CC}">
              <c16:uniqueId val="{00000000-56FB-460F-9431-C5598D2A3E8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万得!$B$4073:$B$4087</c:f>
              <c:strCache>
                <c:ptCount val="10"/>
                <c:pt idx="0">
                  <c:v>力盛赛车</c:v>
                </c:pt>
                <c:pt idx="1">
                  <c:v>*ST刚泰</c:v>
                </c:pt>
                <c:pt idx="2">
                  <c:v>今飞凯达</c:v>
                </c:pt>
                <c:pt idx="3">
                  <c:v>南岭民爆</c:v>
                </c:pt>
                <c:pt idx="4">
                  <c:v>苏州龙杰</c:v>
                </c:pt>
                <c:pt idx="5">
                  <c:v>实丰文化</c:v>
                </c:pt>
                <c:pt idx="6">
                  <c:v>大连圣亚</c:v>
                </c:pt>
                <c:pt idx="7">
                  <c:v>朗博科技</c:v>
                </c:pt>
                <c:pt idx="8">
                  <c:v>济民制药</c:v>
                </c:pt>
                <c:pt idx="9">
                  <c:v>仁东控股</c:v>
                </c:pt>
              </c:strCache>
            </c:strRef>
          </c:cat>
          <c:val>
            <c:numRef>
              <c:f>万得!$D$4073:$D$4087</c:f>
            </c:numRef>
          </c:val>
          <c:extLst>
            <c:ext xmlns:c16="http://schemas.microsoft.com/office/drawing/2014/chart" uri="{C3380CC4-5D6E-409C-BE32-E72D297353CC}">
              <c16:uniqueId val="{00000001-56FB-460F-9431-C5598D2A3E89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万得!$B$4073:$B$4087</c:f>
              <c:strCache>
                <c:ptCount val="10"/>
                <c:pt idx="0">
                  <c:v>力盛赛车</c:v>
                </c:pt>
                <c:pt idx="1">
                  <c:v>*ST刚泰</c:v>
                </c:pt>
                <c:pt idx="2">
                  <c:v>今飞凯达</c:v>
                </c:pt>
                <c:pt idx="3">
                  <c:v>南岭民爆</c:v>
                </c:pt>
                <c:pt idx="4">
                  <c:v>苏州龙杰</c:v>
                </c:pt>
                <c:pt idx="5">
                  <c:v>实丰文化</c:v>
                </c:pt>
                <c:pt idx="6">
                  <c:v>大连圣亚</c:v>
                </c:pt>
                <c:pt idx="7">
                  <c:v>朗博科技</c:v>
                </c:pt>
                <c:pt idx="8">
                  <c:v>济民制药</c:v>
                </c:pt>
                <c:pt idx="9">
                  <c:v>仁东控股</c:v>
                </c:pt>
              </c:strCache>
            </c:strRef>
          </c:cat>
          <c:val>
            <c:numRef>
              <c:f>万得!$F$4073:$F$4087</c:f>
            </c:numRef>
          </c:val>
          <c:extLst>
            <c:ext xmlns:c16="http://schemas.microsoft.com/office/drawing/2014/chart" uri="{C3380CC4-5D6E-409C-BE32-E72D297353CC}">
              <c16:uniqueId val="{00000002-56FB-460F-9431-C5598D2A3E89}"/>
            </c:ext>
          </c:extLst>
        </c:ser>
        <c:ser>
          <c:idx val="4"/>
          <c:order val="4"/>
          <c:spPr>
            <a:solidFill>
              <a:srgbClr val="6699F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万得!$B$4073:$B$4087</c:f>
              <c:strCache>
                <c:ptCount val="10"/>
                <c:pt idx="0">
                  <c:v>力盛赛车</c:v>
                </c:pt>
                <c:pt idx="1">
                  <c:v>*ST刚泰</c:v>
                </c:pt>
                <c:pt idx="2">
                  <c:v>今飞凯达</c:v>
                </c:pt>
                <c:pt idx="3">
                  <c:v>南岭民爆</c:v>
                </c:pt>
                <c:pt idx="4">
                  <c:v>苏州龙杰</c:v>
                </c:pt>
                <c:pt idx="5">
                  <c:v>实丰文化</c:v>
                </c:pt>
                <c:pt idx="6">
                  <c:v>大连圣亚</c:v>
                </c:pt>
                <c:pt idx="7">
                  <c:v>朗博科技</c:v>
                </c:pt>
                <c:pt idx="8">
                  <c:v>济民制药</c:v>
                </c:pt>
                <c:pt idx="9">
                  <c:v>仁东控股</c:v>
                </c:pt>
              </c:strCache>
            </c:strRef>
          </c:cat>
          <c:val>
            <c:numRef>
              <c:f>万得!$G$4073:$G$4087</c:f>
              <c:numCache>
                <c:formatCode>0.00_ </c:formatCode>
                <c:ptCount val="10"/>
                <c:pt idx="0">
                  <c:v>-43.161299999999997</c:v>
                </c:pt>
                <c:pt idx="1">
                  <c:v>-43.8202</c:v>
                </c:pt>
                <c:pt idx="2">
                  <c:v>-48.495899999999999</c:v>
                </c:pt>
                <c:pt idx="3">
                  <c:v>-50.306699999999999</c:v>
                </c:pt>
                <c:pt idx="4">
                  <c:v>-52.486499999999999</c:v>
                </c:pt>
                <c:pt idx="5">
                  <c:v>-53.090699999999998</c:v>
                </c:pt>
                <c:pt idx="6">
                  <c:v>-55.5291</c:v>
                </c:pt>
                <c:pt idx="7">
                  <c:v>-65.586600000000004</c:v>
                </c:pt>
                <c:pt idx="8">
                  <c:v>-66.030199999999994</c:v>
                </c:pt>
                <c:pt idx="9">
                  <c:v>-71.504599999999996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FB-460F-9431-C5598D2A3E89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万得!$B$4073:$B$4087</c:f>
              <c:strCache>
                <c:ptCount val="10"/>
                <c:pt idx="0">
                  <c:v>力盛赛车</c:v>
                </c:pt>
                <c:pt idx="1">
                  <c:v>*ST刚泰</c:v>
                </c:pt>
                <c:pt idx="2">
                  <c:v>今飞凯达</c:v>
                </c:pt>
                <c:pt idx="3">
                  <c:v>南岭民爆</c:v>
                </c:pt>
                <c:pt idx="4">
                  <c:v>苏州龙杰</c:v>
                </c:pt>
                <c:pt idx="5">
                  <c:v>实丰文化</c:v>
                </c:pt>
                <c:pt idx="6">
                  <c:v>大连圣亚</c:v>
                </c:pt>
                <c:pt idx="7">
                  <c:v>朗博科技</c:v>
                </c:pt>
                <c:pt idx="8">
                  <c:v>济民制药</c:v>
                </c:pt>
                <c:pt idx="9">
                  <c:v>仁东控股</c:v>
                </c:pt>
              </c:strCache>
            </c:strRef>
          </c:cat>
          <c:val>
            <c:numRef>
              <c:f>万得!$E$4073:$E$4087</c:f>
            </c:numRef>
          </c:val>
          <c:extLst>
            <c:ext xmlns:c16="http://schemas.microsoft.com/office/drawing/2014/chart" uri="{C3380CC4-5D6E-409C-BE32-E72D297353CC}">
              <c16:uniqueId val="{00000004-56FB-460F-9431-C5598D2A3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3204528"/>
        <c:axId val="593208792"/>
      </c:barChart>
      <c:catAx>
        <c:axId val="593204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3208792"/>
        <c:crosses val="autoZero"/>
        <c:auto val="1"/>
        <c:lblAlgn val="ctr"/>
        <c:lblOffset val="100"/>
        <c:noMultiLvlLbl val="0"/>
      </c:catAx>
      <c:valAx>
        <c:axId val="593208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320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东方日升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Sheet1!$C$6:$C$57</c:f>
              <c:numCache>
                <c:formatCode>yyyy\-mm\-dd</c:formatCode>
                <c:ptCount val="52"/>
                <c:pt idx="0">
                  <c:v>43840</c:v>
                </c:pt>
                <c:pt idx="1">
                  <c:v>43847</c:v>
                </c:pt>
                <c:pt idx="2">
                  <c:v>43853</c:v>
                </c:pt>
                <c:pt idx="3">
                  <c:v>43868</c:v>
                </c:pt>
                <c:pt idx="4">
                  <c:v>43875</c:v>
                </c:pt>
                <c:pt idx="5">
                  <c:v>43882</c:v>
                </c:pt>
                <c:pt idx="6">
                  <c:v>43889</c:v>
                </c:pt>
                <c:pt idx="7">
                  <c:v>43896</c:v>
                </c:pt>
                <c:pt idx="8">
                  <c:v>43903</c:v>
                </c:pt>
                <c:pt idx="9">
                  <c:v>43910</c:v>
                </c:pt>
                <c:pt idx="10">
                  <c:v>43917</c:v>
                </c:pt>
                <c:pt idx="11">
                  <c:v>43924</c:v>
                </c:pt>
                <c:pt idx="12">
                  <c:v>43931</c:v>
                </c:pt>
                <c:pt idx="13">
                  <c:v>43938</c:v>
                </c:pt>
                <c:pt idx="14">
                  <c:v>43945</c:v>
                </c:pt>
                <c:pt idx="15">
                  <c:v>43951</c:v>
                </c:pt>
                <c:pt idx="16">
                  <c:v>43959</c:v>
                </c:pt>
                <c:pt idx="17">
                  <c:v>43966</c:v>
                </c:pt>
                <c:pt idx="18">
                  <c:v>43973</c:v>
                </c:pt>
                <c:pt idx="19">
                  <c:v>43980</c:v>
                </c:pt>
                <c:pt idx="20">
                  <c:v>43987</c:v>
                </c:pt>
                <c:pt idx="21">
                  <c:v>43994</c:v>
                </c:pt>
                <c:pt idx="22">
                  <c:v>44001</c:v>
                </c:pt>
                <c:pt idx="23">
                  <c:v>44006</c:v>
                </c:pt>
                <c:pt idx="24">
                  <c:v>44015</c:v>
                </c:pt>
                <c:pt idx="25">
                  <c:v>44022</c:v>
                </c:pt>
                <c:pt idx="26">
                  <c:v>44029</c:v>
                </c:pt>
                <c:pt idx="27">
                  <c:v>44036</c:v>
                </c:pt>
                <c:pt idx="28">
                  <c:v>44043</c:v>
                </c:pt>
                <c:pt idx="29">
                  <c:v>44050</c:v>
                </c:pt>
                <c:pt idx="30">
                  <c:v>44057</c:v>
                </c:pt>
                <c:pt idx="31">
                  <c:v>44064</c:v>
                </c:pt>
                <c:pt idx="32">
                  <c:v>44071</c:v>
                </c:pt>
                <c:pt idx="33">
                  <c:v>44078</c:v>
                </c:pt>
                <c:pt idx="34">
                  <c:v>44085</c:v>
                </c:pt>
                <c:pt idx="35">
                  <c:v>44092</c:v>
                </c:pt>
                <c:pt idx="36">
                  <c:v>44099</c:v>
                </c:pt>
                <c:pt idx="37">
                  <c:v>44104</c:v>
                </c:pt>
                <c:pt idx="38">
                  <c:v>44113</c:v>
                </c:pt>
                <c:pt idx="39">
                  <c:v>44120</c:v>
                </c:pt>
                <c:pt idx="40">
                  <c:v>44127</c:v>
                </c:pt>
                <c:pt idx="41">
                  <c:v>44134</c:v>
                </c:pt>
                <c:pt idx="42">
                  <c:v>44141</c:v>
                </c:pt>
                <c:pt idx="43">
                  <c:v>44148</c:v>
                </c:pt>
                <c:pt idx="44">
                  <c:v>44155</c:v>
                </c:pt>
                <c:pt idx="45">
                  <c:v>44162</c:v>
                </c:pt>
                <c:pt idx="46">
                  <c:v>44169</c:v>
                </c:pt>
                <c:pt idx="47">
                  <c:v>44176</c:v>
                </c:pt>
                <c:pt idx="48">
                  <c:v>44183</c:v>
                </c:pt>
                <c:pt idx="49">
                  <c:v>44190</c:v>
                </c:pt>
                <c:pt idx="50">
                  <c:v>44196</c:v>
                </c:pt>
                <c:pt idx="51">
                  <c:v>44200</c:v>
                </c:pt>
              </c:numCache>
            </c:numRef>
          </c:cat>
          <c:val>
            <c:numRef>
              <c:f>Sheet1!$D$6:$D$57</c:f>
              <c:numCache>
                <c:formatCode>0.00%</c:formatCode>
                <c:ptCount val="52"/>
                <c:pt idx="0">
                  <c:v>0.17375630857966828</c:v>
                </c:pt>
                <c:pt idx="1">
                  <c:v>0.11103100216294148</c:v>
                </c:pt>
                <c:pt idx="2">
                  <c:v>0.12328767123287676</c:v>
                </c:pt>
                <c:pt idx="3">
                  <c:v>9.300648882480167E-2</c:v>
                </c:pt>
                <c:pt idx="4">
                  <c:v>0.23503965392934378</c:v>
                </c:pt>
                <c:pt idx="5">
                  <c:v>0.23143475126171587</c:v>
                </c:pt>
                <c:pt idx="6">
                  <c:v>6.5609228550829179E-2</c:v>
                </c:pt>
                <c:pt idx="7">
                  <c:v>0.14563806777217003</c:v>
                </c:pt>
                <c:pt idx="8">
                  <c:v>3.6770007209805167E-2</c:v>
                </c:pt>
                <c:pt idx="9">
                  <c:v>-4.3258832011534576E-3</c:v>
                </c:pt>
                <c:pt idx="10">
                  <c:v>-0.12833453496755587</c:v>
                </c:pt>
                <c:pt idx="11">
                  <c:v>-0.13482335976928628</c:v>
                </c:pt>
                <c:pt idx="12">
                  <c:v>-0.15428983417447728</c:v>
                </c:pt>
                <c:pt idx="13">
                  <c:v>-0.14203316510454222</c:v>
                </c:pt>
                <c:pt idx="14">
                  <c:v>-0.15428983417447728</c:v>
                </c:pt>
                <c:pt idx="15">
                  <c:v>-0.14275414563806776</c:v>
                </c:pt>
                <c:pt idx="16">
                  <c:v>-0.11319394376351821</c:v>
                </c:pt>
                <c:pt idx="17">
                  <c:v>-0.12184571016582568</c:v>
                </c:pt>
                <c:pt idx="18">
                  <c:v>-0.11463590483056962</c:v>
                </c:pt>
                <c:pt idx="19">
                  <c:v>-0.10165825522710881</c:v>
                </c:pt>
                <c:pt idx="20">
                  <c:v>-7.2098053352559477E-2</c:v>
                </c:pt>
                <c:pt idx="21">
                  <c:v>-8.0028839221341075E-2</c:v>
                </c:pt>
                <c:pt idx="22">
                  <c:v>5.7678442682047582E-3</c:v>
                </c:pt>
                <c:pt idx="23">
                  <c:v>4.9747656813266206E-2</c:v>
                </c:pt>
                <c:pt idx="24">
                  <c:v>0.11391492429704386</c:v>
                </c:pt>
                <c:pt idx="25">
                  <c:v>0.15140591204037501</c:v>
                </c:pt>
                <c:pt idx="26">
                  <c:v>0.1290555155010813</c:v>
                </c:pt>
                <c:pt idx="27">
                  <c:v>0.30641672674837794</c:v>
                </c:pt>
                <c:pt idx="28">
                  <c:v>0.34679163662581103</c:v>
                </c:pt>
                <c:pt idx="29">
                  <c:v>0.19178082191780832</c:v>
                </c:pt>
                <c:pt idx="30">
                  <c:v>0.15501081470800293</c:v>
                </c:pt>
                <c:pt idx="31">
                  <c:v>0.11391492429704386</c:v>
                </c:pt>
                <c:pt idx="32">
                  <c:v>0.16726748377793821</c:v>
                </c:pt>
                <c:pt idx="33">
                  <c:v>0.15428983417447739</c:v>
                </c:pt>
                <c:pt idx="34">
                  <c:v>0.18961788031723148</c:v>
                </c:pt>
                <c:pt idx="35">
                  <c:v>0.19610670511896178</c:v>
                </c:pt>
                <c:pt idx="36">
                  <c:v>0.1304974765681326</c:v>
                </c:pt>
                <c:pt idx="37">
                  <c:v>0.22350396539293427</c:v>
                </c:pt>
                <c:pt idx="38">
                  <c:v>0.34462869502523419</c:v>
                </c:pt>
                <c:pt idx="39">
                  <c:v>0.32732516222061991</c:v>
                </c:pt>
                <c:pt idx="40">
                  <c:v>0.21989906272530657</c:v>
                </c:pt>
                <c:pt idx="41">
                  <c:v>0.23864455659697192</c:v>
                </c:pt>
                <c:pt idx="42">
                  <c:v>0.3093006488824801</c:v>
                </c:pt>
                <c:pt idx="43">
                  <c:v>0.21052631578947367</c:v>
                </c:pt>
                <c:pt idx="44">
                  <c:v>0.21701514059120397</c:v>
                </c:pt>
                <c:pt idx="45">
                  <c:v>0.20692141312184553</c:v>
                </c:pt>
                <c:pt idx="46">
                  <c:v>0.30857966834895456</c:v>
                </c:pt>
                <c:pt idx="47">
                  <c:v>0.3691420331651043</c:v>
                </c:pt>
                <c:pt idx="48">
                  <c:v>0.73107426099495321</c:v>
                </c:pt>
                <c:pt idx="49">
                  <c:v>1.1643835616438358</c:v>
                </c:pt>
                <c:pt idx="50">
                  <c:v>1.0785868781542898</c:v>
                </c:pt>
                <c:pt idx="51">
                  <c:v>1.1283345349675562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87-454C-8EB9-964FD14C7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9413440"/>
        <c:axId val="1009414424"/>
      </c:lineChart>
      <c:dateAx>
        <c:axId val="100941344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09414424"/>
        <c:crosses val="autoZero"/>
        <c:auto val="1"/>
        <c:lblOffset val="100"/>
        <c:baseTimeUnit val="days"/>
      </c:dateAx>
      <c:valAx>
        <c:axId val="100941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0941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万得!$B$2:$B$11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*ST银亿</c:v>
                </c:pt>
                <c:pt idx="3">
                  <c:v>供销大集</c:v>
                </c:pt>
                <c:pt idx="4">
                  <c:v>国城矿业</c:v>
                </c:pt>
                <c:pt idx="5">
                  <c:v>泛海控股</c:v>
                </c:pt>
                <c:pt idx="6">
                  <c:v>希努尔</c:v>
                </c:pt>
                <c:pt idx="7">
                  <c:v>*ST新光</c:v>
                </c:pt>
                <c:pt idx="8">
                  <c:v>*ST贵人</c:v>
                </c:pt>
                <c:pt idx="9">
                  <c:v>三六零</c:v>
                </c:pt>
              </c:strCache>
            </c:strRef>
          </c:cat>
          <c:val>
            <c:numRef>
              <c:f>万得!$C$2:$C$11</c:f>
            </c:numRef>
          </c:val>
          <c:extLst>
            <c:ext xmlns:c16="http://schemas.microsoft.com/office/drawing/2014/chart" uri="{C3380CC4-5D6E-409C-BE32-E72D297353CC}">
              <c16:uniqueId val="{00000000-79FD-43EE-9AAF-7EE36B9E4BBF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万得!$B$2:$B$11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*ST银亿</c:v>
                </c:pt>
                <c:pt idx="3">
                  <c:v>供销大集</c:v>
                </c:pt>
                <c:pt idx="4">
                  <c:v>国城矿业</c:v>
                </c:pt>
                <c:pt idx="5">
                  <c:v>泛海控股</c:v>
                </c:pt>
                <c:pt idx="6">
                  <c:v>希努尔</c:v>
                </c:pt>
                <c:pt idx="7">
                  <c:v>*ST新光</c:v>
                </c:pt>
                <c:pt idx="8">
                  <c:v>*ST贵人</c:v>
                </c:pt>
                <c:pt idx="9">
                  <c:v>三六零</c:v>
                </c:pt>
              </c:strCache>
            </c:strRef>
          </c:cat>
          <c:val>
            <c:numRef>
              <c:f>万得!$G$2:$G$11</c:f>
            </c:numRef>
          </c:val>
          <c:extLst>
            <c:ext xmlns:c16="http://schemas.microsoft.com/office/drawing/2014/chart" uri="{C3380CC4-5D6E-409C-BE32-E72D297353CC}">
              <c16:uniqueId val="{00000001-79FD-43EE-9AAF-7EE36B9E4BBF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万得!$B$2:$B$11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*ST银亿</c:v>
                </c:pt>
                <c:pt idx="3">
                  <c:v>供销大集</c:v>
                </c:pt>
                <c:pt idx="4">
                  <c:v>国城矿业</c:v>
                </c:pt>
                <c:pt idx="5">
                  <c:v>泛海控股</c:v>
                </c:pt>
                <c:pt idx="6">
                  <c:v>希努尔</c:v>
                </c:pt>
                <c:pt idx="7">
                  <c:v>*ST新光</c:v>
                </c:pt>
                <c:pt idx="8">
                  <c:v>*ST贵人</c:v>
                </c:pt>
                <c:pt idx="9">
                  <c:v>三六零</c:v>
                </c:pt>
              </c:strCache>
            </c:strRef>
          </c:cat>
          <c:val>
            <c:numRef>
              <c:f>万得!$H$2:$H$11</c:f>
            </c:numRef>
          </c:val>
          <c:extLst>
            <c:ext xmlns:c16="http://schemas.microsoft.com/office/drawing/2014/chart" uri="{C3380CC4-5D6E-409C-BE32-E72D297353CC}">
              <c16:uniqueId val="{00000002-79FD-43EE-9AAF-7EE36B9E4BBF}"/>
            </c:ext>
          </c:extLst>
        </c:ser>
        <c:ser>
          <c:idx val="6"/>
          <c:order val="6"/>
          <c:spPr>
            <a:solidFill>
              <a:srgbClr val="6699F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万得!$B$2:$B$11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*ST银亿</c:v>
                </c:pt>
                <c:pt idx="3">
                  <c:v>供销大集</c:v>
                </c:pt>
                <c:pt idx="4">
                  <c:v>国城矿业</c:v>
                </c:pt>
                <c:pt idx="5">
                  <c:v>泛海控股</c:v>
                </c:pt>
                <c:pt idx="6">
                  <c:v>希努尔</c:v>
                </c:pt>
                <c:pt idx="7">
                  <c:v>*ST新光</c:v>
                </c:pt>
                <c:pt idx="8">
                  <c:v>*ST贵人</c:v>
                </c:pt>
                <c:pt idx="9">
                  <c:v>三六零</c:v>
                </c:pt>
              </c:strCache>
            </c:strRef>
          </c:cat>
          <c:val>
            <c:numRef>
              <c:f>万得!$I$2:$I$11</c:f>
              <c:numCache>
                <c:formatCode>0.00_ </c:formatCode>
                <c:ptCount val="10"/>
                <c:pt idx="0">
                  <c:v>76.13</c:v>
                </c:pt>
                <c:pt idx="1">
                  <c:v>75.09</c:v>
                </c:pt>
                <c:pt idx="2">
                  <c:v>72.33</c:v>
                </c:pt>
                <c:pt idx="3">
                  <c:v>71.52</c:v>
                </c:pt>
                <c:pt idx="4">
                  <c:v>70.87</c:v>
                </c:pt>
                <c:pt idx="5">
                  <c:v>68.97</c:v>
                </c:pt>
                <c:pt idx="6">
                  <c:v>68.5</c:v>
                </c:pt>
                <c:pt idx="7">
                  <c:v>67.88</c:v>
                </c:pt>
                <c:pt idx="8">
                  <c:v>67.12</c:v>
                </c:pt>
                <c:pt idx="9">
                  <c:v>66.87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FD-43EE-9AAF-7EE36B9E4BB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万得!$B$2:$B$11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*ST银亿</c:v>
                </c:pt>
                <c:pt idx="3">
                  <c:v>供销大集</c:v>
                </c:pt>
                <c:pt idx="4">
                  <c:v>国城矿业</c:v>
                </c:pt>
                <c:pt idx="5">
                  <c:v>泛海控股</c:v>
                </c:pt>
                <c:pt idx="6">
                  <c:v>希努尔</c:v>
                </c:pt>
                <c:pt idx="7">
                  <c:v>*ST新光</c:v>
                </c:pt>
                <c:pt idx="8">
                  <c:v>*ST贵人</c:v>
                </c:pt>
                <c:pt idx="9">
                  <c:v>三六零</c:v>
                </c:pt>
              </c:strCache>
            </c:strRef>
          </c:cat>
          <c:val>
            <c:numRef>
              <c:f>万得!$D$2:$D$11</c:f>
            </c:numRef>
          </c:val>
          <c:extLst>
            <c:ext xmlns:c16="http://schemas.microsoft.com/office/drawing/2014/chart" uri="{C3380CC4-5D6E-409C-BE32-E72D297353CC}">
              <c16:uniqueId val="{00000004-79FD-43EE-9AAF-7EE36B9E4BB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万得!$B$2:$B$11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*ST银亿</c:v>
                </c:pt>
                <c:pt idx="3">
                  <c:v>供销大集</c:v>
                </c:pt>
                <c:pt idx="4">
                  <c:v>国城矿业</c:v>
                </c:pt>
                <c:pt idx="5">
                  <c:v>泛海控股</c:v>
                </c:pt>
                <c:pt idx="6">
                  <c:v>希努尔</c:v>
                </c:pt>
                <c:pt idx="7">
                  <c:v>*ST新光</c:v>
                </c:pt>
                <c:pt idx="8">
                  <c:v>*ST贵人</c:v>
                </c:pt>
                <c:pt idx="9">
                  <c:v>三六零</c:v>
                </c:pt>
              </c:strCache>
            </c:strRef>
          </c:cat>
          <c:val>
            <c:numRef>
              <c:f>万得!$E$2:$E$11</c:f>
            </c:numRef>
          </c:val>
          <c:extLst>
            <c:ext xmlns:c16="http://schemas.microsoft.com/office/drawing/2014/chart" uri="{C3380CC4-5D6E-409C-BE32-E72D297353CC}">
              <c16:uniqueId val="{00000005-79FD-43EE-9AAF-7EE36B9E4BBF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万得!$B$2:$B$11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*ST银亿</c:v>
                </c:pt>
                <c:pt idx="3">
                  <c:v>供销大集</c:v>
                </c:pt>
                <c:pt idx="4">
                  <c:v>国城矿业</c:v>
                </c:pt>
                <c:pt idx="5">
                  <c:v>泛海控股</c:v>
                </c:pt>
                <c:pt idx="6">
                  <c:v>希努尔</c:v>
                </c:pt>
                <c:pt idx="7">
                  <c:v>*ST新光</c:v>
                </c:pt>
                <c:pt idx="8">
                  <c:v>*ST贵人</c:v>
                </c:pt>
                <c:pt idx="9">
                  <c:v>三六零</c:v>
                </c:pt>
              </c:strCache>
            </c:strRef>
          </c:cat>
          <c:val>
            <c:numRef>
              <c:f>万得!$F$2:$F$11</c:f>
            </c:numRef>
          </c:val>
          <c:extLst>
            <c:ext xmlns:c16="http://schemas.microsoft.com/office/drawing/2014/chart" uri="{C3380CC4-5D6E-409C-BE32-E72D297353CC}">
              <c16:uniqueId val="{00000006-79FD-43EE-9AAF-7EE36B9E4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12033040"/>
        <c:axId val="1012035664"/>
      </c:barChart>
      <c:catAx>
        <c:axId val="101203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12035664"/>
        <c:crosses val="autoZero"/>
        <c:auto val="1"/>
        <c:lblAlgn val="ctr"/>
        <c:lblOffset val="100"/>
        <c:noMultiLvlLbl val="0"/>
      </c:catAx>
      <c:valAx>
        <c:axId val="101203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1203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万得!$B$2:$B$6</c:f>
              <c:strCache>
                <c:ptCount val="5"/>
                <c:pt idx="0">
                  <c:v>润建股份</c:v>
                </c:pt>
                <c:pt idx="1">
                  <c:v>长白山</c:v>
                </c:pt>
                <c:pt idx="2">
                  <c:v>永冠新材</c:v>
                </c:pt>
                <c:pt idx="3">
                  <c:v>阳泉煤业</c:v>
                </c:pt>
                <c:pt idx="4">
                  <c:v>彩虹股份</c:v>
                </c:pt>
              </c:strCache>
            </c:strRef>
          </c:cat>
          <c:val>
            <c:numRef>
              <c:f>万得!$C$2:$C$6</c:f>
            </c:numRef>
          </c:val>
          <c:extLst>
            <c:ext xmlns:c16="http://schemas.microsoft.com/office/drawing/2014/chart" uri="{C3380CC4-5D6E-409C-BE32-E72D297353CC}">
              <c16:uniqueId val="{00000000-AAEF-48FB-A5DB-D7C29C8D3B2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万得!$B$2:$B$6</c:f>
              <c:strCache>
                <c:ptCount val="5"/>
                <c:pt idx="0">
                  <c:v>润建股份</c:v>
                </c:pt>
                <c:pt idx="1">
                  <c:v>长白山</c:v>
                </c:pt>
                <c:pt idx="2">
                  <c:v>永冠新材</c:v>
                </c:pt>
                <c:pt idx="3">
                  <c:v>阳泉煤业</c:v>
                </c:pt>
                <c:pt idx="4">
                  <c:v>彩虹股份</c:v>
                </c:pt>
              </c:strCache>
            </c:strRef>
          </c:cat>
          <c:val>
            <c:numRef>
              <c:f>万得!$D$2:$D$6</c:f>
            </c:numRef>
          </c:val>
          <c:extLst>
            <c:ext xmlns:c16="http://schemas.microsoft.com/office/drawing/2014/chart" uri="{C3380CC4-5D6E-409C-BE32-E72D297353CC}">
              <c16:uniqueId val="{00000001-AAEF-48FB-A5DB-D7C29C8D3B2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万得!$B$2:$B$6</c:f>
              <c:strCache>
                <c:ptCount val="5"/>
                <c:pt idx="0">
                  <c:v>润建股份</c:v>
                </c:pt>
                <c:pt idx="1">
                  <c:v>长白山</c:v>
                </c:pt>
                <c:pt idx="2">
                  <c:v>永冠新材</c:v>
                </c:pt>
                <c:pt idx="3">
                  <c:v>阳泉煤业</c:v>
                </c:pt>
                <c:pt idx="4">
                  <c:v>彩虹股份</c:v>
                </c:pt>
              </c:strCache>
            </c:strRef>
          </c:cat>
          <c:val>
            <c:numRef>
              <c:f>万得!$E$2:$E$6</c:f>
            </c:numRef>
          </c:val>
          <c:extLst>
            <c:ext xmlns:c16="http://schemas.microsoft.com/office/drawing/2014/chart" uri="{C3380CC4-5D6E-409C-BE32-E72D297353CC}">
              <c16:uniqueId val="{00000002-AAEF-48FB-A5DB-D7C29C8D3B21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万得!$B$2:$B$6</c:f>
              <c:strCache>
                <c:ptCount val="5"/>
                <c:pt idx="0">
                  <c:v>润建股份</c:v>
                </c:pt>
                <c:pt idx="1">
                  <c:v>长白山</c:v>
                </c:pt>
                <c:pt idx="2">
                  <c:v>永冠新材</c:v>
                </c:pt>
                <c:pt idx="3">
                  <c:v>阳泉煤业</c:v>
                </c:pt>
                <c:pt idx="4">
                  <c:v>彩虹股份</c:v>
                </c:pt>
              </c:strCache>
            </c:strRef>
          </c:cat>
          <c:val>
            <c:numRef>
              <c:f>万得!$F$2:$F$6</c:f>
            </c:numRef>
          </c:val>
          <c:extLst>
            <c:ext xmlns:c16="http://schemas.microsoft.com/office/drawing/2014/chart" uri="{C3380CC4-5D6E-409C-BE32-E72D297353CC}">
              <c16:uniqueId val="{00000003-AAEF-48FB-A5DB-D7C29C8D3B21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万得!$B$2:$B$6</c:f>
              <c:strCache>
                <c:ptCount val="5"/>
                <c:pt idx="0">
                  <c:v>润建股份</c:v>
                </c:pt>
                <c:pt idx="1">
                  <c:v>长白山</c:v>
                </c:pt>
                <c:pt idx="2">
                  <c:v>永冠新材</c:v>
                </c:pt>
                <c:pt idx="3">
                  <c:v>阳泉煤业</c:v>
                </c:pt>
                <c:pt idx="4">
                  <c:v>彩虹股份</c:v>
                </c:pt>
              </c:strCache>
            </c:strRef>
          </c:cat>
          <c:val>
            <c:numRef>
              <c:f>万得!$G$2:$G$6</c:f>
            </c:numRef>
          </c:val>
          <c:extLst>
            <c:ext xmlns:c16="http://schemas.microsoft.com/office/drawing/2014/chart" uri="{C3380CC4-5D6E-409C-BE32-E72D297353CC}">
              <c16:uniqueId val="{00000004-AAEF-48FB-A5DB-D7C29C8D3B21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万得!$B$2:$B$6</c:f>
              <c:strCache>
                <c:ptCount val="5"/>
                <c:pt idx="0">
                  <c:v>润建股份</c:v>
                </c:pt>
                <c:pt idx="1">
                  <c:v>长白山</c:v>
                </c:pt>
                <c:pt idx="2">
                  <c:v>永冠新材</c:v>
                </c:pt>
                <c:pt idx="3">
                  <c:v>阳泉煤业</c:v>
                </c:pt>
                <c:pt idx="4">
                  <c:v>彩虹股份</c:v>
                </c:pt>
              </c:strCache>
            </c:strRef>
          </c:cat>
          <c:val>
            <c:numRef>
              <c:f>万得!$H$2:$H$6</c:f>
            </c:numRef>
          </c:val>
          <c:extLst>
            <c:ext xmlns:c16="http://schemas.microsoft.com/office/drawing/2014/chart" uri="{C3380CC4-5D6E-409C-BE32-E72D297353CC}">
              <c16:uniqueId val="{00000005-AAEF-48FB-A5DB-D7C29C8D3B21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万得!$B$2:$B$6</c:f>
              <c:strCache>
                <c:ptCount val="5"/>
                <c:pt idx="0">
                  <c:v>润建股份</c:v>
                </c:pt>
                <c:pt idx="1">
                  <c:v>长白山</c:v>
                </c:pt>
                <c:pt idx="2">
                  <c:v>永冠新材</c:v>
                </c:pt>
                <c:pt idx="3">
                  <c:v>阳泉煤业</c:v>
                </c:pt>
                <c:pt idx="4">
                  <c:v>彩虹股份</c:v>
                </c:pt>
              </c:strCache>
            </c:strRef>
          </c:cat>
          <c:val>
            <c:numRef>
              <c:f>万得!$I$2:$I$6</c:f>
            </c:numRef>
          </c:val>
          <c:extLst>
            <c:ext xmlns:c16="http://schemas.microsoft.com/office/drawing/2014/chart" uri="{C3380CC4-5D6E-409C-BE32-E72D297353CC}">
              <c16:uniqueId val="{00000006-AAEF-48FB-A5DB-D7C29C8D3B21}"/>
            </c:ext>
          </c:extLst>
        </c:ser>
        <c:ser>
          <c:idx val="7"/>
          <c:order val="7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万得!$B$2:$B$6</c:f>
              <c:strCache>
                <c:ptCount val="5"/>
                <c:pt idx="0">
                  <c:v>润建股份</c:v>
                </c:pt>
                <c:pt idx="1">
                  <c:v>长白山</c:v>
                </c:pt>
                <c:pt idx="2">
                  <c:v>永冠新材</c:v>
                </c:pt>
                <c:pt idx="3">
                  <c:v>阳泉煤业</c:v>
                </c:pt>
                <c:pt idx="4">
                  <c:v>彩虹股份</c:v>
                </c:pt>
              </c:strCache>
            </c:strRef>
          </c:cat>
          <c:val>
            <c:numRef>
              <c:f>万得!$J$2:$J$6</c:f>
              <c:numCache>
                <c:formatCode>0.00_ </c:formatCode>
                <c:ptCount val="5"/>
                <c:pt idx="0">
                  <c:v>30.060000000000002</c:v>
                </c:pt>
                <c:pt idx="1">
                  <c:v>29.73</c:v>
                </c:pt>
                <c:pt idx="2">
                  <c:v>23.28</c:v>
                </c:pt>
                <c:pt idx="3">
                  <c:v>21.85</c:v>
                </c:pt>
                <c:pt idx="4">
                  <c:v>21.32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EF-48FB-A5DB-D7C29C8D3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0060432"/>
        <c:axId val="870067320"/>
      </c:barChart>
      <c:catAx>
        <c:axId val="87006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0067320"/>
        <c:crosses val="autoZero"/>
        <c:auto val="1"/>
        <c:lblAlgn val="ctr"/>
        <c:lblOffset val="100"/>
        <c:noMultiLvlLbl val="0"/>
      </c:catAx>
      <c:valAx>
        <c:axId val="87006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006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万得!$B$2:$B$6</c:f>
              <c:strCache>
                <c:ptCount val="5"/>
                <c:pt idx="0">
                  <c:v>山东墨龙</c:v>
                </c:pt>
                <c:pt idx="1">
                  <c:v>*ST安通</c:v>
                </c:pt>
                <c:pt idx="2">
                  <c:v>*ST力帆</c:v>
                </c:pt>
                <c:pt idx="3">
                  <c:v>高斯贝尔</c:v>
                </c:pt>
                <c:pt idx="4">
                  <c:v>美芝股份</c:v>
                </c:pt>
              </c:strCache>
            </c:strRef>
          </c:cat>
          <c:val>
            <c:numRef>
              <c:f>万得!$C$2:$C$6</c:f>
            </c:numRef>
          </c:val>
          <c:extLst>
            <c:ext xmlns:c16="http://schemas.microsoft.com/office/drawing/2014/chart" uri="{C3380CC4-5D6E-409C-BE32-E72D297353CC}">
              <c16:uniqueId val="{00000000-E2B9-43D3-AFB9-5D5E5A12B10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万得!$B$2:$B$6</c:f>
              <c:strCache>
                <c:ptCount val="5"/>
                <c:pt idx="0">
                  <c:v>山东墨龙</c:v>
                </c:pt>
                <c:pt idx="1">
                  <c:v>*ST安通</c:v>
                </c:pt>
                <c:pt idx="2">
                  <c:v>*ST力帆</c:v>
                </c:pt>
                <c:pt idx="3">
                  <c:v>高斯贝尔</c:v>
                </c:pt>
                <c:pt idx="4">
                  <c:v>美芝股份</c:v>
                </c:pt>
              </c:strCache>
            </c:strRef>
          </c:cat>
          <c:val>
            <c:numRef>
              <c:f>万得!$D$2:$D$6</c:f>
            </c:numRef>
          </c:val>
          <c:extLst>
            <c:ext xmlns:c16="http://schemas.microsoft.com/office/drawing/2014/chart" uri="{C3380CC4-5D6E-409C-BE32-E72D297353CC}">
              <c16:uniqueId val="{00000001-E2B9-43D3-AFB9-5D5E5A12B100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万得!$B$2:$B$6</c:f>
              <c:strCache>
                <c:ptCount val="5"/>
                <c:pt idx="0">
                  <c:v>山东墨龙</c:v>
                </c:pt>
                <c:pt idx="1">
                  <c:v>*ST安通</c:v>
                </c:pt>
                <c:pt idx="2">
                  <c:v>*ST力帆</c:v>
                </c:pt>
                <c:pt idx="3">
                  <c:v>高斯贝尔</c:v>
                </c:pt>
                <c:pt idx="4">
                  <c:v>美芝股份</c:v>
                </c:pt>
              </c:strCache>
            </c:strRef>
          </c:cat>
          <c:val>
            <c:numRef>
              <c:f>万得!$E$2:$E$6</c:f>
            </c:numRef>
          </c:val>
          <c:extLst>
            <c:ext xmlns:c16="http://schemas.microsoft.com/office/drawing/2014/chart" uri="{C3380CC4-5D6E-409C-BE32-E72D297353CC}">
              <c16:uniqueId val="{00000002-E2B9-43D3-AFB9-5D5E5A12B100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万得!$B$2:$B$6</c:f>
              <c:strCache>
                <c:ptCount val="5"/>
                <c:pt idx="0">
                  <c:v>山东墨龙</c:v>
                </c:pt>
                <c:pt idx="1">
                  <c:v>*ST安通</c:v>
                </c:pt>
                <c:pt idx="2">
                  <c:v>*ST力帆</c:v>
                </c:pt>
                <c:pt idx="3">
                  <c:v>高斯贝尔</c:v>
                </c:pt>
                <c:pt idx="4">
                  <c:v>美芝股份</c:v>
                </c:pt>
              </c:strCache>
            </c:strRef>
          </c:cat>
          <c:val>
            <c:numRef>
              <c:f>万得!$F$2:$F$6</c:f>
            </c:numRef>
          </c:val>
          <c:extLst>
            <c:ext xmlns:c16="http://schemas.microsoft.com/office/drawing/2014/chart" uri="{C3380CC4-5D6E-409C-BE32-E72D297353CC}">
              <c16:uniqueId val="{00000003-E2B9-43D3-AFB9-5D5E5A12B100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万得!$B$2:$B$6</c:f>
              <c:strCache>
                <c:ptCount val="5"/>
                <c:pt idx="0">
                  <c:v>山东墨龙</c:v>
                </c:pt>
                <c:pt idx="1">
                  <c:v>*ST安通</c:v>
                </c:pt>
                <c:pt idx="2">
                  <c:v>*ST力帆</c:v>
                </c:pt>
                <c:pt idx="3">
                  <c:v>高斯贝尔</c:v>
                </c:pt>
                <c:pt idx="4">
                  <c:v>美芝股份</c:v>
                </c:pt>
              </c:strCache>
            </c:strRef>
          </c:cat>
          <c:val>
            <c:numRef>
              <c:f>万得!$G$2:$G$6</c:f>
            </c:numRef>
          </c:val>
          <c:extLst>
            <c:ext xmlns:c16="http://schemas.microsoft.com/office/drawing/2014/chart" uri="{C3380CC4-5D6E-409C-BE32-E72D297353CC}">
              <c16:uniqueId val="{00000004-E2B9-43D3-AFB9-5D5E5A12B100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万得!$B$2:$B$6</c:f>
              <c:strCache>
                <c:ptCount val="5"/>
                <c:pt idx="0">
                  <c:v>山东墨龙</c:v>
                </c:pt>
                <c:pt idx="1">
                  <c:v>*ST安通</c:v>
                </c:pt>
                <c:pt idx="2">
                  <c:v>*ST力帆</c:v>
                </c:pt>
                <c:pt idx="3">
                  <c:v>高斯贝尔</c:v>
                </c:pt>
                <c:pt idx="4">
                  <c:v>美芝股份</c:v>
                </c:pt>
              </c:strCache>
            </c:strRef>
          </c:cat>
          <c:val>
            <c:numRef>
              <c:f>万得!$H$2:$H$6</c:f>
            </c:numRef>
          </c:val>
          <c:extLst>
            <c:ext xmlns:c16="http://schemas.microsoft.com/office/drawing/2014/chart" uri="{C3380CC4-5D6E-409C-BE32-E72D297353CC}">
              <c16:uniqueId val="{00000005-E2B9-43D3-AFB9-5D5E5A12B100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万得!$B$2:$B$6</c:f>
              <c:strCache>
                <c:ptCount val="5"/>
                <c:pt idx="0">
                  <c:v>山东墨龙</c:v>
                </c:pt>
                <c:pt idx="1">
                  <c:v>*ST安通</c:v>
                </c:pt>
                <c:pt idx="2">
                  <c:v>*ST力帆</c:v>
                </c:pt>
                <c:pt idx="3">
                  <c:v>高斯贝尔</c:v>
                </c:pt>
                <c:pt idx="4">
                  <c:v>美芝股份</c:v>
                </c:pt>
              </c:strCache>
            </c:strRef>
          </c:cat>
          <c:val>
            <c:numRef>
              <c:f>万得!$I$2:$I$6</c:f>
            </c:numRef>
          </c:val>
          <c:extLst>
            <c:ext xmlns:c16="http://schemas.microsoft.com/office/drawing/2014/chart" uri="{C3380CC4-5D6E-409C-BE32-E72D297353CC}">
              <c16:uniqueId val="{00000006-E2B9-43D3-AFB9-5D5E5A12B100}"/>
            </c:ext>
          </c:extLst>
        </c:ser>
        <c:ser>
          <c:idx val="7"/>
          <c:order val="7"/>
          <c:spPr>
            <a:solidFill>
              <a:srgbClr val="6699F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万得!$B$2:$B$6</c:f>
              <c:strCache>
                <c:ptCount val="5"/>
                <c:pt idx="0">
                  <c:v>山东墨龙</c:v>
                </c:pt>
                <c:pt idx="1">
                  <c:v>*ST安通</c:v>
                </c:pt>
                <c:pt idx="2">
                  <c:v>*ST力帆</c:v>
                </c:pt>
                <c:pt idx="3">
                  <c:v>高斯贝尔</c:v>
                </c:pt>
                <c:pt idx="4">
                  <c:v>美芝股份</c:v>
                </c:pt>
              </c:strCache>
            </c:strRef>
          </c:cat>
          <c:val>
            <c:numRef>
              <c:f>万得!$J$2:$J$6</c:f>
              <c:numCache>
                <c:formatCode>0.00_ </c:formatCode>
                <c:ptCount val="5"/>
                <c:pt idx="0">
                  <c:v>-34.630000000000003</c:v>
                </c:pt>
                <c:pt idx="1">
                  <c:v>-34.180000000000007</c:v>
                </c:pt>
                <c:pt idx="2">
                  <c:v>-32.18</c:v>
                </c:pt>
                <c:pt idx="3">
                  <c:v>-30.55</c:v>
                </c:pt>
                <c:pt idx="4">
                  <c:v>-29.99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B9-43D3-AFB9-5D5E5A12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0060432"/>
        <c:axId val="870067320"/>
      </c:barChart>
      <c:catAx>
        <c:axId val="87006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0067320"/>
        <c:crosses val="autoZero"/>
        <c:auto val="1"/>
        <c:lblAlgn val="ctr"/>
        <c:lblOffset val="100"/>
        <c:noMultiLvlLbl val="0"/>
      </c:catAx>
      <c:valAx>
        <c:axId val="87006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006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Sheet1!$F$1:$F$2</c:f>
              <c:strCache>
                <c:ptCount val="2"/>
                <c:pt idx="0">
                  <c:v>PPI:全部工业品:当月同比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Sheet1!$E$3:$E$17</c:f>
              <c:numCache>
                <c:formatCode>yyyy\-mm;@</c:formatCode>
                <c:ptCount val="14"/>
                <c:pt idx="0">
                  <c:v>43799</c:v>
                </c:pt>
                <c:pt idx="1">
                  <c:v>43830</c:v>
                </c:pt>
                <c:pt idx="2">
                  <c:v>43861</c:v>
                </c:pt>
                <c:pt idx="3">
                  <c:v>43890</c:v>
                </c:pt>
                <c:pt idx="4">
                  <c:v>43921</c:v>
                </c:pt>
                <c:pt idx="5">
                  <c:v>43951</c:v>
                </c:pt>
                <c:pt idx="6">
                  <c:v>43982</c:v>
                </c:pt>
                <c:pt idx="7">
                  <c:v>44012</c:v>
                </c:pt>
                <c:pt idx="8">
                  <c:v>44043</c:v>
                </c:pt>
                <c:pt idx="9">
                  <c:v>44074</c:v>
                </c:pt>
                <c:pt idx="10" formatCode="mmm\-yy">
                  <c:v>44104</c:v>
                </c:pt>
                <c:pt idx="11">
                  <c:v>44135</c:v>
                </c:pt>
                <c:pt idx="12">
                  <c:v>44165</c:v>
                </c:pt>
                <c:pt idx="13">
                  <c:v>44196</c:v>
                </c:pt>
              </c:numCache>
            </c:numRef>
          </c:cat>
          <c:val>
            <c:numRef>
              <c:f>Sheet1!$F$3:$F$17</c:f>
              <c:numCache>
                <c:formatCode>0.00_ </c:formatCode>
                <c:ptCount val="14"/>
                <c:pt idx="0">
                  <c:v>-1.4</c:v>
                </c:pt>
                <c:pt idx="1">
                  <c:v>-0.5</c:v>
                </c:pt>
                <c:pt idx="2">
                  <c:v>0.1</c:v>
                </c:pt>
                <c:pt idx="3">
                  <c:v>-0.4</c:v>
                </c:pt>
                <c:pt idx="4">
                  <c:v>-1.5</c:v>
                </c:pt>
                <c:pt idx="5">
                  <c:v>-3.1</c:v>
                </c:pt>
                <c:pt idx="6">
                  <c:v>-3.7</c:v>
                </c:pt>
                <c:pt idx="7">
                  <c:v>-3</c:v>
                </c:pt>
                <c:pt idx="8">
                  <c:v>-2.4</c:v>
                </c:pt>
                <c:pt idx="9">
                  <c:v>-2</c:v>
                </c:pt>
                <c:pt idx="10">
                  <c:v>-2.1</c:v>
                </c:pt>
                <c:pt idx="11">
                  <c:v>-2.1</c:v>
                </c:pt>
                <c:pt idx="12">
                  <c:v>-1.5</c:v>
                </c:pt>
                <c:pt idx="13">
                  <c:v>-0.4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46-44DA-9BA1-8842E9137B7D}"/>
            </c:ext>
          </c:extLst>
        </c:ser>
        <c:ser>
          <c:idx val="1"/>
          <c:order val="1"/>
          <c:tx>
            <c:strRef>
              <c:f>Sheet1!$G$1:$G$2</c:f>
              <c:strCache>
                <c:ptCount val="2"/>
                <c:pt idx="0">
                  <c:v>PPI:全部工业品:环比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Sheet1!$E$3:$E$17</c:f>
              <c:numCache>
                <c:formatCode>yyyy\-mm;@</c:formatCode>
                <c:ptCount val="14"/>
                <c:pt idx="0">
                  <c:v>43799</c:v>
                </c:pt>
                <c:pt idx="1">
                  <c:v>43830</c:v>
                </c:pt>
                <c:pt idx="2">
                  <c:v>43861</c:v>
                </c:pt>
                <c:pt idx="3">
                  <c:v>43890</c:v>
                </c:pt>
                <c:pt idx="4">
                  <c:v>43921</c:v>
                </c:pt>
                <c:pt idx="5">
                  <c:v>43951</c:v>
                </c:pt>
                <c:pt idx="6">
                  <c:v>43982</c:v>
                </c:pt>
                <c:pt idx="7">
                  <c:v>44012</c:v>
                </c:pt>
                <c:pt idx="8">
                  <c:v>44043</c:v>
                </c:pt>
                <c:pt idx="9">
                  <c:v>44074</c:v>
                </c:pt>
                <c:pt idx="10" formatCode="mmm\-yy">
                  <c:v>44104</c:v>
                </c:pt>
                <c:pt idx="11">
                  <c:v>44135</c:v>
                </c:pt>
                <c:pt idx="12">
                  <c:v>44165</c:v>
                </c:pt>
                <c:pt idx="13">
                  <c:v>44196</c:v>
                </c:pt>
              </c:numCache>
            </c:numRef>
          </c:cat>
          <c:val>
            <c:numRef>
              <c:f>Sheet1!$G$3:$G$17</c:f>
              <c:numCache>
                <c:formatCode>0.00_ </c:formatCode>
                <c:ptCount val="14"/>
                <c:pt idx="0">
                  <c:v>-0.1</c:v>
                </c:pt>
                <c:pt idx="1">
                  <c:v>0</c:v>
                </c:pt>
                <c:pt idx="2">
                  <c:v>0</c:v>
                </c:pt>
                <c:pt idx="3">
                  <c:v>-0.5</c:v>
                </c:pt>
                <c:pt idx="4">
                  <c:v>-1</c:v>
                </c:pt>
                <c:pt idx="5">
                  <c:v>-1.3</c:v>
                </c:pt>
                <c:pt idx="6">
                  <c:v>-0.4</c:v>
                </c:pt>
                <c:pt idx="7">
                  <c:v>0.4</c:v>
                </c:pt>
                <c:pt idx="8">
                  <c:v>0.4</c:v>
                </c:pt>
                <c:pt idx="9">
                  <c:v>0.3</c:v>
                </c:pt>
                <c:pt idx="10">
                  <c:v>0.1</c:v>
                </c:pt>
                <c:pt idx="11">
                  <c:v>0</c:v>
                </c:pt>
                <c:pt idx="12">
                  <c:v>0.5</c:v>
                </c:pt>
                <c:pt idx="13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46-44DA-9BA1-8842E9137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6235176"/>
        <c:axId val="1"/>
      </c:lineChart>
      <c:dateAx>
        <c:axId val="536235176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62351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Sheet1!$A$2:$A$66</c:f>
              <c:numCache>
                <c:formatCode>yyyy\-mm;@</c:formatCode>
                <c:ptCount val="13"/>
                <c:pt idx="0">
                  <c:v>43830</c:v>
                </c:pt>
                <c:pt idx="1">
                  <c:v>43861</c:v>
                </c:pt>
                <c:pt idx="2">
                  <c:v>43890</c:v>
                </c:pt>
                <c:pt idx="3">
                  <c:v>43921</c:v>
                </c:pt>
                <c:pt idx="4">
                  <c:v>43951</c:v>
                </c:pt>
                <c:pt idx="5">
                  <c:v>43982</c:v>
                </c:pt>
                <c:pt idx="6">
                  <c:v>44012</c:v>
                </c:pt>
                <c:pt idx="7">
                  <c:v>44043</c:v>
                </c:pt>
                <c:pt idx="8">
                  <c:v>44074</c:v>
                </c:pt>
                <c:pt idx="9">
                  <c:v>44104</c:v>
                </c:pt>
                <c:pt idx="10">
                  <c:v>44135</c:v>
                </c:pt>
                <c:pt idx="11">
                  <c:v>44165</c:v>
                </c:pt>
                <c:pt idx="12">
                  <c:v>44196</c:v>
                </c:pt>
              </c:numCache>
            </c:numRef>
          </c:cat>
          <c:val>
            <c:numRef>
              <c:f>Sheet1!$B$2:$B$66</c:f>
              <c:numCache>
                <c:formatCode>###,###,###,###,##0.00_ </c:formatCode>
                <c:ptCount val="13"/>
                <c:pt idx="0">
                  <c:v>50.2</c:v>
                </c:pt>
                <c:pt idx="1">
                  <c:v>50</c:v>
                </c:pt>
                <c:pt idx="2">
                  <c:v>35.700000000000003</c:v>
                </c:pt>
                <c:pt idx="3">
                  <c:v>52</c:v>
                </c:pt>
                <c:pt idx="4">
                  <c:v>50.8</c:v>
                </c:pt>
                <c:pt idx="5">
                  <c:v>50.6</c:v>
                </c:pt>
                <c:pt idx="6">
                  <c:v>50.9</c:v>
                </c:pt>
                <c:pt idx="7">
                  <c:v>51.1</c:v>
                </c:pt>
                <c:pt idx="8">
                  <c:v>51</c:v>
                </c:pt>
                <c:pt idx="9">
                  <c:v>51.5</c:v>
                </c:pt>
                <c:pt idx="10">
                  <c:v>51.4</c:v>
                </c:pt>
                <c:pt idx="11">
                  <c:v>52.1</c:v>
                </c:pt>
                <c:pt idx="12">
                  <c:v>51.9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CF-4125-B638-535182185E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财新中国PMI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Sheet1!$A$2:$A$66</c:f>
              <c:numCache>
                <c:formatCode>yyyy\-mm;@</c:formatCode>
                <c:ptCount val="13"/>
                <c:pt idx="0">
                  <c:v>43830</c:v>
                </c:pt>
                <c:pt idx="1">
                  <c:v>43861</c:v>
                </c:pt>
                <c:pt idx="2">
                  <c:v>43890</c:v>
                </c:pt>
                <c:pt idx="3">
                  <c:v>43921</c:v>
                </c:pt>
                <c:pt idx="4">
                  <c:v>43951</c:v>
                </c:pt>
                <c:pt idx="5">
                  <c:v>43982</c:v>
                </c:pt>
                <c:pt idx="6">
                  <c:v>44012</c:v>
                </c:pt>
                <c:pt idx="7">
                  <c:v>44043</c:v>
                </c:pt>
                <c:pt idx="8">
                  <c:v>44074</c:v>
                </c:pt>
                <c:pt idx="9">
                  <c:v>44104</c:v>
                </c:pt>
                <c:pt idx="10">
                  <c:v>44135</c:v>
                </c:pt>
                <c:pt idx="11">
                  <c:v>44165</c:v>
                </c:pt>
                <c:pt idx="12">
                  <c:v>44196</c:v>
                </c:pt>
              </c:numCache>
            </c:numRef>
          </c:cat>
          <c:val>
            <c:numRef>
              <c:f>Sheet1!$C$2:$C$66</c:f>
              <c:numCache>
                <c:formatCode>###,###,###,###,##0.00_ </c:formatCode>
                <c:ptCount val="13"/>
                <c:pt idx="0">
                  <c:v>51.5</c:v>
                </c:pt>
                <c:pt idx="1">
                  <c:v>51.1</c:v>
                </c:pt>
                <c:pt idx="2">
                  <c:v>40.299999999999997</c:v>
                </c:pt>
                <c:pt idx="3">
                  <c:v>50.1</c:v>
                </c:pt>
                <c:pt idx="4">
                  <c:v>49.4</c:v>
                </c:pt>
                <c:pt idx="5">
                  <c:v>50.7</c:v>
                </c:pt>
                <c:pt idx="6">
                  <c:v>51.2</c:v>
                </c:pt>
                <c:pt idx="7">
                  <c:v>52.8</c:v>
                </c:pt>
                <c:pt idx="8">
                  <c:v>53.1</c:v>
                </c:pt>
                <c:pt idx="9">
                  <c:v>53</c:v>
                </c:pt>
                <c:pt idx="10">
                  <c:v>53.6</c:v>
                </c:pt>
                <c:pt idx="11">
                  <c:v>54.9</c:v>
                </c:pt>
                <c:pt idx="12">
                  <c:v>56.3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CF-4125-B638-535182185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4963752"/>
        <c:axId val="1"/>
      </c:lineChart>
      <c:dateAx>
        <c:axId val="534963752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#,###,###,##0.00_ 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49637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上证指数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Sheet1!$G$6:$G$28</c:f>
              <c:numCache>
                <c:formatCode>yyyy\-mm\-dd</c:formatCode>
                <c:ptCount val="23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44172</c:v>
                </c:pt>
                <c:pt idx="5">
                  <c:v>44173</c:v>
                </c:pt>
                <c:pt idx="6">
                  <c:v>44174</c:v>
                </c:pt>
                <c:pt idx="7">
                  <c:v>44175</c:v>
                </c:pt>
                <c:pt idx="8">
                  <c:v>44176</c:v>
                </c:pt>
                <c:pt idx="9">
                  <c:v>44179</c:v>
                </c:pt>
                <c:pt idx="10">
                  <c:v>44180</c:v>
                </c:pt>
                <c:pt idx="11">
                  <c:v>44181</c:v>
                </c:pt>
                <c:pt idx="12">
                  <c:v>44182</c:v>
                </c:pt>
                <c:pt idx="13">
                  <c:v>44183</c:v>
                </c:pt>
                <c:pt idx="14">
                  <c:v>44186</c:v>
                </c:pt>
                <c:pt idx="15">
                  <c:v>44187</c:v>
                </c:pt>
                <c:pt idx="16">
                  <c:v>44188</c:v>
                </c:pt>
                <c:pt idx="17">
                  <c:v>44189</c:v>
                </c:pt>
                <c:pt idx="18">
                  <c:v>44190</c:v>
                </c:pt>
                <c:pt idx="19">
                  <c:v>44193</c:v>
                </c:pt>
                <c:pt idx="20">
                  <c:v>44194</c:v>
                </c:pt>
                <c:pt idx="21">
                  <c:v>44195</c:v>
                </c:pt>
                <c:pt idx="22">
                  <c:v>44196</c:v>
                </c:pt>
              </c:numCache>
            </c:numRef>
          </c:cat>
          <c:val>
            <c:numRef>
              <c:f>Sheet1!$H$6:$H$28</c:f>
              <c:numCache>
                <c:formatCode>0.00%</c:formatCode>
                <c:ptCount val="23"/>
                <c:pt idx="0">
                  <c:v>1.7743999264569599E-2</c:v>
                </c:pt>
                <c:pt idx="1">
                  <c:v>1.6989846937946806E-2</c:v>
                </c:pt>
                <c:pt idx="2">
                  <c:v>1.4853902629939464E-2</c:v>
                </c:pt>
                <c:pt idx="3">
                  <c:v>1.5574915771483733E-2</c:v>
                </c:pt>
                <c:pt idx="4">
                  <c:v>7.3261775297397413E-3</c:v>
                </c:pt>
                <c:pt idx="5">
                  <c:v>5.4314062946350106E-3</c:v>
                </c:pt>
                <c:pt idx="6">
                  <c:v>-5.8350616175089076E-3</c:v>
                </c:pt>
                <c:pt idx="7">
                  <c:v>-5.4483002030423222E-3</c:v>
                </c:pt>
                <c:pt idx="8">
                  <c:v>-1.31389498021246E-2</c:v>
                </c:pt>
                <c:pt idx="9">
                  <c:v>-6.6735360698653157E-3</c:v>
                </c:pt>
                <c:pt idx="10">
                  <c:v>-7.2300326164468354E-3</c:v>
                </c:pt>
                <c:pt idx="11">
                  <c:v>-7.3035638687474203E-3</c:v>
                </c:pt>
                <c:pt idx="12">
                  <c:v>3.8676436279259097E-3</c:v>
                </c:pt>
                <c:pt idx="13">
                  <c:v>9.2603973677229945E-4</c:v>
                </c:pt>
                <c:pt idx="14">
                  <c:v>8.4953657178845621E-3</c:v>
                </c:pt>
                <c:pt idx="15">
                  <c:v>-1.0311151297450638E-2</c:v>
                </c:pt>
                <c:pt idx="16">
                  <c:v>-2.7819225509529977E-3</c:v>
                </c:pt>
                <c:pt idx="17">
                  <c:v>-8.4445365763583524E-3</c:v>
                </c:pt>
                <c:pt idx="18">
                  <c:v>1.4174077603659185E-3</c:v>
                </c:pt>
                <c:pt idx="19">
                  <c:v>1.6305127690381394E-3</c:v>
                </c:pt>
                <c:pt idx="20">
                  <c:v>-3.7499464510276637E-3</c:v>
                </c:pt>
                <c:pt idx="21">
                  <c:v>6.6919925910924327E-3</c:v>
                </c:pt>
                <c:pt idx="22">
                  <c:v>2.3974077609553834E-2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4C-4CB1-A9AC-97148E9B8E66}"/>
            </c:ext>
          </c:extLst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深证成指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Sheet1!$G$6:$G$28</c:f>
              <c:numCache>
                <c:formatCode>yyyy\-mm\-dd</c:formatCode>
                <c:ptCount val="23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44172</c:v>
                </c:pt>
                <c:pt idx="5">
                  <c:v>44173</c:v>
                </c:pt>
                <c:pt idx="6">
                  <c:v>44174</c:v>
                </c:pt>
                <c:pt idx="7">
                  <c:v>44175</c:v>
                </c:pt>
                <c:pt idx="8">
                  <c:v>44176</c:v>
                </c:pt>
                <c:pt idx="9">
                  <c:v>44179</c:v>
                </c:pt>
                <c:pt idx="10">
                  <c:v>44180</c:v>
                </c:pt>
                <c:pt idx="11">
                  <c:v>44181</c:v>
                </c:pt>
                <c:pt idx="12">
                  <c:v>44182</c:v>
                </c:pt>
                <c:pt idx="13">
                  <c:v>44183</c:v>
                </c:pt>
                <c:pt idx="14">
                  <c:v>44186</c:v>
                </c:pt>
                <c:pt idx="15">
                  <c:v>44187</c:v>
                </c:pt>
                <c:pt idx="16">
                  <c:v>44188</c:v>
                </c:pt>
                <c:pt idx="17">
                  <c:v>44189</c:v>
                </c:pt>
                <c:pt idx="18">
                  <c:v>44190</c:v>
                </c:pt>
                <c:pt idx="19">
                  <c:v>44193</c:v>
                </c:pt>
                <c:pt idx="20">
                  <c:v>44194</c:v>
                </c:pt>
                <c:pt idx="21">
                  <c:v>44195</c:v>
                </c:pt>
                <c:pt idx="22">
                  <c:v>44196</c:v>
                </c:pt>
              </c:numCache>
            </c:numRef>
          </c:cat>
          <c:val>
            <c:numRef>
              <c:f>Sheet1!$I$6:$I$28</c:f>
              <c:numCache>
                <c:formatCode>0.00%</c:formatCode>
                <c:ptCount val="23"/>
                <c:pt idx="0">
                  <c:v>1.9038909604725429E-2</c:v>
                </c:pt>
                <c:pt idx="1">
                  <c:v>2.1321319814340045E-2</c:v>
                </c:pt>
                <c:pt idx="2">
                  <c:v>2.1987634833034786E-2</c:v>
                </c:pt>
                <c:pt idx="3">
                  <c:v>2.6082166445676069E-2</c:v>
                </c:pt>
                <c:pt idx="4">
                  <c:v>2.2192307646728304E-2</c:v>
                </c:pt>
                <c:pt idx="5">
                  <c:v>2.2222300088779123E-2</c:v>
                </c:pt>
                <c:pt idx="6">
                  <c:v>3.3957369737740439E-3</c:v>
                </c:pt>
                <c:pt idx="7">
                  <c:v>4.479232230937491E-3</c:v>
                </c:pt>
                <c:pt idx="8">
                  <c:v>-8.4100343708995995E-3</c:v>
                </c:pt>
                <c:pt idx="9">
                  <c:v>1.6109525843923667E-3</c:v>
                </c:pt>
                <c:pt idx="10">
                  <c:v>6.8179404488504236E-3</c:v>
                </c:pt>
                <c:pt idx="11">
                  <c:v>5.9238876970022503E-3</c:v>
                </c:pt>
                <c:pt idx="12">
                  <c:v>1.6075634384406401E-2</c:v>
                </c:pt>
                <c:pt idx="13">
                  <c:v>1.3460688459974834E-2</c:v>
                </c:pt>
                <c:pt idx="14">
                  <c:v>3.3996718358664912E-2</c:v>
                </c:pt>
                <c:pt idx="15">
                  <c:v>1.5522332350405454E-2</c:v>
                </c:pt>
                <c:pt idx="16">
                  <c:v>2.5231127244866647E-2</c:v>
                </c:pt>
                <c:pt idx="17">
                  <c:v>1.7956197077147351E-2</c:v>
                </c:pt>
                <c:pt idx="18">
                  <c:v>2.5379926333588099E-2</c:v>
                </c:pt>
                <c:pt idx="19">
                  <c:v>2.735822049603609E-2</c:v>
                </c:pt>
                <c:pt idx="20">
                  <c:v>2.1952997220080928E-2</c:v>
                </c:pt>
                <c:pt idx="21">
                  <c:v>3.8877139735796984E-2</c:v>
                </c:pt>
                <c:pt idx="22">
                  <c:v>5.8563725153767177E-2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4C-4CB1-A9AC-97148E9B8E66}"/>
            </c:ext>
          </c:extLst>
        </c:ser>
        <c:ser>
          <c:idx val="2"/>
          <c:order val="2"/>
          <c:tx>
            <c:strRef>
              <c:f>Sheet1!$J$5</c:f>
              <c:strCache>
                <c:ptCount val="1"/>
                <c:pt idx="0">
                  <c:v>中小板指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Sheet1!$G$6:$G$28</c:f>
              <c:numCache>
                <c:formatCode>yyyy\-mm\-dd</c:formatCode>
                <c:ptCount val="23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44172</c:v>
                </c:pt>
                <c:pt idx="5">
                  <c:v>44173</c:v>
                </c:pt>
                <c:pt idx="6">
                  <c:v>44174</c:v>
                </c:pt>
                <c:pt idx="7">
                  <c:v>44175</c:v>
                </c:pt>
                <c:pt idx="8">
                  <c:v>44176</c:v>
                </c:pt>
                <c:pt idx="9">
                  <c:v>44179</c:v>
                </c:pt>
                <c:pt idx="10">
                  <c:v>44180</c:v>
                </c:pt>
                <c:pt idx="11">
                  <c:v>44181</c:v>
                </c:pt>
                <c:pt idx="12">
                  <c:v>44182</c:v>
                </c:pt>
                <c:pt idx="13">
                  <c:v>44183</c:v>
                </c:pt>
                <c:pt idx="14">
                  <c:v>44186</c:v>
                </c:pt>
                <c:pt idx="15">
                  <c:v>44187</c:v>
                </c:pt>
                <c:pt idx="16">
                  <c:v>44188</c:v>
                </c:pt>
                <c:pt idx="17">
                  <c:v>44189</c:v>
                </c:pt>
                <c:pt idx="18">
                  <c:v>44190</c:v>
                </c:pt>
                <c:pt idx="19">
                  <c:v>44193</c:v>
                </c:pt>
                <c:pt idx="20">
                  <c:v>44194</c:v>
                </c:pt>
                <c:pt idx="21">
                  <c:v>44195</c:v>
                </c:pt>
                <c:pt idx="22">
                  <c:v>44196</c:v>
                </c:pt>
              </c:numCache>
            </c:numRef>
          </c:cat>
          <c:val>
            <c:numRef>
              <c:f>Sheet1!$J$6:$J$28</c:f>
              <c:numCache>
                <c:formatCode>0.00%</c:formatCode>
                <c:ptCount val="23"/>
                <c:pt idx="0">
                  <c:v>1.6899243611518511E-2</c:v>
                </c:pt>
                <c:pt idx="1">
                  <c:v>1.4836698708133866E-2</c:v>
                </c:pt>
                <c:pt idx="2">
                  <c:v>1.8076798000475458E-2</c:v>
                </c:pt>
                <c:pt idx="3">
                  <c:v>2.5568965682362554E-2</c:v>
                </c:pt>
                <c:pt idx="4">
                  <c:v>2.5034941228114338E-2</c:v>
                </c:pt>
                <c:pt idx="5">
                  <c:v>2.5730171639610999E-2</c:v>
                </c:pt>
                <c:pt idx="6">
                  <c:v>1.0574688344549221E-2</c:v>
                </c:pt>
                <c:pt idx="7">
                  <c:v>7.9125506175314886E-3</c:v>
                </c:pt>
                <c:pt idx="8">
                  <c:v>-1.1078201223298612E-2</c:v>
                </c:pt>
                <c:pt idx="9">
                  <c:v>-4.8881114316798868E-3</c:v>
                </c:pt>
                <c:pt idx="10">
                  <c:v>2.741551871149106E-3</c:v>
                </c:pt>
                <c:pt idx="11">
                  <c:v>-3.7257520063826988E-4</c:v>
                </c:pt>
                <c:pt idx="12">
                  <c:v>4.2673960603107908E-3</c:v>
                </c:pt>
                <c:pt idx="13">
                  <c:v>5.9512391183214053E-3</c:v>
                </c:pt>
                <c:pt idx="14">
                  <c:v>2.7670946714137612E-2</c:v>
                </c:pt>
                <c:pt idx="15">
                  <c:v>1.4632761062690847E-2</c:v>
                </c:pt>
                <c:pt idx="16">
                  <c:v>2.7498106767246178E-2</c:v>
                </c:pt>
                <c:pt idx="17">
                  <c:v>2.5703033036394318E-2</c:v>
                </c:pt>
                <c:pt idx="18">
                  <c:v>3.3259010718509563E-2</c:v>
                </c:pt>
                <c:pt idx="19">
                  <c:v>2.8002637067142899E-2</c:v>
                </c:pt>
                <c:pt idx="20">
                  <c:v>2.4159560919960077E-2</c:v>
                </c:pt>
                <c:pt idx="21">
                  <c:v>3.6441946424858429E-2</c:v>
                </c:pt>
                <c:pt idx="22">
                  <c:v>5.5594733642350569E-2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4C-4CB1-A9AC-97148E9B8E66}"/>
            </c:ext>
          </c:extLst>
        </c:ser>
        <c:ser>
          <c:idx val="3"/>
          <c:order val="3"/>
          <c:tx>
            <c:strRef>
              <c:f>Sheet1!$K$5</c:f>
              <c:strCache>
                <c:ptCount val="1"/>
                <c:pt idx="0">
                  <c:v>创业板指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Sheet1!$G$6:$G$28</c:f>
              <c:numCache>
                <c:formatCode>yyyy\-mm\-dd</c:formatCode>
                <c:ptCount val="23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44172</c:v>
                </c:pt>
                <c:pt idx="5">
                  <c:v>44173</c:v>
                </c:pt>
                <c:pt idx="6">
                  <c:v>44174</c:v>
                </c:pt>
                <c:pt idx="7">
                  <c:v>44175</c:v>
                </c:pt>
                <c:pt idx="8">
                  <c:v>44176</c:v>
                </c:pt>
                <c:pt idx="9">
                  <c:v>44179</c:v>
                </c:pt>
                <c:pt idx="10">
                  <c:v>44180</c:v>
                </c:pt>
                <c:pt idx="11">
                  <c:v>44181</c:v>
                </c:pt>
                <c:pt idx="12">
                  <c:v>44182</c:v>
                </c:pt>
                <c:pt idx="13">
                  <c:v>44183</c:v>
                </c:pt>
                <c:pt idx="14">
                  <c:v>44186</c:v>
                </c:pt>
                <c:pt idx="15">
                  <c:v>44187</c:v>
                </c:pt>
                <c:pt idx="16">
                  <c:v>44188</c:v>
                </c:pt>
                <c:pt idx="17">
                  <c:v>44189</c:v>
                </c:pt>
                <c:pt idx="18">
                  <c:v>44190</c:v>
                </c:pt>
                <c:pt idx="19">
                  <c:v>44193</c:v>
                </c:pt>
                <c:pt idx="20">
                  <c:v>44194</c:v>
                </c:pt>
                <c:pt idx="21">
                  <c:v>44195</c:v>
                </c:pt>
                <c:pt idx="22">
                  <c:v>44196</c:v>
                </c:pt>
              </c:numCache>
            </c:numRef>
          </c:cat>
          <c:val>
            <c:numRef>
              <c:f>Sheet1!$K$6:$K$28</c:f>
              <c:numCache>
                <c:formatCode>0.00%</c:formatCode>
                <c:ptCount val="23"/>
                <c:pt idx="0">
                  <c:v>2.5287461748486173E-2</c:v>
                </c:pt>
                <c:pt idx="1">
                  <c:v>1.9409061011798734E-2</c:v>
                </c:pt>
                <c:pt idx="2">
                  <c:v>3.0635179070791496E-2</c:v>
                </c:pt>
                <c:pt idx="3">
                  <c:v>3.7595806176194513E-2</c:v>
                </c:pt>
                <c:pt idx="4">
                  <c:v>3.5941291299752098E-2</c:v>
                </c:pt>
                <c:pt idx="5">
                  <c:v>4.3463948122742124E-2</c:v>
                </c:pt>
                <c:pt idx="6">
                  <c:v>2.5052839418436168E-2</c:v>
                </c:pt>
                <c:pt idx="7">
                  <c:v>3.2925358980714137E-2</c:v>
                </c:pt>
                <c:pt idx="8">
                  <c:v>2.1236265522261988E-2</c:v>
                </c:pt>
                <c:pt idx="9">
                  <c:v>3.5986202003253087E-2</c:v>
                </c:pt>
                <c:pt idx="10">
                  <c:v>4.8241124731196017E-2</c:v>
                </c:pt>
                <c:pt idx="11">
                  <c:v>4.8919458732553878E-2</c:v>
                </c:pt>
                <c:pt idx="12">
                  <c:v>5.8408991593985382E-2</c:v>
                </c:pt>
                <c:pt idx="13">
                  <c:v>5.6552872493535356E-2</c:v>
                </c:pt>
                <c:pt idx="14">
                  <c:v>9.5199026797973652E-2</c:v>
                </c:pt>
                <c:pt idx="15">
                  <c:v>6.8338740538973264E-2</c:v>
                </c:pt>
                <c:pt idx="16">
                  <c:v>8.0201359532865002E-2</c:v>
                </c:pt>
                <c:pt idx="17">
                  <c:v>7.1759819077497067E-2</c:v>
                </c:pt>
                <c:pt idx="18">
                  <c:v>7.9376932760811814E-2</c:v>
                </c:pt>
                <c:pt idx="19">
                  <c:v>8.0140452715849575E-2</c:v>
                </c:pt>
                <c:pt idx="20">
                  <c:v>6.8812962612067485E-2</c:v>
                </c:pt>
                <c:pt idx="21">
                  <c:v>0.10207427797210178</c:v>
                </c:pt>
                <c:pt idx="22">
                  <c:v>0.12704447713663347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4C-4CB1-A9AC-97148E9B8E66}"/>
            </c:ext>
          </c:extLst>
        </c:ser>
        <c:ser>
          <c:idx val="4"/>
          <c:order val="4"/>
          <c:tx>
            <c:strRef>
              <c:f>Sheet1!$L$5</c:f>
              <c:strCache>
                <c:ptCount val="1"/>
                <c:pt idx="0">
                  <c:v>科创50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Sheet1!$G$6:$G$28</c:f>
              <c:numCache>
                <c:formatCode>yyyy\-mm\-dd</c:formatCode>
                <c:ptCount val="23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44172</c:v>
                </c:pt>
                <c:pt idx="5">
                  <c:v>44173</c:v>
                </c:pt>
                <c:pt idx="6">
                  <c:v>44174</c:v>
                </c:pt>
                <c:pt idx="7">
                  <c:v>44175</c:v>
                </c:pt>
                <c:pt idx="8">
                  <c:v>44176</c:v>
                </c:pt>
                <c:pt idx="9">
                  <c:v>44179</c:v>
                </c:pt>
                <c:pt idx="10">
                  <c:v>44180</c:v>
                </c:pt>
                <c:pt idx="11">
                  <c:v>44181</c:v>
                </c:pt>
                <c:pt idx="12">
                  <c:v>44182</c:v>
                </c:pt>
                <c:pt idx="13">
                  <c:v>44183</c:v>
                </c:pt>
                <c:pt idx="14">
                  <c:v>44186</c:v>
                </c:pt>
                <c:pt idx="15">
                  <c:v>44187</c:v>
                </c:pt>
                <c:pt idx="16">
                  <c:v>44188</c:v>
                </c:pt>
                <c:pt idx="17">
                  <c:v>44189</c:v>
                </c:pt>
                <c:pt idx="18">
                  <c:v>44190</c:v>
                </c:pt>
                <c:pt idx="19">
                  <c:v>44193</c:v>
                </c:pt>
                <c:pt idx="20">
                  <c:v>44194</c:v>
                </c:pt>
                <c:pt idx="21">
                  <c:v>44195</c:v>
                </c:pt>
                <c:pt idx="22">
                  <c:v>44196</c:v>
                </c:pt>
              </c:numCache>
            </c:numRef>
          </c:cat>
          <c:val>
            <c:numRef>
              <c:f>Sheet1!$L$6:$L$28</c:f>
              <c:numCache>
                <c:formatCode>0.00%</c:formatCode>
                <c:ptCount val="23"/>
                <c:pt idx="0">
                  <c:v>1.353658089440013E-2</c:v>
                </c:pt>
                <c:pt idx="1">
                  <c:v>1.6604608877136551E-2</c:v>
                </c:pt>
                <c:pt idx="2">
                  <c:v>1.8294344758376102E-2</c:v>
                </c:pt>
                <c:pt idx="3">
                  <c:v>1.3990141198432893E-2</c:v>
                </c:pt>
                <c:pt idx="4">
                  <c:v>1.4948796188592128E-2</c:v>
                </c:pt>
                <c:pt idx="5">
                  <c:v>9.561287949586994E-3</c:v>
                </c:pt>
                <c:pt idx="6">
                  <c:v>-1.4756805353339675E-2</c:v>
                </c:pt>
                <c:pt idx="7">
                  <c:v>-1.8259771972629402E-2</c:v>
                </c:pt>
                <c:pt idx="8">
                  <c:v>-1.6255705231418172E-2</c:v>
                </c:pt>
                <c:pt idx="9">
                  <c:v>-7.5203387584458214E-3</c:v>
                </c:pt>
                <c:pt idx="10">
                  <c:v>-1.6095111393660044E-2</c:v>
                </c:pt>
                <c:pt idx="11">
                  <c:v>-2.9123493990686811E-2</c:v>
                </c:pt>
                <c:pt idx="12">
                  <c:v>-1.5968007686562369E-2</c:v>
                </c:pt>
                <c:pt idx="13">
                  <c:v>-1.7593000793658442E-2</c:v>
                </c:pt>
                <c:pt idx="14">
                  <c:v>2.2993428716688857E-3</c:v>
                </c:pt>
                <c:pt idx="15">
                  <c:v>-1.938984735140703E-2</c:v>
                </c:pt>
                <c:pt idx="16">
                  <c:v>-6.4147313846119047E-3</c:v>
                </c:pt>
                <c:pt idx="17">
                  <c:v>-2.7044290986506625E-2</c:v>
                </c:pt>
                <c:pt idx="18">
                  <c:v>-2.5759756815458057E-2</c:v>
                </c:pt>
                <c:pt idx="19">
                  <c:v>-3.3544985184947751E-2</c:v>
                </c:pt>
                <c:pt idx="20">
                  <c:v>-3.465449011709143E-2</c:v>
                </c:pt>
                <c:pt idx="21">
                  <c:v>-1.6291865911291059E-2</c:v>
                </c:pt>
                <c:pt idx="22">
                  <c:v>5.445322020598109E-3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24C-4CB1-A9AC-97148E9B8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9221320"/>
        <c:axId val="409223288"/>
      </c:lineChart>
      <c:catAx>
        <c:axId val="4092213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09223288"/>
        <c:crosses val="autoZero"/>
        <c:auto val="0"/>
        <c:lblAlgn val="ctr"/>
        <c:lblOffset val="100"/>
        <c:noMultiLvlLbl val="0"/>
      </c:catAx>
      <c:valAx>
        <c:axId val="40922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09221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万得!$F$3</c:f>
              <c:strCache>
                <c:ptCount val="1"/>
                <c:pt idx="0">
                  <c:v>全部A股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万得!$E$4:$E$26</c:f>
              <c:numCache>
                <c:formatCode>yyyy\-mm\-dd</c:formatCode>
                <c:ptCount val="23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44172</c:v>
                </c:pt>
                <c:pt idx="5">
                  <c:v>44173</c:v>
                </c:pt>
                <c:pt idx="6">
                  <c:v>44174</c:v>
                </c:pt>
                <c:pt idx="7">
                  <c:v>44175</c:v>
                </c:pt>
                <c:pt idx="8">
                  <c:v>44176</c:v>
                </c:pt>
                <c:pt idx="9">
                  <c:v>44179</c:v>
                </c:pt>
                <c:pt idx="10">
                  <c:v>44180</c:v>
                </c:pt>
                <c:pt idx="11">
                  <c:v>44181</c:v>
                </c:pt>
                <c:pt idx="12">
                  <c:v>44182</c:v>
                </c:pt>
                <c:pt idx="13">
                  <c:v>44183</c:v>
                </c:pt>
                <c:pt idx="14">
                  <c:v>44186</c:v>
                </c:pt>
                <c:pt idx="15">
                  <c:v>44187</c:v>
                </c:pt>
                <c:pt idx="16">
                  <c:v>44188</c:v>
                </c:pt>
                <c:pt idx="17">
                  <c:v>44189</c:v>
                </c:pt>
                <c:pt idx="18">
                  <c:v>44190</c:v>
                </c:pt>
                <c:pt idx="19">
                  <c:v>44193</c:v>
                </c:pt>
                <c:pt idx="20">
                  <c:v>44194</c:v>
                </c:pt>
                <c:pt idx="21">
                  <c:v>44195</c:v>
                </c:pt>
                <c:pt idx="22">
                  <c:v>44196</c:v>
                </c:pt>
              </c:numCache>
            </c:numRef>
          </c:cat>
          <c:val>
            <c:numRef>
              <c:f>万得!$F$4:$F$26</c:f>
              <c:numCache>
                <c:formatCode>0.00%</c:formatCode>
                <c:ptCount val="23"/>
                <c:pt idx="0">
                  <c:v>1.7664206337859145E-2</c:v>
                </c:pt>
                <c:pt idx="1">
                  <c:v>1.8188510551631731E-2</c:v>
                </c:pt>
                <c:pt idx="2">
                  <c:v>1.6622195460925804E-2</c:v>
                </c:pt>
                <c:pt idx="3">
                  <c:v>1.9582311532358787E-2</c:v>
                </c:pt>
                <c:pt idx="4">
                  <c:v>1.3731209342145556E-2</c:v>
                </c:pt>
                <c:pt idx="5">
                  <c:v>1.2156994660130094E-2</c:v>
                </c:pt>
                <c:pt idx="6">
                  <c:v>-1.7755964962391513E-3</c:v>
                </c:pt>
                <c:pt idx="7">
                  <c:v>-1.3115127375147306E-3</c:v>
                </c:pt>
                <c:pt idx="8">
                  <c:v>-1.0789767047579946E-2</c:v>
                </c:pt>
                <c:pt idx="9">
                  <c:v>-2.7633165668577986E-3</c:v>
                </c:pt>
                <c:pt idx="10">
                  <c:v>-1.5835759506346303E-3</c:v>
                </c:pt>
                <c:pt idx="11">
                  <c:v>-2.6323029281557497E-3</c:v>
                </c:pt>
                <c:pt idx="12">
                  <c:v>7.9687120780558285E-3</c:v>
                </c:pt>
                <c:pt idx="13">
                  <c:v>4.9057239891794335E-3</c:v>
                </c:pt>
                <c:pt idx="14">
                  <c:v>1.6967200954534967E-2</c:v>
                </c:pt>
                <c:pt idx="15">
                  <c:v>-1.0107815457676139E-3</c:v>
                </c:pt>
                <c:pt idx="16">
                  <c:v>7.6527152281080646E-3</c:v>
                </c:pt>
                <c:pt idx="17">
                  <c:v>1.1208613799795764E-4</c:v>
                </c:pt>
                <c:pt idx="18">
                  <c:v>8.9467567515011392E-3</c:v>
                </c:pt>
                <c:pt idx="19">
                  <c:v>9.4838249797093432E-3</c:v>
                </c:pt>
                <c:pt idx="20">
                  <c:v>4.5376460692259091E-3</c:v>
                </c:pt>
                <c:pt idx="21">
                  <c:v>1.6891931201539645E-2</c:v>
                </c:pt>
                <c:pt idx="22">
                  <c:v>3.4953749774201848E-2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02-4580-A62E-F372824D5195}"/>
            </c:ext>
          </c:extLst>
        </c:ser>
        <c:ser>
          <c:idx val="1"/>
          <c:order val="1"/>
          <c:tx>
            <c:strRef>
              <c:f>万得!$G$3</c:f>
              <c:strCache>
                <c:ptCount val="1"/>
                <c:pt idx="0">
                  <c:v>上证A股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万得!$E$4:$E$26</c:f>
              <c:numCache>
                <c:formatCode>yyyy\-mm\-dd</c:formatCode>
                <c:ptCount val="23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44172</c:v>
                </c:pt>
                <c:pt idx="5">
                  <c:v>44173</c:v>
                </c:pt>
                <c:pt idx="6">
                  <c:v>44174</c:v>
                </c:pt>
                <c:pt idx="7">
                  <c:v>44175</c:v>
                </c:pt>
                <c:pt idx="8">
                  <c:v>44176</c:v>
                </c:pt>
                <c:pt idx="9">
                  <c:v>44179</c:v>
                </c:pt>
                <c:pt idx="10">
                  <c:v>44180</c:v>
                </c:pt>
                <c:pt idx="11">
                  <c:v>44181</c:v>
                </c:pt>
                <c:pt idx="12">
                  <c:v>44182</c:v>
                </c:pt>
                <c:pt idx="13">
                  <c:v>44183</c:v>
                </c:pt>
                <c:pt idx="14">
                  <c:v>44186</c:v>
                </c:pt>
                <c:pt idx="15">
                  <c:v>44187</c:v>
                </c:pt>
                <c:pt idx="16">
                  <c:v>44188</c:v>
                </c:pt>
                <c:pt idx="17">
                  <c:v>44189</c:v>
                </c:pt>
                <c:pt idx="18">
                  <c:v>44190</c:v>
                </c:pt>
                <c:pt idx="19">
                  <c:v>44193</c:v>
                </c:pt>
                <c:pt idx="20">
                  <c:v>44194</c:v>
                </c:pt>
                <c:pt idx="21">
                  <c:v>44195</c:v>
                </c:pt>
                <c:pt idx="22">
                  <c:v>44196</c:v>
                </c:pt>
              </c:numCache>
            </c:numRef>
          </c:cat>
          <c:val>
            <c:numRef>
              <c:f>万得!$G$4:$G$26</c:f>
              <c:numCache>
                <c:formatCode>0.00%</c:formatCode>
                <c:ptCount val="23"/>
                <c:pt idx="0">
                  <c:v>1.8458232330251345E-2</c:v>
                </c:pt>
                <c:pt idx="1">
                  <c:v>1.8238063505736202E-2</c:v>
                </c:pt>
                <c:pt idx="2">
                  <c:v>1.5116434070366669E-2</c:v>
                </c:pt>
                <c:pt idx="3">
                  <c:v>1.6372379822998884E-2</c:v>
                </c:pt>
                <c:pt idx="4">
                  <c:v>8.4010342221616519E-3</c:v>
                </c:pt>
                <c:pt idx="5">
                  <c:v>5.5437317033311118E-3</c:v>
                </c:pt>
                <c:pt idx="6">
                  <c:v>-4.8826490906583864E-3</c:v>
                </c:pt>
                <c:pt idx="7">
                  <c:v>-4.7988532709067888E-3</c:v>
                </c:pt>
                <c:pt idx="8">
                  <c:v>-1.2015215019249625E-2</c:v>
                </c:pt>
                <c:pt idx="9">
                  <c:v>-5.8755748994703261E-3</c:v>
                </c:pt>
                <c:pt idx="10">
                  <c:v>-6.6497848696418504E-3</c:v>
                </c:pt>
                <c:pt idx="11">
                  <c:v>-6.2030160657650102E-3</c:v>
                </c:pt>
                <c:pt idx="12">
                  <c:v>5.2427225203852679E-3</c:v>
                </c:pt>
                <c:pt idx="13">
                  <c:v>1.9749901361012512E-3</c:v>
                </c:pt>
                <c:pt idx="14">
                  <c:v>8.9583877900245579E-3</c:v>
                </c:pt>
                <c:pt idx="15">
                  <c:v>-9.0773208460411814E-3</c:v>
                </c:pt>
                <c:pt idx="16">
                  <c:v>-7.5580871297464824E-4</c:v>
                </c:pt>
                <c:pt idx="17">
                  <c:v>-5.786970245741041E-3</c:v>
                </c:pt>
                <c:pt idx="18">
                  <c:v>3.3579727074062315E-3</c:v>
                </c:pt>
                <c:pt idx="19">
                  <c:v>4.4320010382803421E-3</c:v>
                </c:pt>
                <c:pt idx="20">
                  <c:v>4.9597934155132251E-4</c:v>
                </c:pt>
                <c:pt idx="21">
                  <c:v>1.1847734702657098E-2</c:v>
                </c:pt>
                <c:pt idx="22">
                  <c:v>2.9197087890378448E-2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02-4580-A62E-F372824D5195}"/>
            </c:ext>
          </c:extLst>
        </c:ser>
        <c:ser>
          <c:idx val="2"/>
          <c:order val="2"/>
          <c:tx>
            <c:strRef>
              <c:f>万得!$H$3</c:f>
              <c:strCache>
                <c:ptCount val="1"/>
                <c:pt idx="0">
                  <c:v>深证A股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万得!$E$4:$E$26</c:f>
              <c:numCache>
                <c:formatCode>yyyy\-mm\-dd</c:formatCode>
                <c:ptCount val="23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44172</c:v>
                </c:pt>
                <c:pt idx="5">
                  <c:v>44173</c:v>
                </c:pt>
                <c:pt idx="6">
                  <c:v>44174</c:v>
                </c:pt>
                <c:pt idx="7">
                  <c:v>44175</c:v>
                </c:pt>
                <c:pt idx="8">
                  <c:v>44176</c:v>
                </c:pt>
                <c:pt idx="9">
                  <c:v>44179</c:v>
                </c:pt>
                <c:pt idx="10">
                  <c:v>44180</c:v>
                </c:pt>
                <c:pt idx="11">
                  <c:v>44181</c:v>
                </c:pt>
                <c:pt idx="12">
                  <c:v>44182</c:v>
                </c:pt>
                <c:pt idx="13">
                  <c:v>44183</c:v>
                </c:pt>
                <c:pt idx="14">
                  <c:v>44186</c:v>
                </c:pt>
                <c:pt idx="15">
                  <c:v>44187</c:v>
                </c:pt>
                <c:pt idx="16">
                  <c:v>44188</c:v>
                </c:pt>
                <c:pt idx="17">
                  <c:v>44189</c:v>
                </c:pt>
                <c:pt idx="18">
                  <c:v>44190</c:v>
                </c:pt>
                <c:pt idx="19">
                  <c:v>44193</c:v>
                </c:pt>
                <c:pt idx="20">
                  <c:v>44194</c:v>
                </c:pt>
                <c:pt idx="21">
                  <c:v>44195</c:v>
                </c:pt>
                <c:pt idx="22">
                  <c:v>44196</c:v>
                </c:pt>
              </c:numCache>
            </c:numRef>
          </c:cat>
          <c:val>
            <c:numRef>
              <c:f>万得!$H$4:$H$26</c:f>
              <c:numCache>
                <c:formatCode>0.00%</c:formatCode>
                <c:ptCount val="23"/>
                <c:pt idx="0">
                  <c:v>1.6502732604618098E-2</c:v>
                </c:pt>
                <c:pt idx="1">
                  <c:v>1.8116026205849955E-2</c:v>
                </c:pt>
                <c:pt idx="2">
                  <c:v>1.8824771095003134E-2</c:v>
                </c:pt>
                <c:pt idx="3">
                  <c:v>2.427768851202261E-2</c:v>
                </c:pt>
                <c:pt idx="4">
                  <c:v>2.1528004982049875E-2</c:v>
                </c:pt>
                <c:pt idx="5">
                  <c:v>2.1830646768442596E-2</c:v>
                </c:pt>
                <c:pt idx="6">
                  <c:v>2.7692924756639314E-3</c:v>
                </c:pt>
                <c:pt idx="7">
                  <c:v>3.7896482663009046E-3</c:v>
                </c:pt>
                <c:pt idx="8">
                  <c:v>-8.9972241784750384E-3</c:v>
                </c:pt>
                <c:pt idx="9">
                  <c:v>1.7891871786506197E-3</c:v>
                </c:pt>
                <c:pt idx="10">
                  <c:v>5.8270990687376845E-3</c:v>
                </c:pt>
                <c:pt idx="11">
                  <c:v>2.5908126348339611E-3</c:v>
                </c:pt>
                <c:pt idx="12">
                  <c:v>1.1956195231844546E-2</c:v>
                </c:pt>
                <c:pt idx="13">
                  <c:v>9.1927000102245415E-3</c:v>
                </c:pt>
                <c:pt idx="14">
                  <c:v>2.8682215594065141E-2</c:v>
                </c:pt>
                <c:pt idx="15">
                  <c:v>1.0788672886732797E-2</c:v>
                </c:pt>
                <c:pt idx="16">
                  <c:v>1.9952412953991416E-2</c:v>
                </c:pt>
                <c:pt idx="17">
                  <c:v>8.7410215963896754E-3</c:v>
                </c:pt>
                <c:pt idx="18">
                  <c:v>1.712183657279942E-2</c:v>
                </c:pt>
                <c:pt idx="19">
                  <c:v>1.6873458151874576E-2</c:v>
                </c:pt>
                <c:pt idx="20">
                  <c:v>1.0449656239796656E-2</c:v>
                </c:pt>
                <c:pt idx="21">
                  <c:v>2.4270407214803003E-2</c:v>
                </c:pt>
                <c:pt idx="22">
                  <c:v>4.3374395487682849E-2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02-4580-A62E-F372824D5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7843976"/>
        <c:axId val="1077842992"/>
      </c:lineChart>
      <c:catAx>
        <c:axId val="107784397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77842992"/>
        <c:crosses val="autoZero"/>
        <c:auto val="0"/>
        <c:lblAlgn val="ctr"/>
        <c:lblOffset val="100"/>
        <c:noMultiLvlLbl val="0"/>
      </c:catAx>
      <c:valAx>
        <c:axId val="107784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7784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Sheet1!$C$6:$C$28</c:f>
              <c:numCache>
                <c:formatCode>yyyy\-mm\-dd</c:formatCode>
                <c:ptCount val="23"/>
                <c:pt idx="0">
                  <c:v>44166</c:v>
                </c:pt>
                <c:pt idx="1">
                  <c:v>44167</c:v>
                </c:pt>
                <c:pt idx="2">
                  <c:v>44168</c:v>
                </c:pt>
                <c:pt idx="3">
                  <c:v>44169</c:v>
                </c:pt>
                <c:pt idx="4">
                  <c:v>44172</c:v>
                </c:pt>
                <c:pt idx="5">
                  <c:v>44173</c:v>
                </c:pt>
                <c:pt idx="6">
                  <c:v>44174</c:v>
                </c:pt>
                <c:pt idx="7">
                  <c:v>44175</c:v>
                </c:pt>
                <c:pt idx="8">
                  <c:v>44176</c:v>
                </c:pt>
                <c:pt idx="9">
                  <c:v>44179</c:v>
                </c:pt>
                <c:pt idx="10">
                  <c:v>44180</c:v>
                </c:pt>
                <c:pt idx="11">
                  <c:v>44181</c:v>
                </c:pt>
                <c:pt idx="12">
                  <c:v>44182</c:v>
                </c:pt>
                <c:pt idx="13">
                  <c:v>44183</c:v>
                </c:pt>
                <c:pt idx="14">
                  <c:v>44186</c:v>
                </c:pt>
                <c:pt idx="15">
                  <c:v>44187</c:v>
                </c:pt>
                <c:pt idx="16">
                  <c:v>44188</c:v>
                </c:pt>
                <c:pt idx="17">
                  <c:v>44189</c:v>
                </c:pt>
                <c:pt idx="18">
                  <c:v>44190</c:v>
                </c:pt>
                <c:pt idx="19">
                  <c:v>44193</c:v>
                </c:pt>
                <c:pt idx="20">
                  <c:v>44194</c:v>
                </c:pt>
                <c:pt idx="21">
                  <c:v>44195</c:v>
                </c:pt>
                <c:pt idx="22">
                  <c:v>44196</c:v>
                </c:pt>
              </c:numCache>
            </c:numRef>
          </c:cat>
          <c:val>
            <c:numRef>
              <c:f>Sheet1!$D$6:$D$28</c:f>
              <c:numCache>
                <c:formatCode>0.00%</c:formatCode>
                <c:ptCount val="23"/>
                <c:pt idx="0">
                  <c:v>2.1554613868836725E-2</c:v>
                </c:pt>
                <c:pt idx="1">
                  <c:v>2.0489374870065413E-2</c:v>
                </c:pt>
                <c:pt idx="2">
                  <c:v>1.9685952205637847E-2</c:v>
                </c:pt>
                <c:pt idx="3">
                  <c:v>2.2314899745912387E-2</c:v>
                </c:pt>
                <c:pt idx="4">
                  <c:v>1.3406554035716001E-2</c:v>
                </c:pt>
                <c:pt idx="5">
                  <c:v>9.9849680278518704E-3</c:v>
                </c:pt>
                <c:pt idx="6">
                  <c:v>9.0647165643464866E-4</c:v>
                </c:pt>
                <c:pt idx="7">
                  <c:v>-2.0789535015397487E-4</c:v>
                </c:pt>
                <c:pt idx="8">
                  <c:v>-9.9262540672898636E-3</c:v>
                </c:pt>
                <c:pt idx="9">
                  <c:v>1.4283069589822173E-3</c:v>
                </c:pt>
                <c:pt idx="10">
                  <c:v>2.7559614141425826E-4</c:v>
                </c:pt>
                <c:pt idx="11">
                  <c:v>6.1739526897284236E-3</c:v>
                </c:pt>
                <c:pt idx="12">
                  <c:v>1.9902834386489987E-2</c:v>
                </c:pt>
                <c:pt idx="13">
                  <c:v>1.1830863053281737E-2</c:v>
                </c:pt>
                <c:pt idx="14">
                  <c:v>2.0659525531286249E-2</c:v>
                </c:pt>
                <c:pt idx="15">
                  <c:v>9.1959242925419016E-3</c:v>
                </c:pt>
                <c:pt idx="16">
                  <c:v>1.3506607417490324E-2</c:v>
                </c:pt>
                <c:pt idx="17">
                  <c:v>1.3639013389778798E-2</c:v>
                </c:pt>
                <c:pt idx="18">
                  <c:v>1.7731016967735602E-2</c:v>
                </c:pt>
                <c:pt idx="19">
                  <c:v>2.8923215919391732E-2</c:v>
                </c:pt>
                <c:pt idx="20">
                  <c:v>2.4500496971737507E-2</c:v>
                </c:pt>
                <c:pt idx="21">
                  <c:v>4.173064790855463E-2</c:v>
                </c:pt>
                <c:pt idx="22">
                  <c:v>6.0848632414060466E-2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37-4A17-933B-28566DE9D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5108504"/>
        <c:axId val="1075109160"/>
      </c:lineChart>
      <c:catAx>
        <c:axId val="107510850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75109160"/>
        <c:crosses val="autoZero"/>
        <c:auto val="0"/>
        <c:lblAlgn val="ctr"/>
        <c:lblOffset val="100"/>
        <c:noMultiLvlLbl val="0"/>
      </c:catAx>
      <c:valAx>
        <c:axId val="107510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7510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总成交额</c:v>
                </c:pt>
              </c:strCache>
            </c:strRef>
          </c:tx>
          <c:spPr>
            <a:solidFill>
              <a:srgbClr val="6699FF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Sheet1!$A$2:$A$24</c:f>
              <c:strCache>
                <c:ptCount val="23"/>
                <c:pt idx="0">
                  <c:v>2020-12-01</c:v>
                </c:pt>
                <c:pt idx="1">
                  <c:v>2020-12-02</c:v>
                </c:pt>
                <c:pt idx="2">
                  <c:v>2020-12-03</c:v>
                </c:pt>
                <c:pt idx="3">
                  <c:v>2020-12-04</c:v>
                </c:pt>
                <c:pt idx="4">
                  <c:v>2020-12-07</c:v>
                </c:pt>
                <c:pt idx="5">
                  <c:v>2020-12-08</c:v>
                </c:pt>
                <c:pt idx="6">
                  <c:v>2020-12-09</c:v>
                </c:pt>
                <c:pt idx="7">
                  <c:v>2020-12-10</c:v>
                </c:pt>
                <c:pt idx="8">
                  <c:v>2020-12-11</c:v>
                </c:pt>
                <c:pt idx="9">
                  <c:v>2020-12-14</c:v>
                </c:pt>
                <c:pt idx="10">
                  <c:v>2020-12-15</c:v>
                </c:pt>
                <c:pt idx="11">
                  <c:v>2020-12-16</c:v>
                </c:pt>
                <c:pt idx="12">
                  <c:v>2020-12-17</c:v>
                </c:pt>
                <c:pt idx="13">
                  <c:v>2020-12-18</c:v>
                </c:pt>
                <c:pt idx="14">
                  <c:v>2020-12-21</c:v>
                </c:pt>
                <c:pt idx="15">
                  <c:v>2020-12-22</c:v>
                </c:pt>
                <c:pt idx="16">
                  <c:v>2020-12-23</c:v>
                </c:pt>
                <c:pt idx="17">
                  <c:v>2020-12-24</c:v>
                </c:pt>
                <c:pt idx="18">
                  <c:v>2020-12-25</c:v>
                </c:pt>
                <c:pt idx="19">
                  <c:v>2020-12-28</c:v>
                </c:pt>
                <c:pt idx="20">
                  <c:v>2020-12-29</c:v>
                </c:pt>
                <c:pt idx="21">
                  <c:v>2020-12-30</c:v>
                </c:pt>
                <c:pt idx="22">
                  <c:v>2020-12-31</c:v>
                </c:pt>
              </c:strCache>
            </c:strRef>
          </c:cat>
          <c:val>
            <c:numRef>
              <c:f>Sheet1!$B$2:$B$24</c:f>
              <c:numCache>
                <c:formatCode>#,##0.00</c:formatCode>
                <c:ptCount val="23"/>
                <c:pt idx="0">
                  <c:v>357077.68999999965</c:v>
                </c:pt>
                <c:pt idx="1">
                  <c:v>447240.12000000023</c:v>
                </c:pt>
                <c:pt idx="2">
                  <c:v>439760.46000000025</c:v>
                </c:pt>
                <c:pt idx="3">
                  <c:v>301607.61999999988</c:v>
                </c:pt>
                <c:pt idx="4">
                  <c:v>452970.70000000013</c:v>
                </c:pt>
                <c:pt idx="5">
                  <c:v>506838.06</c:v>
                </c:pt>
                <c:pt idx="6">
                  <c:v>442426.14000000019</c:v>
                </c:pt>
                <c:pt idx="7">
                  <c:v>771271.02000000048</c:v>
                </c:pt>
                <c:pt idx="8">
                  <c:v>265564.19999999995</c:v>
                </c:pt>
                <c:pt idx="9">
                  <c:v>542805.33000000007</c:v>
                </c:pt>
                <c:pt idx="10">
                  <c:v>469560.7699999999</c:v>
                </c:pt>
                <c:pt idx="11">
                  <c:v>503931.60999999993</c:v>
                </c:pt>
                <c:pt idx="12">
                  <c:v>977229.66</c:v>
                </c:pt>
                <c:pt idx="13">
                  <c:v>379201.1599999998</c:v>
                </c:pt>
                <c:pt idx="14">
                  <c:v>402300.17999999982</c:v>
                </c:pt>
                <c:pt idx="15">
                  <c:v>413260.46</c:v>
                </c:pt>
                <c:pt idx="16">
                  <c:v>243369.52000000005</c:v>
                </c:pt>
                <c:pt idx="17">
                  <c:v>485671.06999999989</c:v>
                </c:pt>
                <c:pt idx="18">
                  <c:v>369569.13999999996</c:v>
                </c:pt>
                <c:pt idx="19">
                  <c:v>429988.84999999992</c:v>
                </c:pt>
                <c:pt idx="20">
                  <c:v>540577.10000000009</c:v>
                </c:pt>
                <c:pt idx="21">
                  <c:v>738944.29999999981</c:v>
                </c:pt>
                <c:pt idx="22">
                  <c:v>434106.83999999991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7-4833-89E3-309EA7AA5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71214344"/>
        <c:axId val="8712172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折价率</c:v>
                </c:pt>
              </c:strCache>
            </c:strRef>
          </c:tx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Sheet1!$A$2:$A$24</c:f>
              <c:strCache>
                <c:ptCount val="23"/>
                <c:pt idx="0">
                  <c:v>2020-12-01</c:v>
                </c:pt>
                <c:pt idx="1">
                  <c:v>2020-12-02</c:v>
                </c:pt>
                <c:pt idx="2">
                  <c:v>2020-12-03</c:v>
                </c:pt>
                <c:pt idx="3">
                  <c:v>2020-12-04</c:v>
                </c:pt>
                <c:pt idx="4">
                  <c:v>2020-12-07</c:v>
                </c:pt>
                <c:pt idx="5">
                  <c:v>2020-12-08</c:v>
                </c:pt>
                <c:pt idx="6">
                  <c:v>2020-12-09</c:v>
                </c:pt>
                <c:pt idx="7">
                  <c:v>2020-12-10</c:v>
                </c:pt>
                <c:pt idx="8">
                  <c:v>2020-12-11</c:v>
                </c:pt>
                <c:pt idx="9">
                  <c:v>2020-12-14</c:v>
                </c:pt>
                <c:pt idx="10">
                  <c:v>2020-12-15</c:v>
                </c:pt>
                <c:pt idx="11">
                  <c:v>2020-12-16</c:v>
                </c:pt>
                <c:pt idx="12">
                  <c:v>2020-12-17</c:v>
                </c:pt>
                <c:pt idx="13">
                  <c:v>2020-12-18</c:v>
                </c:pt>
                <c:pt idx="14">
                  <c:v>2020-12-21</c:v>
                </c:pt>
                <c:pt idx="15">
                  <c:v>2020-12-22</c:v>
                </c:pt>
                <c:pt idx="16">
                  <c:v>2020-12-23</c:v>
                </c:pt>
                <c:pt idx="17">
                  <c:v>2020-12-24</c:v>
                </c:pt>
                <c:pt idx="18">
                  <c:v>2020-12-25</c:v>
                </c:pt>
                <c:pt idx="19">
                  <c:v>2020-12-28</c:v>
                </c:pt>
                <c:pt idx="20">
                  <c:v>2020-12-29</c:v>
                </c:pt>
                <c:pt idx="21">
                  <c:v>2020-12-30</c:v>
                </c:pt>
                <c:pt idx="22">
                  <c:v>2020-12-31</c:v>
                </c:pt>
              </c:strCache>
            </c:strRef>
          </c:cat>
          <c:val>
            <c:numRef>
              <c:f>Sheet1!$C$2:$C$24</c:f>
              <c:numCache>
                <c:formatCode>#,##0.00</c:formatCode>
                <c:ptCount val="23"/>
                <c:pt idx="0">
                  <c:v>4.1342600548963659</c:v>
                </c:pt>
                <c:pt idx="1">
                  <c:v>4.8443218353763164</c:v>
                </c:pt>
                <c:pt idx="2">
                  <c:v>4.0610114933221411</c:v>
                </c:pt>
                <c:pt idx="3">
                  <c:v>5.8449268525134084</c:v>
                </c:pt>
                <c:pt idx="4">
                  <c:v>6.1772041502673396</c:v>
                </c:pt>
                <c:pt idx="5">
                  <c:v>4.9935783413244694</c:v>
                </c:pt>
                <c:pt idx="6">
                  <c:v>3.5921876825290679</c:v>
                </c:pt>
                <c:pt idx="7">
                  <c:v>5.4576087624157958</c:v>
                </c:pt>
                <c:pt idx="8">
                  <c:v>4.3574468380445399</c:v>
                </c:pt>
                <c:pt idx="9">
                  <c:v>5.0351360062783126</c:v>
                </c:pt>
                <c:pt idx="10">
                  <c:v>5.1338826503027004</c:v>
                </c:pt>
                <c:pt idx="11">
                  <c:v>4.3967201353328189</c:v>
                </c:pt>
                <c:pt idx="12">
                  <c:v>4.4337141210565676</c:v>
                </c:pt>
                <c:pt idx="13">
                  <c:v>4.9490518734612294</c:v>
                </c:pt>
                <c:pt idx="14">
                  <c:v>6.8913211647935846</c:v>
                </c:pt>
                <c:pt idx="15">
                  <c:v>5.479937461760346</c:v>
                </c:pt>
                <c:pt idx="16">
                  <c:v>6.5723699168875331</c:v>
                </c:pt>
                <c:pt idx="17">
                  <c:v>6.4901713884868304</c:v>
                </c:pt>
                <c:pt idx="18">
                  <c:v>5.8162315474960957</c:v>
                </c:pt>
                <c:pt idx="19">
                  <c:v>4.5620114558379887</c:v>
                </c:pt>
                <c:pt idx="20">
                  <c:v>3.3054608791491269</c:v>
                </c:pt>
                <c:pt idx="21">
                  <c:v>4.820160001792793</c:v>
                </c:pt>
                <c:pt idx="22">
                  <c:v>5.895539077397884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87-4833-89E3-309EA7AA5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457872"/>
        <c:axId val="584450320"/>
      </c:lineChart>
      <c:catAx>
        <c:axId val="87121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1217296"/>
        <c:crosses val="autoZero"/>
        <c:auto val="0"/>
        <c:lblAlgn val="ctr"/>
        <c:lblOffset val="100"/>
        <c:noMultiLvlLbl val="0"/>
      </c:catAx>
      <c:valAx>
        <c:axId val="87121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1214344"/>
        <c:crosses val="autoZero"/>
        <c:crossBetween val="between"/>
      </c:valAx>
      <c:valAx>
        <c:axId val="584450320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4457872"/>
        <c:crosses val="max"/>
        <c:crossBetween val="between"/>
      </c:valAx>
      <c:catAx>
        <c:axId val="584457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4450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涨跌幅</c:v>
                </c:pt>
              </c:strCache>
            </c:strRef>
          </c:tx>
          <c:spPr>
            <a:solidFill>
              <a:srgbClr val="6699FF">
                <a:lumMod val="50000"/>
              </a:srgb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Sheet1!$B$2:$B$11</c:f>
              <c:strCache>
                <c:ptCount val="10"/>
                <c:pt idx="0">
                  <c:v>铁矿石2105</c:v>
                </c:pt>
                <c:pt idx="1">
                  <c:v>沪银2102</c:v>
                </c:pt>
                <c:pt idx="2">
                  <c:v>螺纹钢2105</c:v>
                </c:pt>
                <c:pt idx="3">
                  <c:v>热轧卷板2105</c:v>
                </c:pt>
                <c:pt idx="4">
                  <c:v>豆粕2105</c:v>
                </c:pt>
                <c:pt idx="5">
                  <c:v>PTA2105</c:v>
                </c:pt>
                <c:pt idx="6">
                  <c:v>甲醇2105</c:v>
                </c:pt>
                <c:pt idx="7">
                  <c:v>玻璃2105</c:v>
                </c:pt>
                <c:pt idx="8">
                  <c:v>燃油2105</c:v>
                </c:pt>
                <c:pt idx="9">
                  <c:v>沥青2106</c:v>
                </c:pt>
              </c:strCache>
            </c:strRef>
          </c:cat>
          <c:val>
            <c:numRef>
              <c:f>Sheet1!$D$2:$D$11</c:f>
              <c:numCache>
                <c:formatCode>#,##0.00_ </c:formatCode>
                <c:ptCount val="10"/>
                <c:pt idx="0">
                  <c:v>18.571400000000001</c:v>
                </c:pt>
                <c:pt idx="1">
                  <c:v>17.674299999999999</c:v>
                </c:pt>
                <c:pt idx="2">
                  <c:v>16.361699999999999</c:v>
                </c:pt>
                <c:pt idx="3">
                  <c:v>14.364599999999999</c:v>
                </c:pt>
                <c:pt idx="4">
                  <c:v>8.077</c:v>
                </c:pt>
                <c:pt idx="5">
                  <c:v>6.8232999999999997</c:v>
                </c:pt>
                <c:pt idx="6">
                  <c:v>6.2971000000000004</c:v>
                </c:pt>
                <c:pt idx="7">
                  <c:v>4.9688999999999997</c:v>
                </c:pt>
                <c:pt idx="8">
                  <c:v>0.43880000000000002</c:v>
                </c:pt>
                <c:pt idx="9">
                  <c:v>-3.7092999999999998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9-4B6C-856D-FE7A496C9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9622800"/>
        <c:axId val="849299480"/>
      </c:barChar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月成交量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6600"/>
              </a:solidFill>
              <a:ln w="9525">
                <a:noFill/>
              </a:ln>
              <a:effectLst/>
            </c:spPr>
          </c:marker>
          <c:xVal>
            <c:strRef>
              <c:f>Sheet1!$B$2:$B$11</c:f>
              <c:strCache>
                <c:ptCount val="10"/>
                <c:pt idx="0">
                  <c:v>铁矿石2105</c:v>
                </c:pt>
                <c:pt idx="1">
                  <c:v>沪银2102</c:v>
                </c:pt>
                <c:pt idx="2">
                  <c:v>螺纹钢2105</c:v>
                </c:pt>
                <c:pt idx="3">
                  <c:v>热轧卷板2105</c:v>
                </c:pt>
                <c:pt idx="4">
                  <c:v>豆粕2105</c:v>
                </c:pt>
                <c:pt idx="5">
                  <c:v>PTA2105</c:v>
                </c:pt>
                <c:pt idx="6">
                  <c:v>甲醇2105</c:v>
                </c:pt>
                <c:pt idx="7">
                  <c:v>玻璃2105</c:v>
                </c:pt>
                <c:pt idx="8">
                  <c:v>燃油2105</c:v>
                </c:pt>
                <c:pt idx="9">
                  <c:v>沥青2106</c:v>
                </c:pt>
              </c:strCache>
            </c:strRef>
          </c:xVal>
          <c:yVal>
            <c:numRef>
              <c:f>Sheet1!$C$2:$C$11</c:f>
              <c:numCache>
                <c:formatCode>#,##0_ </c:formatCode>
                <c:ptCount val="10"/>
                <c:pt idx="0">
                  <c:v>14315212</c:v>
                </c:pt>
                <c:pt idx="1">
                  <c:v>31091038</c:v>
                </c:pt>
                <c:pt idx="2">
                  <c:v>47755970</c:v>
                </c:pt>
                <c:pt idx="3">
                  <c:v>14616621</c:v>
                </c:pt>
                <c:pt idx="4">
                  <c:v>26112516</c:v>
                </c:pt>
                <c:pt idx="5">
                  <c:v>43847116</c:v>
                </c:pt>
                <c:pt idx="6">
                  <c:v>27355460</c:v>
                </c:pt>
                <c:pt idx="7">
                  <c:v>19089161</c:v>
                </c:pt>
                <c:pt idx="8">
                  <c:v>30446066</c:v>
                </c:pt>
                <c:pt idx="9">
                  <c:v>17113762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69-4B6C-856D-FE7A496C9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9299656"/>
        <c:axId val="719322616"/>
      </c:scatterChart>
      <c:catAx>
        <c:axId val="86962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9299480"/>
        <c:crosses val="autoZero"/>
        <c:auto val="1"/>
        <c:lblAlgn val="ctr"/>
        <c:lblOffset val="100"/>
        <c:noMultiLvlLbl val="0"/>
      </c:catAx>
      <c:valAx>
        <c:axId val="84929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9622800"/>
        <c:crosses val="autoZero"/>
        <c:crossBetween val="between"/>
      </c:valAx>
      <c:valAx>
        <c:axId val="719322616"/>
        <c:scaling>
          <c:orientation val="minMax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19299656"/>
        <c:crosses val="max"/>
        <c:crossBetween val="midCat"/>
      </c:valAx>
      <c:valAx>
        <c:axId val="719299656"/>
        <c:scaling>
          <c:orientation val="minMax"/>
        </c:scaling>
        <c:delete val="1"/>
        <c:axPos val="b"/>
        <c:majorTickMark val="out"/>
        <c:minorTickMark val="none"/>
        <c:tickLblPos val="nextTo"/>
        <c:crossAx val="7193226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万得!$B$3:$B$20</c:f>
              <c:strCache>
                <c:ptCount val="10"/>
                <c:pt idx="0">
                  <c:v>贵州茅台</c:v>
                </c:pt>
                <c:pt idx="1">
                  <c:v>工商银行</c:v>
                </c:pt>
                <c:pt idx="2">
                  <c:v>中国平安</c:v>
                </c:pt>
                <c:pt idx="3">
                  <c:v>建设银行</c:v>
                </c:pt>
                <c:pt idx="4">
                  <c:v>招商银行</c:v>
                </c:pt>
                <c:pt idx="5">
                  <c:v>农业银行</c:v>
                </c:pt>
                <c:pt idx="6">
                  <c:v>中国人寿</c:v>
                </c:pt>
                <c:pt idx="7">
                  <c:v>中国银行</c:v>
                </c:pt>
                <c:pt idx="8">
                  <c:v>中国石油</c:v>
                </c:pt>
                <c:pt idx="9">
                  <c:v>海天味业</c:v>
                </c:pt>
              </c:strCache>
            </c:strRef>
          </c:cat>
          <c:val>
            <c:numRef>
              <c:f>万得!$C$3:$C$20</c:f>
              <c:numCache>
                <c:formatCode>0.00_);[Red]\(0.00\)</c:formatCode>
                <c:ptCount val="10"/>
                <c:pt idx="0">
                  <c:v>25098.831999999999</c:v>
                </c:pt>
                <c:pt idx="1">
                  <c:v>17784.672200000001</c:v>
                </c:pt>
                <c:pt idx="2">
                  <c:v>15900.154</c:v>
                </c:pt>
                <c:pt idx="3">
                  <c:v>15700.689399999999</c:v>
                </c:pt>
                <c:pt idx="4">
                  <c:v>11084.122100000001</c:v>
                </c:pt>
                <c:pt idx="5">
                  <c:v>10989.4673</c:v>
                </c:pt>
                <c:pt idx="6">
                  <c:v>10850.8202</c:v>
                </c:pt>
                <c:pt idx="7">
                  <c:v>9361.5318000000007</c:v>
                </c:pt>
                <c:pt idx="8">
                  <c:v>7595.3706000000002</c:v>
                </c:pt>
                <c:pt idx="9">
                  <c:v>6498.3847999999998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F-405C-B1C6-C68B7DFFC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866868176"/>
        <c:axId val="866868504"/>
      </c:barChart>
      <c:catAx>
        <c:axId val="86686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6868504"/>
        <c:crosses val="autoZero"/>
        <c:auto val="1"/>
        <c:lblAlgn val="ctr"/>
        <c:lblOffset val="100"/>
        <c:noMultiLvlLbl val="0"/>
      </c:catAx>
      <c:valAx>
        <c:axId val="866868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686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68496-0E47-45CD-BA62-E6988DA66CEA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AEDE-A97D-4FF8-B8CE-E84DB2AF6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2021</a:t>
            </a:r>
            <a:r>
              <a:rPr lang="zh-CN" altLang="en-US" dirty="0">
                <a:latin typeface="Arial" panose="020B0604020202020204" pitchFamily="34" charset="0"/>
              </a:rPr>
              <a:t>年市场解禁规模依旧保持高位，新股发行的进程加快导致限售股解禁呈现常态化趋势。</a:t>
            </a: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B8B10-1324-4A89-B636-E7B912D327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大宗市场交易较为活跃。</a:t>
            </a: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BF4F9-9AEE-448D-B3EC-3F52BE76B5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全年融资余额稳步上升，结合国信证券的</a:t>
            </a:r>
            <a:r>
              <a:rPr lang="en-US" altLang="zh-CN" dirty="0">
                <a:latin typeface="Arial" panose="020B0604020202020204" pitchFamily="34" charset="0"/>
              </a:rPr>
              <a:t>11</a:t>
            </a:r>
            <a:r>
              <a:rPr lang="zh-CN" altLang="en-US" dirty="0">
                <a:latin typeface="Arial" panose="020B0604020202020204" pitchFamily="34" charset="0"/>
              </a:rPr>
              <a:t>月份的市场研究报告来看，全年</a:t>
            </a:r>
            <a:r>
              <a:rPr lang="en-US" altLang="zh-CN" dirty="0">
                <a:latin typeface="Arial" panose="020B0604020202020204" pitchFamily="34" charset="0"/>
              </a:rPr>
              <a:t>40%</a:t>
            </a:r>
            <a:r>
              <a:rPr lang="zh-CN" altLang="en-US" dirty="0">
                <a:latin typeface="Arial" panose="020B0604020202020204" pitchFamily="34" charset="0"/>
              </a:rPr>
              <a:t>左右的上市公司下跌，仅有</a:t>
            </a:r>
            <a:r>
              <a:rPr lang="en-US" altLang="zh-CN" dirty="0">
                <a:latin typeface="Arial" panose="020B0604020202020204" pitchFamily="34" charset="0"/>
              </a:rPr>
              <a:t>60%</a:t>
            </a:r>
            <a:r>
              <a:rPr lang="zh-CN" altLang="en-US" dirty="0">
                <a:latin typeface="Arial" panose="020B0604020202020204" pitchFamily="34" charset="0"/>
              </a:rPr>
              <a:t>左右的公司上涨，预计市场在</a:t>
            </a:r>
            <a:r>
              <a:rPr lang="en-US" altLang="zh-CN" dirty="0">
                <a:latin typeface="Arial" panose="020B0604020202020204" pitchFamily="34" charset="0"/>
              </a:rPr>
              <a:t>2021</a:t>
            </a:r>
            <a:r>
              <a:rPr lang="zh-CN" altLang="en-US" dirty="0">
                <a:latin typeface="Arial" panose="020B0604020202020204" pitchFamily="34" charset="0"/>
              </a:rPr>
              <a:t>年会进一步趋于结构性行情，形成强者恒强，弱者恒弱的马太效应。</a:t>
            </a: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FD96F-1CBF-4627-98CC-F89080831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此处选出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月成交量前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的商品期货合约。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沪市前十没有变化，深市前十中格力电器退出前十，立讯精密跻身前十。格力电器上个月初，推出首款</a:t>
            </a:r>
            <a:r>
              <a:rPr lang="en-US" altLang="zh-CN" dirty="0">
                <a:latin typeface="Arial" panose="020B0604020202020204" pitchFamily="34" charset="0"/>
              </a:rPr>
              <a:t>5G</a:t>
            </a:r>
            <a:r>
              <a:rPr lang="zh-CN" altLang="en-US" dirty="0">
                <a:latin typeface="Arial" panose="020B0604020202020204" pitchFamily="34" charset="0"/>
              </a:rPr>
              <a:t>手机，近乎无人购买，被资金砸盘。</a:t>
            </a: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2822E-C16A-46B9-9217-5699FA2794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4A8D8-6A62-4928-A7F1-BD1541A69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E9EE6-3BE6-4A8C-80A8-52CBE14B2D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1AEDE-A97D-4FF8-B8CE-E84DB2AF6E5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66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CD48E-DF1A-40EA-893E-43C78C7B850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C2046-CBD9-49BA-BD82-23E1D28F57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FD792-C4C0-47E5-9BDE-FF08C9B884D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D1252-F4D2-4957-B2AF-B15F6A2316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3E6D2-58B9-44CA-9DA2-F9D516F0FA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AB647-5434-4ABC-A07D-364031E59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12</a:t>
            </a:r>
            <a:r>
              <a:rPr lang="zh-CN" altLang="en-US" dirty="0"/>
              <a:t>月份延续了前期宽松的财政政策。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各大宽基率创近年新高，指数表现强势。科创板表现相较其他指数表现并不乐观。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4F239-2C94-4817-927E-CC75FBAA7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2DA10-8DE6-4A6A-9726-E43521613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富时中国</a:t>
            </a:r>
            <a:r>
              <a:rPr lang="en-US" altLang="zh-CN" dirty="0">
                <a:latin typeface="Arial" panose="020B0604020202020204" pitchFamily="34" charset="0"/>
              </a:rPr>
              <a:t>A50</a:t>
            </a:r>
            <a:r>
              <a:rPr lang="zh-CN" altLang="en-US" dirty="0">
                <a:latin typeface="Arial" panose="020B0604020202020204" pitchFamily="34" charset="0"/>
              </a:rPr>
              <a:t>在</a:t>
            </a:r>
            <a:r>
              <a:rPr lang="en-US" altLang="zh-CN" dirty="0">
                <a:latin typeface="Arial" panose="020B0604020202020204" pitchFamily="34" charset="0"/>
              </a:rPr>
              <a:t>12</a:t>
            </a:r>
            <a:r>
              <a:rPr lang="zh-CN" altLang="en-US" dirty="0">
                <a:latin typeface="Arial" panose="020B0604020202020204" pitchFamily="34" charset="0"/>
              </a:rPr>
              <a:t>月震荡上扬，市场对</a:t>
            </a:r>
            <a:r>
              <a:rPr lang="en-US" altLang="zh-CN" dirty="0">
                <a:latin typeface="Arial" panose="020B0604020202020204" pitchFamily="34" charset="0"/>
              </a:rPr>
              <a:t>A</a:t>
            </a:r>
            <a:r>
              <a:rPr lang="zh-CN" altLang="en-US" dirty="0">
                <a:latin typeface="Arial" panose="020B0604020202020204" pitchFamily="34" charset="0"/>
              </a:rPr>
              <a:t>股蓝筹权重的后市强烈看好。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FC64E-0477-46FF-A69A-C14BF260A0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4C6ED-4744-4F9F-B59A-D11DB5FDB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FABD1A-10D4-4423-8F86-0373DD5B3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7063B3-7291-4BBB-8BD8-16CAF57B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83008-61D6-4095-8240-F067658B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D4D82-31DE-428E-A5AB-B3CC279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0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8A3A4D-6ABC-43B6-BA40-BED3CFC6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3F620E-6BCE-405C-B9BE-9B7A6BF15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7DE716-881E-4BD9-96BF-7E709EF7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30CE4A-ED05-4544-969C-39C4CF2B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99702F-61AA-4897-9EEA-D3E2CA8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2D27E7-6D61-4993-9A4D-45D5EF9E9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99CF94-9D89-4850-81A3-0756C9C1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54A70C-E1D9-4D2A-AB1E-6B87A284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FD6C3F-A679-4037-832D-A53F49FE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ADAAC8-EC8E-4F08-9BF7-8D2E1DB8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2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2100" y="4181476"/>
            <a:ext cx="965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5853094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2100" y="4181476"/>
            <a:ext cx="965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87042533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338989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2634049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279218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261688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03545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0132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0794EC-99FB-47CC-B8C1-50C5ED4E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B6F781-033E-456D-9485-4B5C3B1D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07EF9D-3AB6-433E-82F1-E4243910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91CF3-518D-430E-B047-04AC1AF8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029C04-66FA-462F-84FF-B9C397DE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3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682998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8100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101087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3465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3282735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451972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648276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905916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633480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22733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BAA25-94E7-4D96-95E0-C504B191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6998AC-675E-4512-9156-9D80F3B1D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458FFB-4239-4388-AD8D-4FBF3D2B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6B5EE3-F70A-4AAE-A302-C6549315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7B3D8-66D1-4657-8186-5E4A57FF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691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13669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3640490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2560368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600975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567146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32405125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537783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9048854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8877115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515450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F1757-4F73-4B37-999A-C3591B05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B140B5-AC30-4027-AB6A-2AD1F2ABD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E99D27-8CDB-48C0-B815-4FC9061BE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CD9BD5-4C04-49FB-8AC9-B08B8F05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68C260-478F-4D18-A797-8965EB3E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1782DC-D41A-4C32-80B3-4178C5BF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0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2734182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424026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9022678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0874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416339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369392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033184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2669723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7565894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856485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38454-5BD5-45C4-8FBE-C297D8A9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23380C-6E8B-464F-A527-AA065F84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9770D7-C2E7-4294-AA1A-09F352D5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4A7D-5825-4580-9E37-F170AC32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BA75D6-2DDB-4F62-A4BD-86A0AB31F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D12B6F-7B6F-4177-8715-69311746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98229E-7C19-4B9D-AF48-07510CC0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39D91A-2B78-4C8C-B66E-DD114168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908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764563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23750893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252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509886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3537491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811268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920274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44384391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0062437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093032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3D173-9C10-4732-AA87-C282118C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8476A9-4384-4B2C-ACD7-F67B3048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C26750-F474-45FE-9B1B-6752169B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9DC484-0C9A-44C5-BE48-007866F8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02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5876481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220618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07270221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7195812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166617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962718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8328175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557364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665622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38059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FE9B3D-88C4-48D8-AD2C-55924C97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EC8D7A-D9C9-4B7D-B5D7-0E6B058B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0A79AE-5C9A-4A3E-9120-7F10DCE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134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2202834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23724759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505499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98754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7163789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3805465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D4AB6-A59D-41A8-9C1C-A3BFA81C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429117-E0B0-4A19-82D6-0D73D6A0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77982B-4C8A-4985-B216-8DBF4EA4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DF0B37-8404-4AED-8C87-F940980F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49FF39-1BD9-4519-BBF9-EAD547DA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C2E9CB-2C3E-418E-B925-299DC045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6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4A8D9-DFCD-42CB-B434-4DE51AAA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612B37-B7BD-4B91-AC2C-E50E01C65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FD454-9618-43EC-B372-7EF56F81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2AD677-25B8-42BB-8216-584CB0DE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51CC8F-42DD-43DF-8913-3FB2418C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0D2AC1-46DD-49CF-B3D0-44A45149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8C6986-5C6D-4941-B5DB-5CE200F6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8E1889-1771-47A8-B1AD-2CFB85BF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469A8-D044-49D4-B25B-D29051000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A68C-DBB8-41FC-A6D2-778105FE653B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A838B-D093-44BC-9E98-AC89084A6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198213-96D3-465D-B232-AC4AF202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7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10009718" y="6462714"/>
            <a:ext cx="1367367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pic>
        <p:nvPicPr>
          <p:cNvPr id="2054" name="Picture 39" descr="招牌设计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111318" y="6524625"/>
            <a:ext cx="40216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2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5126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499601" y="6540500"/>
            <a:ext cx="37041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25988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4102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499601" y="6540500"/>
            <a:ext cx="37041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7663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615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499601" y="6540500"/>
            <a:ext cx="37041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40387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103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499601" y="6540500"/>
            <a:ext cx="37041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888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3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4583906" y="1556792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gray">
          <a:xfrm>
            <a:off x="1703512" y="2179092"/>
            <a:ext cx="8370614" cy="2491740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               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私募股权投资市场（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月）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                 ——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二级市场（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月）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1979614" y="214314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全市场解禁规模</a:t>
            </a:r>
          </a:p>
        </p:txBody>
      </p:sp>
      <p:sp>
        <p:nvSpPr>
          <p:cNvPr id="2" name="文本框 1"/>
          <p:cNvSpPr txBox="1"/>
          <p:nvPr/>
        </p:nvSpPr>
        <p:spPr bwMode="auto">
          <a:xfrm>
            <a:off x="2771480" y="5891753"/>
            <a:ext cx="855953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年市场解禁市值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47363.60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月市场解禁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值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5526.09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年市场解禁市值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49686.13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F8E0A8-7624-4E84-95E0-D006AF0AE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561" y="1025401"/>
            <a:ext cx="9296878" cy="480719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1979614" y="214314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大宗交易统计及折价率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1950556" y="5715174"/>
            <a:ext cx="217280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月大宗市场总成交额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1091.53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4207797" y="5715174"/>
            <a:ext cx="175158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较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上月增加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229.47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亿元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6232622" y="5684396"/>
            <a:ext cx="19808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月大宗市场平均折价率</a:t>
            </a:r>
            <a:r>
              <a:rPr 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8469885" y="5699784"/>
            <a:ext cx="151216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较上月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0.19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D5F0807B-6A39-46B5-9B9D-2EF9F2A55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696616"/>
              </p:ext>
            </p:extLst>
          </p:nvPr>
        </p:nvGraphicFramePr>
        <p:xfrm>
          <a:off x="1407560" y="1027416"/>
          <a:ext cx="9483047" cy="465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1979614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融资融券余额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1097280" y="5678553"/>
            <a:ext cx="9997440" cy="8744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月两融余额为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15746.77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月两融余额为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16190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08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亿元，较上月增加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443.31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两融余额再创新高。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C194C4-66DA-46B3-B70B-AE42F19D4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55" b="2643"/>
          <a:stretch/>
        </p:blipFill>
        <p:spPr>
          <a:xfrm>
            <a:off x="1097280" y="1020335"/>
            <a:ext cx="9316742" cy="465821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1979614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商品期货合约概览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501803" y="4800600"/>
            <a:ext cx="11186808" cy="787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强势上涨方面，铁矿石国内需求旺盛，矿价易涨难跌；英国顺利脱欧，叠加中欧投资协定达成，欧元表现强势，美元承压，沪银走高；螺纹钢跟随铁矿石走高。强势下跌方面，沥青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年需求增量会弱于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年，市场调低预期。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CD466F2D-A43A-4C6F-AD10-3720EB203B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436845"/>
              </p:ext>
            </p:extLst>
          </p:nvPr>
        </p:nvGraphicFramePr>
        <p:xfrm>
          <a:off x="1979614" y="893852"/>
          <a:ext cx="7924674" cy="390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1137133" y="113506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月沪深两市市值前十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A019276B-8D78-41FA-898F-3C2400006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795644"/>
              </p:ext>
            </p:extLst>
          </p:nvPr>
        </p:nvGraphicFramePr>
        <p:xfrm>
          <a:off x="965771" y="973535"/>
          <a:ext cx="10161773" cy="2047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A019276B-8D78-41FA-898F-3C2400006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005953"/>
              </p:ext>
            </p:extLst>
          </p:nvPr>
        </p:nvGraphicFramePr>
        <p:xfrm>
          <a:off x="965770" y="3985035"/>
          <a:ext cx="10161773" cy="199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1979614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月涨幅居前个股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7DF5E8-A7C0-43E1-B47C-4E95F96BAEC7}"/>
              </a:ext>
            </a:extLst>
          </p:cNvPr>
          <p:cNvSpPr txBox="1"/>
          <p:nvPr/>
        </p:nvSpPr>
        <p:spPr bwMode="auto">
          <a:xfrm>
            <a:off x="980499" y="5283201"/>
            <a:ext cx="9951203" cy="787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皇台酒业经过资产重组后，声称再造一个“茅台”，被资金热钱推动，月涨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327.04%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；大豪科技收购红星牌白酒，跟随白酒板块暴涨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213.81%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；郑州煤电、豫能控股受黑色金属行情推动，也出现大幅上涨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7380EF34-FA8B-4CB1-8782-8DE65CD31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306071"/>
              </p:ext>
            </p:extLst>
          </p:nvPr>
        </p:nvGraphicFramePr>
        <p:xfrm>
          <a:off x="2311685" y="1047964"/>
          <a:ext cx="7243281" cy="423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900828" y="132600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月涨幅居前个股的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月表现情况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D4664FE-6EA0-41FC-8CA9-13F57EEDC4DD}"/>
              </a:ext>
            </a:extLst>
          </p:cNvPr>
          <p:cNvSpPr txBox="1"/>
          <p:nvPr/>
        </p:nvSpPr>
        <p:spPr bwMode="auto">
          <a:xfrm>
            <a:off x="1979614" y="5053131"/>
            <a:ext cx="8231187" cy="78752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月份涨幅居前的个股，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月份涨跌互现。智慧农业、青青稞酒、河钢资源受益于相关强势板块继续上涨，郑州煤电再度“煤飞色舞”，持续暴涨。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7380EF34-FA8B-4CB1-8782-8DE65CD31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214097"/>
              </p:ext>
            </p:extLst>
          </p:nvPr>
        </p:nvGraphicFramePr>
        <p:xfrm>
          <a:off x="1119883" y="1017346"/>
          <a:ext cx="10171289" cy="378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1979614" y="214314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月跌幅居前个股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0B3B58A-A5F9-4D23-9B88-89F3FB9D1DA9}"/>
              </a:ext>
            </a:extLst>
          </p:cNvPr>
          <p:cNvSpPr txBox="1"/>
          <p:nvPr/>
        </p:nvSpPr>
        <p:spPr bwMode="auto">
          <a:xfrm>
            <a:off x="69413" y="5222415"/>
            <a:ext cx="12051587" cy="1156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3600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仁东控股、济民制药、朗博科技、实丰文化都疑似庄家前期长期布局炒作，近期突然“出货”导致集体“闪崩”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。大连圣亚则是管理层涉嫌贪腐，被介入调查，公司市值腰斩。从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年四季度跌幅居前个股来看，屡次出现未有应披露而未披露重大事项的公司“闪崩”，原因或是市场风格转变叠加监管趋严，资金开始向绩优龙头股靠拢，导致中小市值业绩平平的公司连续“闪崩”。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7380EF34-FA8B-4CB1-8782-8DE65CD31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088136"/>
              </p:ext>
            </p:extLst>
          </p:nvPr>
        </p:nvGraphicFramePr>
        <p:xfrm>
          <a:off x="1880171" y="1109609"/>
          <a:ext cx="7623425" cy="4078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D3273-3016-478F-9CB5-FAC26DB5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8" y="223268"/>
            <a:ext cx="10972800" cy="1143000"/>
          </a:xfrm>
        </p:spPr>
        <p:txBody>
          <a:bodyPr/>
          <a:lstStyle/>
          <a:p>
            <a:r>
              <a:rPr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月热门公司解读</a:t>
            </a:r>
            <a:r>
              <a:rPr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东方日升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2B14BC-247A-41C9-AB4B-F78A4CABC30C}"/>
              </a:ext>
            </a:extLst>
          </p:cNvPr>
          <p:cNvSpPr txBox="1"/>
          <p:nvPr/>
        </p:nvSpPr>
        <p:spPr bwMode="auto">
          <a:xfrm>
            <a:off x="386498" y="4644596"/>
            <a:ext cx="11195901" cy="18955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光伏电池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HJT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技术的成熟应用已逐渐在光伏行业达成共识，叠加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210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尺寸光伏玻璃产能释放，有望带动东方日升光伏组件销量上升。在行业情绪面上，碳中和背景下，光伏行业成为明年投资热度最高的新能源产业，进一步推高东方日升市值表现。</a:t>
            </a: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从溢价协同指标来看，东方日升近年内在价值增长一直高于市值增长，市值存在一定的低估，四季度受到光伏产业超预期发展，市值迅速拉升。该公司在我们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年三季度的每周量检中已作出详细分析，详情可参见往期公司量检。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091619F0-7C9B-4C47-B86E-54DBC1A90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304933"/>
              </p:ext>
            </p:extLst>
          </p:nvPr>
        </p:nvGraphicFramePr>
        <p:xfrm>
          <a:off x="112542" y="1012874"/>
          <a:ext cx="5983458" cy="340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6238747F-4706-48DE-8C29-236588348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6782"/>
            <a:ext cx="5983458" cy="332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49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1280971" y="173218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股权质押比例前十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9E323D-399A-4056-A55B-5348A02F160D}"/>
              </a:ext>
            </a:extLst>
          </p:cNvPr>
          <p:cNvSpPr txBox="1"/>
          <p:nvPr/>
        </p:nvSpPr>
        <p:spPr bwMode="auto">
          <a:xfrm>
            <a:off x="1781666" y="886120"/>
            <a:ext cx="159313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单位：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%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1934C2-369B-4133-B6A5-6543678C1A8D}"/>
              </a:ext>
            </a:extLst>
          </p:cNvPr>
          <p:cNvSpPr txBox="1"/>
          <p:nvPr/>
        </p:nvSpPr>
        <p:spPr bwMode="auto">
          <a:xfrm>
            <a:off x="591435" y="5455006"/>
            <a:ext cx="10803117" cy="4181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pPr indent="457200" algn="l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股权质押比例前十和上个月相比，没有变化。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B607FB2F-9E28-45FF-8B7C-1B58C636FB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341907"/>
              </p:ext>
            </p:extLst>
          </p:nvPr>
        </p:nvGraphicFramePr>
        <p:xfrm>
          <a:off x="1880171" y="1193897"/>
          <a:ext cx="8393986" cy="413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227965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1524001" y="2565401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等线" panose="020F0502020204030204"/>
                <a:ea typeface="华文中宋" panose="02010600040101010101" pitchFamily="2" charset="-122"/>
                <a:cs typeface="+mn-cs"/>
              </a:rPr>
              <a:t>            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中宋" panose="02010600040101010101" pitchFamily="2" charset="-122"/>
                <a:ea typeface="黑体" panose="02010609060101010101" pitchFamily="49" charset="-122"/>
                <a:cs typeface="+mn-cs"/>
              </a:rPr>
              <a:t>——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黑体" panose="02010609060101010101" pitchFamily="49" charset="-122"/>
                <a:cs typeface="+mn-cs"/>
              </a:rPr>
              <a:t>二级市场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2020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年</a:t>
            </a:r>
            <a:r>
              <a:rPr lang="en-US" altLang="zh-CN" b="1" dirty="0">
                <a:solidFill>
                  <a:srgbClr val="000066"/>
                </a:solidFill>
                <a:latin typeface="等线" panose="020F0502020204030204"/>
                <a:ea typeface="幼圆" panose="02010509060101010101" pitchFamily="49" charset="-122"/>
              </a:rPr>
              <a:t>12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月）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F0502020204030204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等线" panose="020F0502020204030204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1255420" y="154555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第一大股东累计质押数占持股比例变化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901685" y="4771335"/>
            <a:ext cx="9944506" cy="1526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本月没有公司累计质押数占持股比例变化超过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。累计质押上升方面，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润建股份质押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30.06%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的股权用于认购本公司可转债，评级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AA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有较强偿还能力；长白山控股股东建设集团质押股权用于补充吉林省社保资金，不会对公司正常生产活动造成影响。累计质押下降方面，山东墨龙完成控股股东交接，山东国惠投资成为控股股东，解除股权质押；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安通和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力帆均完成重整计划，现任控股股东解除了股权质押，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年有望摘帽。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E8EBE0A7-28B0-44F0-9937-D4D6394CC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166658"/>
              </p:ext>
            </p:extLst>
          </p:nvPr>
        </p:nvGraphicFramePr>
        <p:xfrm>
          <a:off x="400692" y="1181528"/>
          <a:ext cx="5198724" cy="350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E8EBE0A7-28B0-44F0-9937-D4D6394CC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672172"/>
              </p:ext>
            </p:extLst>
          </p:nvPr>
        </p:nvGraphicFramePr>
        <p:xfrm>
          <a:off x="6096000" y="1232897"/>
          <a:ext cx="5298040" cy="350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F0E10BA-8CF4-40E7-9C33-1EC4DEEA4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95" y="3796783"/>
            <a:ext cx="1920576" cy="556688"/>
          </a:xfrm>
          <a:prstGeom prst="rect">
            <a:avLst/>
          </a:prstGeom>
        </p:spPr>
      </p:pic>
      <p:sp>
        <p:nvSpPr>
          <p:cNvPr id="7" name="对话气泡: 圆角矩形 6"/>
          <p:cNvSpPr/>
          <p:nvPr/>
        </p:nvSpPr>
        <p:spPr bwMode="auto">
          <a:xfrm>
            <a:off x="153971" y="956133"/>
            <a:ext cx="5688029" cy="1991758"/>
          </a:xfrm>
          <a:prstGeom prst="wedgeRoundRectCallout">
            <a:avLst>
              <a:gd name="adj1" fmla="val 31651"/>
              <a:gd name="adj2" fmla="val 5529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943738" y="145639"/>
            <a:ext cx="8231187" cy="1144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主要券商月评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6244" y="956133"/>
            <a:ext cx="5570734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将迎全年经济最高点，上市公司业绩同比也将大幅提升，对春季行情奠定基本面基础。新发基金更注重基本面以及估值的合理性，我们认为前期滞涨品种有望领涨。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配置建议：军工、消费电子、半导体、家电等。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</a:t>
            </a:r>
          </a:p>
        </p:txBody>
      </p:sp>
      <p:sp>
        <p:nvSpPr>
          <p:cNvPr id="37" name="对话气泡: 圆角矩形 36"/>
          <p:cNvSpPr/>
          <p:nvPr/>
        </p:nvSpPr>
        <p:spPr bwMode="auto">
          <a:xfrm>
            <a:off x="5912376" y="1007014"/>
            <a:ext cx="6125653" cy="1910928"/>
          </a:xfrm>
          <a:prstGeom prst="wedgeRoundRectCallout">
            <a:avLst>
              <a:gd name="adj1" fmla="val -33764"/>
              <a:gd name="adj2" fmla="val 5901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9" name="对话气泡: 圆角矩形 38"/>
          <p:cNvSpPr/>
          <p:nvPr/>
        </p:nvSpPr>
        <p:spPr bwMode="auto">
          <a:xfrm>
            <a:off x="5902771" y="4516755"/>
            <a:ext cx="6289229" cy="1936581"/>
          </a:xfrm>
          <a:prstGeom prst="wedgeRoundRectCallout">
            <a:avLst>
              <a:gd name="adj1" fmla="val -31071"/>
              <a:gd name="adj2" fmla="val -6420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1" name="对话气泡: 圆角矩形 40"/>
          <p:cNvSpPr/>
          <p:nvPr/>
        </p:nvSpPr>
        <p:spPr bwMode="auto">
          <a:xfrm>
            <a:off x="226244" y="4454648"/>
            <a:ext cx="5523022" cy="1998688"/>
          </a:xfrm>
          <a:prstGeom prst="wedgeRoundRectCallout">
            <a:avLst>
              <a:gd name="adj1" fmla="val 27101"/>
              <a:gd name="adj2" fmla="val -5981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928411" y="4506940"/>
            <a:ext cx="6109618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>
                <a:latin typeface="+mn-ea"/>
                <a:ea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海外经济复苏一波三折，中国经济回升一枝独秀，企业盈利基本面继续向上。复苏行情下，三条主线：制造业高端化，上游周期原材料涨价品种，需求侧改革推动服务业加速。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配置建议：高端制造、化工有色、演艺酒店等。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谨慎看多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7385" y="4516755"/>
            <a:ext cx="5328451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预计市场保持上行趋势，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年一季度会迎来近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年最高业绩增速。央行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月继续大幅投放流动性，公募基金在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月将迎来发行开门红，北上资金年初多会加仓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股有望迎来明显的增量资金。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配置建议：高业绩增速且低估值板块会受到青睐，建议逆向布局。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TMT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和金融为主。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9326E97-0652-430B-A78F-EB67DFE8AF09}"/>
              </a:ext>
            </a:extLst>
          </p:cNvPr>
          <p:cNvSpPr txBox="1"/>
          <p:nvPr/>
        </p:nvSpPr>
        <p:spPr>
          <a:xfrm>
            <a:off x="5992830" y="965859"/>
            <a:ext cx="5849347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月配置主题是“从总量到结构：把握战略科技”。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年伴随经济复苏和利率上行，股票市场整体没有明显的趋势性机会。在经济增长下台阶和转型升级的过程中，我们建议沿着中央经济工作会议部署投资方向。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新能源、国防军工、工业机器人等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月观点：中性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0D5F8C-8EFD-FF46-A4D4-E8D54AC37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98" y="3195817"/>
            <a:ext cx="1379868" cy="43768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D0417D4-A09E-4085-8F7D-CE4F25E73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55803"/>
            <a:ext cx="1353496" cy="35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B49EA2D-D3D3-4A00-8A50-5ECC13D93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43" y="3240617"/>
            <a:ext cx="1605856" cy="39675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95439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1952625" y="214314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6" name="矩形 5"/>
          <p:cNvSpPr/>
          <p:nvPr/>
        </p:nvSpPr>
        <p:spPr>
          <a:xfrm>
            <a:off x="1738313" y="1285875"/>
            <a:ext cx="8501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1881223" y="1345672"/>
            <a:ext cx="8391847" cy="44407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7200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月份在资本市场加强监管和流动性充足的环境下，宽基指数被进一步推高，新能源车、光伏、消费板块成为市场热点，旧基建表现也不错，热门板块有明显的趋势性和利好因素叠加，符合我们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月初的预期。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7200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北向资金持续净流入，公募基金规模剧增引入可观的场外增量资金，并且人民币的持续升值进一步利好外资涌入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股市场，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有望迎来开门红。从宏观利好因素方面看，碳中和发展主线下新能源板块（光伏、新能源车、充电桩等）有望继续强势表现，国内疫情相对稳定又迎春节档行情，可以关注影视娱乐（低估值的游戏、影院、演艺等）板块走势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7851" y="260351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Pre-IPO</a:t>
            </a: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1745095" y="1340769"/>
            <a:ext cx="8382000" cy="40285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58B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825" y="260351"/>
            <a:ext cx="78501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Post-IPO</a:t>
            </a:r>
            <a:r>
              <a:rPr kumimoji="0" lang="zh-CN" altLang="en-US" sz="22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2057400" y="1165861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3719736" y="1945818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63752" y="206979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宏观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3719736" y="3004506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63752" y="312848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3719736" y="4005064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63752" y="41159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70092" y="514468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业务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62194" y="3143876"/>
            <a:ext cx="622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主要股指分化明显，深市备受青睐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62194" y="4144434"/>
            <a:ext cx="600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春节行情来袭，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月开门红可期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33ED68F-1DF9-4183-804C-319A93232479}"/>
              </a:ext>
            </a:extLst>
          </p:cNvPr>
          <p:cNvSpPr txBox="1"/>
          <p:nvPr/>
        </p:nvSpPr>
        <p:spPr>
          <a:xfrm>
            <a:off x="5062194" y="2069799"/>
            <a:ext cx="634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国内外疫情反复，经济指标继续向好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1976438" y="260350"/>
            <a:ext cx="8229600" cy="5969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1" lang="zh-CN" altLang="en-US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09946" y="4298868"/>
            <a:ext cx="9742010" cy="366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月CPI同比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0.7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下降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0.4%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4A8634B-1F0E-44D5-B816-5B10AFAB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107" y="4960875"/>
            <a:ext cx="10078262" cy="11568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CPI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方面，出现反弹，有望企稳。随着元旦春节消费旺季来临及低温天气影响，国内畜肉、鲜菜鲜果、烟酒价格均出现上涨。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方面，同比依然为负，环比上涨趋势明显，工业生产稳定恢复。从分项看，采掘工业原材料价格大幅上升，环比分别提升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3.3%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，中游工业品价格表现持续强势，下游基建设备表现也非常亮眼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BA8A6542-D985-42F9-A11D-D51FF03FC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896354"/>
              </p:ext>
            </p:extLst>
          </p:nvPr>
        </p:nvGraphicFramePr>
        <p:xfrm>
          <a:off x="211014" y="968016"/>
          <a:ext cx="5289453" cy="333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B56AB9D3-D47E-43B3-9650-86096615F4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376191"/>
              </p:ext>
            </p:extLst>
          </p:nvPr>
        </p:nvGraphicFramePr>
        <p:xfrm>
          <a:off x="5840916" y="968016"/>
          <a:ext cx="5289453" cy="333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endParaRPr kumimoji="1" lang="zh-CN" altLang="en-US" sz="2400" b="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CDF899E-C60C-43AA-8711-0AEF0F46AD04}"/>
              </a:ext>
            </a:extLst>
          </p:cNvPr>
          <p:cNvSpPr txBox="1"/>
          <p:nvPr/>
        </p:nvSpPr>
        <p:spPr>
          <a:xfrm>
            <a:off x="7897305" y="1723597"/>
            <a:ext cx="2934093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月制造业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51.90%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，较上月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财新中国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56.30%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较上月上升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B17CAF4-3B13-43AE-8737-7BCD6EEFE5FD}"/>
              </a:ext>
            </a:extLst>
          </p:cNvPr>
          <p:cNvSpPr/>
          <p:nvPr/>
        </p:nvSpPr>
        <p:spPr>
          <a:xfrm>
            <a:off x="2041471" y="5448965"/>
            <a:ext cx="7834049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月份，我国制造业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稳步增长，国家统计局公布的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较上月略有下降，财新中国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较上月上升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。制造业整体处于高景气的上升通道。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D5E25197-56DC-4E5D-B643-2C3FD615B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171120"/>
              </p:ext>
            </p:extLst>
          </p:nvPr>
        </p:nvGraphicFramePr>
        <p:xfrm>
          <a:off x="365760" y="1181687"/>
          <a:ext cx="7301132" cy="416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1981200" y="214314"/>
            <a:ext cx="8229600" cy="706437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央行公开市场操作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95F14B-C2B4-4C3E-BC38-2FF11FB2E2CC}"/>
              </a:ext>
            </a:extLst>
          </p:cNvPr>
          <p:cNvSpPr txBox="1"/>
          <p:nvPr/>
        </p:nvSpPr>
        <p:spPr>
          <a:xfrm>
            <a:off x="1762760" y="5937248"/>
            <a:ext cx="8666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年，央行累计净投放资金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8940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月，央行累计净投放资金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65FFCE-482C-4C61-BD81-BF8D90C5D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408" y="968248"/>
            <a:ext cx="9411184" cy="492150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1952625" y="115326"/>
            <a:ext cx="8231188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市场概况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33034" y="11247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上证指数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41890" y="157711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2.40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44317" y="33564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中小板指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45012" y="379286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5.56%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21936" y="22825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深证成指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124997" y="272542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5.86%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10580" y="44057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创业板指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141890" y="48603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12.70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09851" y="5293026"/>
            <a:ext cx="7137958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月份沪深两市分化明显，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深市大幅走强，创业板指一枝独秀。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箭头: 上 23">
            <a:extLst>
              <a:ext uri="{FF2B5EF4-FFF2-40B4-BE49-F238E27FC236}">
                <a16:creationId xmlns:a16="http://schemas.microsoft.com/office/drawing/2014/main" id="{077DEF29-894E-4D3C-AC45-E366A7255636}"/>
              </a:ext>
            </a:extLst>
          </p:cNvPr>
          <p:cNvSpPr/>
          <p:nvPr/>
        </p:nvSpPr>
        <p:spPr bwMode="auto">
          <a:xfrm>
            <a:off x="1814939" y="1596202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箭头: 上 23">
            <a:extLst>
              <a:ext uri="{FF2B5EF4-FFF2-40B4-BE49-F238E27FC236}">
                <a16:creationId xmlns:a16="http://schemas.microsoft.com/office/drawing/2014/main" id="{CEB1F2A0-938E-0143-BAB6-EAFB2A75A153}"/>
              </a:ext>
            </a:extLst>
          </p:cNvPr>
          <p:cNvSpPr/>
          <p:nvPr/>
        </p:nvSpPr>
        <p:spPr bwMode="auto">
          <a:xfrm>
            <a:off x="1815686" y="4852402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箭头: 上 23">
            <a:extLst>
              <a:ext uri="{FF2B5EF4-FFF2-40B4-BE49-F238E27FC236}">
                <a16:creationId xmlns:a16="http://schemas.microsoft.com/office/drawing/2014/main" id="{2C2D9E9D-A267-324C-8F8F-23C4783C5ACE}"/>
              </a:ext>
            </a:extLst>
          </p:cNvPr>
          <p:cNvSpPr/>
          <p:nvPr/>
        </p:nvSpPr>
        <p:spPr bwMode="auto">
          <a:xfrm>
            <a:off x="1828923" y="3793825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箭头: 上 23">
            <a:extLst>
              <a:ext uri="{FF2B5EF4-FFF2-40B4-BE49-F238E27FC236}">
                <a16:creationId xmlns:a16="http://schemas.microsoft.com/office/drawing/2014/main" id="{BAC36409-7293-3F4A-A80F-2AC70BDDB144}"/>
              </a:ext>
            </a:extLst>
          </p:cNvPr>
          <p:cNvSpPr/>
          <p:nvPr/>
        </p:nvSpPr>
        <p:spPr bwMode="auto">
          <a:xfrm>
            <a:off x="1831707" y="2754600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B0F3E8-9B5C-40F7-9012-B0DB166A9F78}"/>
              </a:ext>
            </a:extLst>
          </p:cNvPr>
          <p:cNvSpPr txBox="1"/>
          <p:nvPr/>
        </p:nvSpPr>
        <p:spPr>
          <a:xfrm>
            <a:off x="1810580" y="528088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科创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箭头: 上 23">
            <a:extLst>
              <a:ext uri="{FF2B5EF4-FFF2-40B4-BE49-F238E27FC236}">
                <a16:creationId xmlns:a16="http://schemas.microsoft.com/office/drawing/2014/main" id="{E315E506-E523-41CE-B4BE-83EFF2BF4390}"/>
              </a:ext>
            </a:extLst>
          </p:cNvPr>
          <p:cNvSpPr/>
          <p:nvPr/>
        </p:nvSpPr>
        <p:spPr bwMode="auto">
          <a:xfrm>
            <a:off x="1815686" y="5693464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8FEE72-DCE6-4C18-887D-51F02F830B82}"/>
              </a:ext>
            </a:extLst>
          </p:cNvPr>
          <p:cNvSpPr txBox="1"/>
          <p:nvPr/>
        </p:nvSpPr>
        <p:spPr>
          <a:xfrm>
            <a:off x="2141889" y="573023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0.54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6" name="图表 25">
            <a:extLst>
              <a:ext uri="{FF2B5EF4-FFF2-40B4-BE49-F238E27FC236}">
                <a16:creationId xmlns:a16="http://schemas.microsoft.com/office/drawing/2014/main" id="{5BFB1349-F2CB-459C-B58A-40824BFD8C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056306"/>
              </p:ext>
            </p:extLst>
          </p:nvPr>
        </p:nvGraphicFramePr>
        <p:xfrm>
          <a:off x="3524037" y="986319"/>
          <a:ext cx="8231188" cy="423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215433" y="5950660"/>
            <a:ext cx="27683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月底    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3.49%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1980407" y="167068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沪深市值统计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27649" y="5919882"/>
            <a:ext cx="367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股总市值近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84.45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84032" y="5275830"/>
            <a:ext cx="259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深市市值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34.57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23693" y="5275830"/>
            <a:ext cx="259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沪市市值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49.88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86F47082-1BAE-4F10-A5B1-A6740311BDB8}"/>
              </a:ext>
            </a:extLst>
          </p:cNvPr>
          <p:cNvSpPr/>
          <p:nvPr/>
        </p:nvSpPr>
        <p:spPr bwMode="auto">
          <a:xfrm>
            <a:off x="7539899" y="5912198"/>
            <a:ext cx="288032" cy="40011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36EEDB33-A191-4F7C-AEC0-C730D9F1A7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233393"/>
              </p:ext>
            </p:extLst>
          </p:nvPr>
        </p:nvGraphicFramePr>
        <p:xfrm>
          <a:off x="760288" y="1311655"/>
          <a:ext cx="10757041" cy="349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26" y="143759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富时中国</a:t>
            </a:r>
            <a:r>
              <a:rPr lang="en-US" altLang="zh-CN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</a:t>
            </a:r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股指期货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03DB6C82-9A87-4C26-9AAF-172043F34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548249"/>
              </p:ext>
            </p:extLst>
          </p:nvPr>
        </p:nvGraphicFramePr>
        <p:xfrm>
          <a:off x="1387011" y="1171254"/>
          <a:ext cx="9164549" cy="3996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 wrap="square" rtlCol="0">
        <a:spAutoFit/>
      </a:bodyPr>
      <a:lstStyle>
        <a:defPPr algn="l"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7452</TotalTime>
  <Words>2138</Words>
  <Application>Microsoft Office PowerPoint</Application>
  <PresentationFormat>宽屏</PresentationFormat>
  <Paragraphs>128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Microsoft YaHei UI</vt:lpstr>
      <vt:lpstr>等线</vt:lpstr>
      <vt:lpstr>等线 Light</vt:lpstr>
      <vt:lpstr>黑体</vt:lpstr>
      <vt:lpstr>华文中宋</vt:lpstr>
      <vt:lpstr>微软雅黑</vt:lpstr>
      <vt:lpstr>幼圆</vt:lpstr>
      <vt:lpstr>Arial</vt:lpstr>
      <vt:lpstr>Times New Roman</vt:lpstr>
      <vt:lpstr>Verdana</vt:lpstr>
      <vt:lpstr>Wingdings</vt:lpstr>
      <vt:lpstr>Office 主题​​</vt:lpstr>
      <vt:lpstr>融客投资PPT模板</vt:lpstr>
      <vt:lpstr>2_融客PPT模板</vt:lpstr>
      <vt:lpstr>3_融客PPT模板</vt:lpstr>
      <vt:lpstr>5_融客PPT模板</vt:lpstr>
      <vt:lpstr>融客PPT模板</vt:lpstr>
      <vt:lpstr>PowerPoint 演示文稿</vt:lpstr>
      <vt:lpstr>PowerPoint 演示文稿</vt:lpstr>
      <vt:lpstr>PowerPoint 演示文稿</vt:lpstr>
      <vt:lpstr>CPI、PPI</vt:lpstr>
      <vt:lpstr>PMI</vt:lpstr>
      <vt:lpstr>央行公开市场操作</vt:lpstr>
      <vt:lpstr>PowerPoint 演示文稿</vt:lpstr>
      <vt:lpstr>PowerPoint 演示文稿</vt:lpstr>
      <vt:lpstr>富时中国A50股指期货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12月热门公司解读——东方日升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Junlong Wu</dc:creator>
  <cp:lastModifiedBy>Junlong Wu</cp:lastModifiedBy>
  <cp:revision>294</cp:revision>
  <dcterms:created xsi:type="dcterms:W3CDTF">2020-09-03T02:02:06Z</dcterms:created>
  <dcterms:modified xsi:type="dcterms:W3CDTF">2021-01-11T07:25:06Z</dcterms:modified>
</cp:coreProperties>
</file>