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notesSlides/notesSlide1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ags/tag3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0"/>
  </p:notesMasterIdLst>
  <p:handoutMasterIdLst>
    <p:handoutMasterId r:id="rId31"/>
  </p:handoutMasterIdLst>
  <p:sldIdLst>
    <p:sldId id="484" r:id="rId7"/>
    <p:sldId id="485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7" r:id="rId25"/>
    <p:sldId id="528" r:id="rId26"/>
    <p:sldId id="504" r:id="rId27"/>
    <p:sldId id="505" r:id="rId28"/>
    <p:sldId id="50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66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527BCB"/>
    <a:srgbClr val="44546A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2" autoAdjust="0"/>
    <p:restoredTop sz="90738" autoAdjust="0"/>
  </p:normalViewPr>
  <p:slideViewPr>
    <p:cSldViewPr snapToGrid="0">
      <p:cViewPr varScale="1">
        <p:scale>
          <a:sx n="62" d="100"/>
          <a:sy n="62" d="100"/>
        </p:scale>
        <p:origin x="102" y="912"/>
      </p:cViewPr>
      <p:guideLst>
        <p:guide pos="438"/>
        <p:guide pos="506"/>
        <p:guide pos="665"/>
        <p:guide pos="3840"/>
        <p:guide pos="7015"/>
        <p:guide orient="horz" pos="2160"/>
        <p:guide orient="horz" pos="164"/>
      </p:guideLst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notesViewPr>
    <p:cSldViewPr snapToGrid="0" showGuides="1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E:\lps\&#34701;&#23458;&#25237;&#36164;&#23454;&#20064;\&#20108;&#32423;&#24066;&#22330;&#26376;&#25253;4&#26376;\&#36136;&#25276;&#27604;&#20363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E:\lps\&#34701;&#23458;&#25237;&#36164;&#23454;&#20064;\&#20108;&#32423;&#24066;&#22330;&#26376;&#25253;4&#26376;\&#36136;&#25276;&#27604;&#20363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PPI:全部工业品:当月同比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Sheet1!$E$9:$E$21</c:f>
              <c:numCache>
                <c:formatCode>yyyy\-mm;@</c:formatCode>
                <c:ptCount val="13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 formatCode="mmm\-yy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 formatCode="mmm\-yy">
                  <c:v>44228</c:v>
                </c:pt>
                <c:pt idx="11" formatCode="mmm\-yy">
                  <c:v>44256</c:v>
                </c:pt>
                <c:pt idx="12" formatCode="mmm\-yy">
                  <c:v>44287</c:v>
                </c:pt>
              </c:numCache>
            </c:numRef>
          </c:cat>
          <c:val>
            <c:numRef>
              <c:f>Sheet1!$F$9:$F$21</c:f>
              <c:numCache>
                <c:formatCode>0.00_ </c:formatCode>
                <c:ptCount val="13"/>
                <c:pt idx="0">
                  <c:v>-3.1</c:v>
                </c:pt>
                <c:pt idx="1">
                  <c:v>-3.7</c:v>
                </c:pt>
                <c:pt idx="2">
                  <c:v>-3</c:v>
                </c:pt>
                <c:pt idx="3">
                  <c:v>-2.4</c:v>
                </c:pt>
                <c:pt idx="4">
                  <c:v>-2</c:v>
                </c:pt>
                <c:pt idx="5">
                  <c:v>-2.1</c:v>
                </c:pt>
                <c:pt idx="6">
                  <c:v>-2.1</c:v>
                </c:pt>
                <c:pt idx="7">
                  <c:v>-1.5</c:v>
                </c:pt>
                <c:pt idx="8">
                  <c:v>-0.4</c:v>
                </c:pt>
                <c:pt idx="9">
                  <c:v>0.3</c:v>
                </c:pt>
                <c:pt idx="10">
                  <c:v>1.7</c:v>
                </c:pt>
                <c:pt idx="11">
                  <c:v>4.4000000000000004</c:v>
                </c:pt>
                <c:pt idx="12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AA-4EB4-94E8-405059D4CE88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PPI:全部工业品:环比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Sheet1!$E$9:$E$21</c:f>
              <c:numCache>
                <c:formatCode>yyyy\-mm;@</c:formatCode>
                <c:ptCount val="13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 formatCode="mmm\-yy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 formatCode="mmm\-yy">
                  <c:v>44228</c:v>
                </c:pt>
                <c:pt idx="11" formatCode="mmm\-yy">
                  <c:v>44256</c:v>
                </c:pt>
                <c:pt idx="12" formatCode="mmm\-yy">
                  <c:v>44287</c:v>
                </c:pt>
              </c:numCache>
            </c:numRef>
          </c:cat>
          <c:val>
            <c:numRef>
              <c:f>Sheet1!$G$9:$G$21</c:f>
              <c:numCache>
                <c:formatCode>0.00_ </c:formatCode>
                <c:ptCount val="13"/>
                <c:pt idx="0">
                  <c:v>-1.3</c:v>
                </c:pt>
                <c:pt idx="1">
                  <c:v>-0.4</c:v>
                </c:pt>
                <c:pt idx="2">
                  <c:v>0.4</c:v>
                </c:pt>
                <c:pt idx="3">
                  <c:v>0.4</c:v>
                </c:pt>
                <c:pt idx="4">
                  <c:v>0.3</c:v>
                </c:pt>
                <c:pt idx="5">
                  <c:v>0.1</c:v>
                </c:pt>
                <c:pt idx="6">
                  <c:v>0</c:v>
                </c:pt>
                <c:pt idx="7">
                  <c:v>0.5</c:v>
                </c:pt>
                <c:pt idx="8">
                  <c:v>1.1000000000000001</c:v>
                </c:pt>
                <c:pt idx="9">
                  <c:v>1</c:v>
                </c:pt>
                <c:pt idx="10">
                  <c:v>0.8</c:v>
                </c:pt>
                <c:pt idx="11">
                  <c:v>1.6</c:v>
                </c:pt>
                <c:pt idx="1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AA-4EB4-94E8-405059D4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507951"/>
        <c:axId val="1034510031"/>
      </c:lineChart>
      <c:dateAx>
        <c:axId val="1034507951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4510031"/>
        <c:crosses val="autoZero"/>
        <c:auto val="1"/>
        <c:lblOffset val="100"/>
        <c:baseTimeUnit val="months"/>
      </c:dateAx>
      <c:valAx>
        <c:axId val="1034510031"/>
        <c:scaling>
          <c:orientation val="minMax"/>
        </c:scaling>
        <c:delete val="0"/>
        <c:axPos val="l"/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0345079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五粮液</c:v>
                </c:pt>
                <c:pt idx="1">
                  <c:v>宁德时代</c:v>
                </c:pt>
                <c:pt idx="2">
                  <c:v>海康威视</c:v>
                </c:pt>
                <c:pt idx="3">
                  <c:v>迈瑞医疗</c:v>
                </c:pt>
                <c:pt idx="4">
                  <c:v>美的集团</c:v>
                </c:pt>
                <c:pt idx="5">
                  <c:v>比亚迪</c:v>
                </c:pt>
                <c:pt idx="6">
                  <c:v>平安银行</c:v>
                </c:pt>
                <c:pt idx="7">
                  <c:v>金龙鱼</c:v>
                </c:pt>
                <c:pt idx="8">
                  <c:v>牧原股份</c:v>
                </c:pt>
                <c:pt idx="9">
                  <c:v>泸州老窖</c:v>
                </c:pt>
              </c:strCache>
            </c:strRef>
          </c:cat>
          <c:val>
            <c:numRef>
              <c:f>万得!$D$2:$D$11</c:f>
              <c:numCache>
                <c:formatCode>0.00_ </c:formatCode>
                <c:ptCount val="10"/>
                <c:pt idx="0">
                  <c:v>1.1062582814249999</c:v>
                </c:pt>
                <c:pt idx="1">
                  <c:v>0.90423193344875996</c:v>
                </c:pt>
                <c:pt idx="2">
                  <c:v>0.58657973118819995</c:v>
                </c:pt>
                <c:pt idx="3">
                  <c:v>0.56693762189910002</c:v>
                </c:pt>
                <c:pt idx="4">
                  <c:v>0.56501299223190005</c:v>
                </c:pt>
                <c:pt idx="5">
                  <c:v>0.45369142251734995</c:v>
                </c:pt>
                <c:pt idx="6">
                  <c:v>0.45196383483142</c:v>
                </c:pt>
                <c:pt idx="7">
                  <c:v>0.42602866289888003</c:v>
                </c:pt>
                <c:pt idx="8">
                  <c:v>0.42521784989367001</c:v>
                </c:pt>
                <c:pt idx="9">
                  <c:v>0.37436143781608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0-4D4A-867E-F5AD12255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3664512"/>
        <c:axId val="963661888"/>
      </c:barChart>
      <c:catAx>
        <c:axId val="96366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3661888"/>
        <c:crosses val="autoZero"/>
        <c:auto val="1"/>
        <c:lblAlgn val="ctr"/>
        <c:lblOffset val="100"/>
        <c:noMultiLvlLbl val="0"/>
      </c:catAx>
      <c:valAx>
        <c:axId val="96366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6366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7326935695538"/>
          <c:y val="2.2721901652388084E-2"/>
          <c:w val="0.87880897309711281"/>
          <c:h val="0.8781279820462820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热景生物</c:v>
                </c:pt>
                <c:pt idx="1">
                  <c:v>锦泓集团</c:v>
                </c:pt>
                <c:pt idx="2">
                  <c:v>金发拉比</c:v>
                </c:pt>
                <c:pt idx="3">
                  <c:v>旗天科技</c:v>
                </c:pt>
                <c:pt idx="4">
                  <c:v>小康股份</c:v>
                </c:pt>
                <c:pt idx="5">
                  <c:v>*ST节能</c:v>
                </c:pt>
                <c:pt idx="6">
                  <c:v>奥园美谷</c:v>
                </c:pt>
                <c:pt idx="7">
                  <c:v>未名医药</c:v>
                </c:pt>
                <c:pt idx="8">
                  <c:v>苏宁环球</c:v>
                </c:pt>
                <c:pt idx="9">
                  <c:v>长江健康</c:v>
                </c:pt>
              </c:strCache>
            </c:strRef>
          </c:cat>
          <c:val>
            <c:numRef>
              <c:f>万得!$D$2:$D$11</c:f>
              <c:numCache>
                <c:formatCode>0.00_);[Red]\(0.00\)</c:formatCode>
                <c:ptCount val="10"/>
                <c:pt idx="0">
                  <c:v>425.64100000000002</c:v>
                </c:pt>
                <c:pt idx="1">
                  <c:v>141.73759999999999</c:v>
                </c:pt>
                <c:pt idx="2">
                  <c:v>141.32490000000001</c:v>
                </c:pt>
                <c:pt idx="3">
                  <c:v>117.00879999999999</c:v>
                </c:pt>
                <c:pt idx="4">
                  <c:v>108.4301</c:v>
                </c:pt>
                <c:pt idx="5">
                  <c:v>98.404300000000006</c:v>
                </c:pt>
                <c:pt idx="6">
                  <c:v>90.036199999999994</c:v>
                </c:pt>
                <c:pt idx="7">
                  <c:v>80.444000000000003</c:v>
                </c:pt>
                <c:pt idx="8">
                  <c:v>71.859300000000005</c:v>
                </c:pt>
                <c:pt idx="9">
                  <c:v>69.777799999999999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BC-4DB1-80BF-A6585EF92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2056536"/>
        <c:axId val="872054568"/>
      </c:barChart>
      <c:catAx>
        <c:axId val="872056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72054568"/>
        <c:crosses val="autoZero"/>
        <c:auto val="1"/>
        <c:lblAlgn val="ctr"/>
        <c:lblOffset val="100"/>
        <c:noMultiLvlLbl val="0"/>
      </c:catAx>
      <c:valAx>
        <c:axId val="8720545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crossAx val="87205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4月涨跌幅%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雪迪龙</c:v>
                </c:pt>
                <c:pt idx="1">
                  <c:v>长源电力</c:v>
                </c:pt>
                <c:pt idx="2">
                  <c:v>华银电力</c:v>
                </c:pt>
                <c:pt idx="3">
                  <c:v>森特股份</c:v>
                </c:pt>
                <c:pt idx="4">
                  <c:v>美邦服饰</c:v>
                </c:pt>
                <c:pt idx="5">
                  <c:v>深圳能源</c:v>
                </c:pt>
                <c:pt idx="6">
                  <c:v>华通热力</c:v>
                </c:pt>
                <c:pt idx="7">
                  <c:v>重庆燃气</c:v>
                </c:pt>
                <c:pt idx="8">
                  <c:v>湖北能源</c:v>
                </c:pt>
                <c:pt idx="9">
                  <c:v>菲达环保</c:v>
                </c:pt>
              </c:strCache>
            </c:strRef>
          </c:cat>
          <c:val>
            <c:numRef>
              <c:f>万得!$D$2:$D$11</c:f>
              <c:numCache>
                <c:formatCode>#,##0.00_ </c:formatCode>
                <c:ptCount val="10"/>
                <c:pt idx="0">
                  <c:v>-34.967100000000002</c:v>
                </c:pt>
                <c:pt idx="1">
                  <c:v>4.0914999999999999</c:v>
                </c:pt>
                <c:pt idx="2">
                  <c:v>-19.761500000000002</c:v>
                </c:pt>
                <c:pt idx="3">
                  <c:v>11.526</c:v>
                </c:pt>
                <c:pt idx="4">
                  <c:v>15.625</c:v>
                </c:pt>
                <c:pt idx="5">
                  <c:v>-24.509799999999998</c:v>
                </c:pt>
                <c:pt idx="6">
                  <c:v>-27.073899999999998</c:v>
                </c:pt>
                <c:pt idx="7">
                  <c:v>-26.293099999999999</c:v>
                </c:pt>
                <c:pt idx="8">
                  <c:v>-27.950299999999999</c:v>
                </c:pt>
                <c:pt idx="9">
                  <c:v>-23.648599999999998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FF-4E90-A225-21C747A7721E}"/>
            </c:ext>
          </c:extLst>
        </c:ser>
        <c:ser>
          <c:idx val="1"/>
          <c:order val="1"/>
          <c:tx>
            <c:v>3月涨跌幅%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雪迪龙</c:v>
                </c:pt>
                <c:pt idx="1">
                  <c:v>长源电力</c:v>
                </c:pt>
                <c:pt idx="2">
                  <c:v>华银电力</c:v>
                </c:pt>
                <c:pt idx="3">
                  <c:v>森特股份</c:v>
                </c:pt>
                <c:pt idx="4">
                  <c:v>美邦服饰</c:v>
                </c:pt>
                <c:pt idx="5">
                  <c:v>深圳能源</c:v>
                </c:pt>
                <c:pt idx="6">
                  <c:v>华通热力</c:v>
                </c:pt>
                <c:pt idx="7">
                  <c:v>重庆燃气</c:v>
                </c:pt>
                <c:pt idx="8">
                  <c:v>湖北能源</c:v>
                </c:pt>
                <c:pt idx="9">
                  <c:v>菲达环保</c:v>
                </c:pt>
              </c:strCache>
            </c:strRef>
          </c:cat>
          <c:val>
            <c:numRef>
              <c:f>万得!$F$2:$F$11</c:f>
              <c:numCache>
                <c:formatCode>#,##0.00_ </c:formatCode>
                <c:ptCount val="10"/>
                <c:pt idx="0">
                  <c:v>145.42189999999999</c:v>
                </c:pt>
                <c:pt idx="1">
                  <c:v>133.42699999999999</c:v>
                </c:pt>
                <c:pt idx="2">
                  <c:v>109.6429</c:v>
                </c:pt>
                <c:pt idx="3">
                  <c:v>99.783799999999999</c:v>
                </c:pt>
                <c:pt idx="4">
                  <c:v>96.923100000000005</c:v>
                </c:pt>
                <c:pt idx="5">
                  <c:v>94.791700000000006</c:v>
                </c:pt>
                <c:pt idx="6">
                  <c:v>91.618499999999997</c:v>
                </c:pt>
                <c:pt idx="7">
                  <c:v>79.566599999999994</c:v>
                </c:pt>
                <c:pt idx="8">
                  <c:v>78.3934</c:v>
                </c:pt>
                <c:pt idx="9">
                  <c:v>74.117599999999996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FF-4E90-A225-21C747A77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782200"/>
        <c:axId val="885784168"/>
      </c:barChart>
      <c:catAx>
        <c:axId val="885782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5784168"/>
        <c:crosses val="autoZero"/>
        <c:auto val="1"/>
        <c:lblAlgn val="ctr"/>
        <c:lblOffset val="100"/>
        <c:noMultiLvlLbl val="0"/>
      </c:catAx>
      <c:valAx>
        <c:axId val="8857841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crossAx val="885782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6262337084782059"/>
          <c:y val="7.3312712505844813E-2"/>
          <c:w val="0.10716829829656346"/>
          <c:h val="0.137461845300329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7120032606013476"/>
          <c:h val="0.940364807723461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万得!$A$2:$A$11</c:f>
              <c:strCache>
                <c:ptCount val="10"/>
                <c:pt idx="0">
                  <c:v>康得退</c:v>
                </c:pt>
                <c:pt idx="1">
                  <c:v>中潜股份</c:v>
                </c:pt>
                <c:pt idx="2">
                  <c:v>*ST邦讯</c:v>
                </c:pt>
                <c:pt idx="3">
                  <c:v>ST天山</c:v>
                </c:pt>
                <c:pt idx="4">
                  <c:v>利通电子</c:v>
                </c:pt>
                <c:pt idx="5">
                  <c:v>*ST聚龙</c:v>
                </c:pt>
                <c:pt idx="6">
                  <c:v>*ST众应</c:v>
                </c:pt>
                <c:pt idx="7">
                  <c:v>*ST达志</c:v>
                </c:pt>
                <c:pt idx="8">
                  <c:v>*ST金刚</c:v>
                </c:pt>
                <c:pt idx="9">
                  <c:v>乾景园林</c:v>
                </c:pt>
              </c:strCache>
            </c:strRef>
          </c:cat>
          <c:val>
            <c:numRef>
              <c:f>万得!$D$2:$D$11</c:f>
              <c:numCache>
                <c:formatCode>0.00%</c:formatCode>
                <c:ptCount val="10"/>
                <c:pt idx="0">
                  <c:v>-74.715900000000005</c:v>
                </c:pt>
                <c:pt idx="1">
                  <c:v>-71.05</c:v>
                </c:pt>
                <c:pt idx="2">
                  <c:v>-45.702300000000001</c:v>
                </c:pt>
                <c:pt idx="3">
                  <c:v>-43.008600000000001</c:v>
                </c:pt>
                <c:pt idx="4">
                  <c:v>-40.700000000000003</c:v>
                </c:pt>
                <c:pt idx="5">
                  <c:v>-40</c:v>
                </c:pt>
                <c:pt idx="6">
                  <c:v>-39.634099999999997</c:v>
                </c:pt>
                <c:pt idx="7">
                  <c:v>-38.298999999999999</c:v>
                </c:pt>
                <c:pt idx="8">
                  <c:v>-38.0471</c:v>
                </c:pt>
                <c:pt idx="9">
                  <c:v>-37.481499999999997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96-411C-AE9C-F0FE34A88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85774328"/>
        <c:axId val="885777280"/>
      </c:barChart>
      <c:catAx>
        <c:axId val="885774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5777280"/>
        <c:crosses val="autoZero"/>
        <c:auto val="1"/>
        <c:lblAlgn val="ctr"/>
        <c:lblOffset val="100"/>
        <c:noMultiLvlLbl val="0"/>
      </c:catAx>
      <c:valAx>
        <c:axId val="8857772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8577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SCExport!$B$1056:$B$1076</c:f>
              <c:numCache>
                <c:formatCode>yyyy\-mm\-dd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SCExport!$D$1056:$D$1076</c:f>
              <c:numCache>
                <c:formatCode>General</c:formatCode>
                <c:ptCount val="21"/>
                <c:pt idx="0">
                  <c:v>964.56029691850006</c:v>
                </c:pt>
                <c:pt idx="1">
                  <c:v>975.94646951606001</c:v>
                </c:pt>
                <c:pt idx="2">
                  <c:v>970.41620513068995</c:v>
                </c:pt>
                <c:pt idx="3">
                  <c:v>963.60060463229001</c:v>
                </c:pt>
                <c:pt idx="4">
                  <c:v>1010.6049233955</c:v>
                </c:pt>
                <c:pt idx="5">
                  <c:v>980.23483448154002</c:v>
                </c:pt>
                <c:pt idx="6">
                  <c:v>1000.3609834947999</c:v>
                </c:pt>
                <c:pt idx="7">
                  <c:v>992.05773658731994</c:v>
                </c:pt>
                <c:pt idx="8">
                  <c:v>986.27400225128997</c:v>
                </c:pt>
                <c:pt idx="9">
                  <c:v>981.86150675707995</c:v>
                </c:pt>
                <c:pt idx="10">
                  <c:v>1032.650120988</c:v>
                </c:pt>
                <c:pt idx="11">
                  <c:v>1089.0907082264</c:v>
                </c:pt>
                <c:pt idx="12">
                  <c:v>1066.1040991730999</c:v>
                </c:pt>
                <c:pt idx="13">
                  <c:v>1100.1307360129999</c:v>
                </c:pt>
                <c:pt idx="14">
                  <c:v>1106.303888697</c:v>
                </c:pt>
                <c:pt idx="15">
                  <c:v>1154.8914692378</c:v>
                </c:pt>
                <c:pt idx="16">
                  <c:v>1185.7034089332001</c:v>
                </c:pt>
                <c:pt idx="17">
                  <c:v>1166.3995431245</c:v>
                </c:pt>
                <c:pt idx="18">
                  <c:v>1281.3790681463001</c:v>
                </c:pt>
                <c:pt idx="19">
                  <c:v>1313.3361527592999</c:v>
                </c:pt>
                <c:pt idx="20">
                  <c:v>1438.312205679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2-4A39-96C2-EC5EA8B21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0291400"/>
        <c:axId val="950297632"/>
      </c:lineChart>
      <c:dateAx>
        <c:axId val="950291400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0297632"/>
        <c:crosses val="autoZero"/>
        <c:auto val="1"/>
        <c:lblOffset val="100"/>
        <c:baseTimeUnit val="days"/>
      </c:dateAx>
      <c:valAx>
        <c:axId val="950297632"/>
        <c:scaling>
          <c:orientation val="minMax"/>
          <c:min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0291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*ST银亿</c:v>
                </c:pt>
                <c:pt idx="3">
                  <c:v>九鼎投资</c:v>
                </c:pt>
                <c:pt idx="4">
                  <c:v>*ST大集</c:v>
                </c:pt>
                <c:pt idx="5">
                  <c:v>国城矿业</c:v>
                </c:pt>
                <c:pt idx="6">
                  <c:v>泛海控股</c:v>
                </c:pt>
                <c:pt idx="7">
                  <c:v>希努尔</c:v>
                </c:pt>
                <c:pt idx="8">
                  <c:v>*ST新光</c:v>
                </c:pt>
                <c:pt idx="9">
                  <c:v>*ST贵人</c:v>
                </c:pt>
              </c:strCache>
            </c:strRef>
          </c:cat>
          <c:val>
            <c:numRef>
              <c:f>万得!$C$2:$C$11</c:f>
              <c:numCache>
                <c:formatCode>0.00_ </c:formatCode>
                <c:ptCount val="10"/>
                <c:pt idx="0">
                  <c:v>76.13</c:v>
                </c:pt>
                <c:pt idx="1">
                  <c:v>75.09</c:v>
                </c:pt>
                <c:pt idx="2">
                  <c:v>72.33</c:v>
                </c:pt>
                <c:pt idx="3">
                  <c:v>71.81</c:v>
                </c:pt>
                <c:pt idx="4">
                  <c:v>71.510000000000005</c:v>
                </c:pt>
                <c:pt idx="5">
                  <c:v>70.87</c:v>
                </c:pt>
                <c:pt idx="6">
                  <c:v>68.97</c:v>
                </c:pt>
                <c:pt idx="7">
                  <c:v>68.5</c:v>
                </c:pt>
                <c:pt idx="8">
                  <c:v>67.88</c:v>
                </c:pt>
                <c:pt idx="9">
                  <c:v>67.12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9-48CB-A2A9-BAC14223A8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57380504"/>
        <c:axId val="857377880"/>
      </c:barChart>
      <c:catAx>
        <c:axId val="857380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endParaRPr lang="zh-CN"/>
          </a:p>
        </c:txPr>
        <c:crossAx val="857377880"/>
        <c:crosses val="autoZero"/>
        <c:auto val="1"/>
        <c:lblAlgn val="ctr"/>
        <c:lblOffset val="100"/>
        <c:noMultiLvlLbl val="0"/>
      </c:catAx>
      <c:valAx>
        <c:axId val="857377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80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万得!$B$4287:$B$4291</c:f>
              <c:strCache>
                <c:ptCount val="5"/>
                <c:pt idx="0">
                  <c:v>吉鑫科技</c:v>
                </c:pt>
                <c:pt idx="1">
                  <c:v>ST运盛</c:v>
                </c:pt>
                <c:pt idx="2">
                  <c:v>ST德豪</c:v>
                </c:pt>
                <c:pt idx="3">
                  <c:v>ST网力</c:v>
                </c:pt>
                <c:pt idx="4">
                  <c:v>*ST东洋</c:v>
                </c:pt>
              </c:strCache>
            </c:strRef>
          </c:cat>
          <c:val>
            <c:numRef>
              <c:f>万得!$G$4287:$G$4291</c:f>
              <c:numCache>
                <c:formatCode>0.0000_ </c:formatCode>
                <c:ptCount val="5"/>
                <c:pt idx="0">
                  <c:v>-74.034400000000005</c:v>
                </c:pt>
                <c:pt idx="1">
                  <c:v>-79.537300000000002</c:v>
                </c:pt>
                <c:pt idx="2">
                  <c:v>-89.378100000000003</c:v>
                </c:pt>
                <c:pt idx="3">
                  <c:v>-99.187299999999993</c:v>
                </c:pt>
                <c:pt idx="4">
                  <c:v>-100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F-45CB-B99A-9200EB9C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780512"/>
        <c:axId val="868777232"/>
      </c:barChart>
      <c:catAx>
        <c:axId val="86878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8777232"/>
        <c:crosses val="autoZero"/>
        <c:auto val="1"/>
        <c:lblAlgn val="ctr"/>
        <c:lblOffset val="100"/>
        <c:noMultiLvlLbl val="0"/>
      </c:catAx>
      <c:valAx>
        <c:axId val="86877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8780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万得!$B$1:$B$5</c:f>
              <c:strCache>
                <c:ptCount val="5"/>
                <c:pt idx="0">
                  <c:v>金财互联</c:v>
                </c:pt>
                <c:pt idx="1">
                  <c:v>嘉寓股份</c:v>
                </c:pt>
                <c:pt idx="2">
                  <c:v>博雅生物</c:v>
                </c:pt>
                <c:pt idx="3">
                  <c:v>和科达</c:v>
                </c:pt>
                <c:pt idx="4">
                  <c:v>天鹅股份</c:v>
                </c:pt>
              </c:strCache>
            </c:strRef>
          </c:cat>
          <c:val>
            <c:numRef>
              <c:f>万得!$G$1:$G$5</c:f>
              <c:numCache>
                <c:formatCode>0.0000_ </c:formatCode>
                <c:ptCount val="5"/>
                <c:pt idx="0">
                  <c:v>99.355000000000004</c:v>
                </c:pt>
                <c:pt idx="1">
                  <c:v>78.529199999999989</c:v>
                </c:pt>
                <c:pt idx="2">
                  <c:v>70.897800000000004</c:v>
                </c:pt>
                <c:pt idx="3">
                  <c:v>70.023300000000006</c:v>
                </c:pt>
                <c:pt idx="4">
                  <c:v>59.777799999999999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6D-4DE5-B577-B93F6032A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7367712"/>
        <c:axId val="857366400"/>
      </c:barChart>
      <c:catAx>
        <c:axId val="85736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66400"/>
        <c:crosses val="autoZero"/>
        <c:auto val="1"/>
        <c:lblAlgn val="ctr"/>
        <c:lblOffset val="100"/>
        <c:noMultiLvlLbl val="0"/>
      </c:catAx>
      <c:valAx>
        <c:axId val="8573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736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CPI:当月同比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Sheet1!$A$9:$A$21</c:f>
              <c:numCache>
                <c:formatCode>yyyy\-mm;@</c:formatCode>
                <c:ptCount val="13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Sheet1!$B$9:$B$21</c:f>
              <c:numCache>
                <c:formatCode>#,##0.00_ </c:formatCode>
                <c:ptCount val="13"/>
                <c:pt idx="0">
                  <c:v>3.3</c:v>
                </c:pt>
                <c:pt idx="1">
                  <c:v>2.4</c:v>
                </c:pt>
                <c:pt idx="2">
                  <c:v>2.5</c:v>
                </c:pt>
                <c:pt idx="3">
                  <c:v>2.7</c:v>
                </c:pt>
                <c:pt idx="4">
                  <c:v>2.4</c:v>
                </c:pt>
                <c:pt idx="5">
                  <c:v>1.7</c:v>
                </c:pt>
                <c:pt idx="6">
                  <c:v>0.5</c:v>
                </c:pt>
                <c:pt idx="7">
                  <c:v>-0.5</c:v>
                </c:pt>
                <c:pt idx="8">
                  <c:v>0.2</c:v>
                </c:pt>
                <c:pt idx="9">
                  <c:v>-0.3</c:v>
                </c:pt>
                <c:pt idx="10">
                  <c:v>-0.2</c:v>
                </c:pt>
                <c:pt idx="11">
                  <c:v>0.4</c:v>
                </c:pt>
                <c:pt idx="12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D-4A19-A3D0-EAD0AA4C7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CPI:环比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Sheet1!$A$9:$A$21</c:f>
              <c:numCache>
                <c:formatCode>yyyy\-mm;@</c:formatCode>
                <c:ptCount val="13"/>
                <c:pt idx="0">
                  <c:v>43951</c:v>
                </c:pt>
                <c:pt idx="1">
                  <c:v>43982</c:v>
                </c:pt>
                <c:pt idx="2">
                  <c:v>44012</c:v>
                </c:pt>
                <c:pt idx="3">
                  <c:v>44043</c:v>
                </c:pt>
                <c:pt idx="4">
                  <c:v>44074</c:v>
                </c:pt>
                <c:pt idx="5">
                  <c:v>44104</c:v>
                </c:pt>
                <c:pt idx="6">
                  <c:v>44135</c:v>
                </c:pt>
                <c:pt idx="7">
                  <c:v>44165</c:v>
                </c:pt>
                <c:pt idx="8">
                  <c:v>44196</c:v>
                </c:pt>
                <c:pt idx="9">
                  <c:v>44227</c:v>
                </c:pt>
                <c:pt idx="10">
                  <c:v>44228</c:v>
                </c:pt>
                <c:pt idx="11">
                  <c:v>44256</c:v>
                </c:pt>
                <c:pt idx="12">
                  <c:v>44287</c:v>
                </c:pt>
              </c:numCache>
            </c:numRef>
          </c:cat>
          <c:val>
            <c:numRef>
              <c:f>Sheet1!$C$9:$C$21</c:f>
              <c:numCache>
                <c:formatCode>#,##0.00_ </c:formatCode>
                <c:ptCount val="13"/>
                <c:pt idx="0">
                  <c:v>-0.9</c:v>
                </c:pt>
                <c:pt idx="1">
                  <c:v>-0.8</c:v>
                </c:pt>
                <c:pt idx="2">
                  <c:v>-0.1</c:v>
                </c:pt>
                <c:pt idx="3">
                  <c:v>0.6</c:v>
                </c:pt>
                <c:pt idx="4">
                  <c:v>0.4</c:v>
                </c:pt>
                <c:pt idx="5">
                  <c:v>0.2</c:v>
                </c:pt>
                <c:pt idx="6">
                  <c:v>-0.3</c:v>
                </c:pt>
                <c:pt idx="7">
                  <c:v>-0.6</c:v>
                </c:pt>
                <c:pt idx="8">
                  <c:v>0.7</c:v>
                </c:pt>
                <c:pt idx="9">
                  <c:v>1</c:v>
                </c:pt>
                <c:pt idx="10">
                  <c:v>0.6</c:v>
                </c:pt>
                <c:pt idx="11">
                  <c:v>-0.5</c:v>
                </c:pt>
                <c:pt idx="12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D-4A19-A3D0-EAD0AA4C7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4045919"/>
        <c:axId val="1284046335"/>
      </c:lineChart>
      <c:dateAx>
        <c:axId val="1284045919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84046335"/>
        <c:crosses val="autoZero"/>
        <c:auto val="1"/>
        <c:lblOffset val="100"/>
        <c:baseTimeUnit val="months"/>
      </c:dateAx>
      <c:valAx>
        <c:axId val="1284046335"/>
        <c:scaling>
          <c:orientation val="minMax"/>
        </c:scaling>
        <c:delete val="0"/>
        <c:axPos val="l"/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1284045919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Sheet1!$A$6:$A$17</c:f>
              <c:numCache>
                <c:formatCode>yyyy\-mm;@</c:formatCode>
                <c:ptCount val="12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44135</c:v>
                </c:pt>
                <c:pt idx="6">
                  <c:v>44165</c:v>
                </c:pt>
                <c:pt idx="7">
                  <c:v>44196</c:v>
                </c:pt>
                <c:pt idx="8">
                  <c:v>44227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</c:numCache>
            </c:numRef>
          </c:cat>
          <c:val>
            <c:numRef>
              <c:f>Sheet1!$B$6:$B$17</c:f>
              <c:numCache>
                <c:formatCode>###,###,###,###,##0.00_ </c:formatCode>
                <c:ptCount val="12"/>
                <c:pt idx="0">
                  <c:v>50.6</c:v>
                </c:pt>
                <c:pt idx="1">
                  <c:v>50.9</c:v>
                </c:pt>
                <c:pt idx="2">
                  <c:v>51.1</c:v>
                </c:pt>
                <c:pt idx="3">
                  <c:v>51</c:v>
                </c:pt>
                <c:pt idx="4">
                  <c:v>51.5</c:v>
                </c:pt>
                <c:pt idx="5">
                  <c:v>51.4</c:v>
                </c:pt>
                <c:pt idx="6">
                  <c:v>52.1</c:v>
                </c:pt>
                <c:pt idx="7">
                  <c:v>51.9</c:v>
                </c:pt>
                <c:pt idx="8">
                  <c:v>51.3</c:v>
                </c:pt>
                <c:pt idx="9">
                  <c:v>50.6</c:v>
                </c:pt>
                <c:pt idx="10">
                  <c:v>51.9</c:v>
                </c:pt>
                <c:pt idx="11">
                  <c:v>51.1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2C-429F-9A20-7C3F3586EB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Sheet1!$A$6:$A$17</c:f>
              <c:numCache>
                <c:formatCode>yyyy\-mm;@</c:formatCode>
                <c:ptCount val="12"/>
                <c:pt idx="0">
                  <c:v>43982</c:v>
                </c:pt>
                <c:pt idx="1">
                  <c:v>44012</c:v>
                </c:pt>
                <c:pt idx="2">
                  <c:v>44043</c:v>
                </c:pt>
                <c:pt idx="3">
                  <c:v>44074</c:v>
                </c:pt>
                <c:pt idx="4">
                  <c:v>44104</c:v>
                </c:pt>
                <c:pt idx="5">
                  <c:v>44135</c:v>
                </c:pt>
                <c:pt idx="6">
                  <c:v>44165</c:v>
                </c:pt>
                <c:pt idx="7">
                  <c:v>44196</c:v>
                </c:pt>
                <c:pt idx="8">
                  <c:v>44227</c:v>
                </c:pt>
                <c:pt idx="9">
                  <c:v>44255</c:v>
                </c:pt>
                <c:pt idx="10">
                  <c:v>44286</c:v>
                </c:pt>
                <c:pt idx="11">
                  <c:v>44316</c:v>
                </c:pt>
              </c:numCache>
            </c:numRef>
          </c:cat>
          <c:val>
            <c:numRef>
              <c:f>Sheet1!$C$6:$C$17</c:f>
              <c:numCache>
                <c:formatCode>###,###,###,###,##0.00_ </c:formatCode>
                <c:ptCount val="12"/>
                <c:pt idx="0">
                  <c:v>50.7</c:v>
                </c:pt>
                <c:pt idx="1">
                  <c:v>51.2</c:v>
                </c:pt>
                <c:pt idx="2">
                  <c:v>52.8</c:v>
                </c:pt>
                <c:pt idx="3">
                  <c:v>53.1</c:v>
                </c:pt>
                <c:pt idx="4">
                  <c:v>53</c:v>
                </c:pt>
                <c:pt idx="5">
                  <c:v>53.6</c:v>
                </c:pt>
                <c:pt idx="6">
                  <c:v>54.9</c:v>
                </c:pt>
                <c:pt idx="7">
                  <c:v>53</c:v>
                </c:pt>
                <c:pt idx="8">
                  <c:v>51.5</c:v>
                </c:pt>
                <c:pt idx="9">
                  <c:v>50.9</c:v>
                </c:pt>
                <c:pt idx="10">
                  <c:v>50.6</c:v>
                </c:pt>
                <c:pt idx="11">
                  <c:v>51.9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2C-429F-9A20-7C3F3586E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1074216"/>
        <c:axId val="931074544"/>
      </c:lineChart>
      <c:dateAx>
        <c:axId val="931074216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931074544"/>
        <c:crosses val="autoZero"/>
        <c:auto val="1"/>
        <c:lblOffset val="100"/>
        <c:baseTimeUnit val="months"/>
      </c:dateAx>
      <c:valAx>
        <c:axId val="931074544"/>
        <c:scaling>
          <c:orientation val="minMax"/>
          <c:max val="55"/>
          <c:min val="35"/>
        </c:scaling>
        <c:delete val="1"/>
        <c:axPos val="l"/>
        <c:numFmt formatCode="###,###,###,###,##0.00_ " sourceLinked="1"/>
        <c:majorTickMark val="none"/>
        <c:minorTickMark val="none"/>
        <c:tickLblPos val="nextTo"/>
        <c:crossAx val="931074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万得!$H$2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万得!$H$3:$H$23</c:f>
              <c:numCache>
                <c:formatCode>0.00%</c:formatCode>
                <c:ptCount val="21"/>
                <c:pt idx="0">
                  <c:v>7.0948947990090439E-3</c:v>
                </c:pt>
                <c:pt idx="1">
                  <c:v>1.2342240641573632E-2</c:v>
                </c:pt>
                <c:pt idx="2">
                  <c:v>1.1928226510181883E-2</c:v>
                </c:pt>
                <c:pt idx="3">
                  <c:v>1.0957312528227403E-2</c:v>
                </c:pt>
                <c:pt idx="4">
                  <c:v>1.1808351260629291E-2</c:v>
                </c:pt>
                <c:pt idx="5">
                  <c:v>2.5467534537131353E-3</c:v>
                </c:pt>
                <c:pt idx="6">
                  <c:v>-8.4150333324956028E-3</c:v>
                </c:pt>
                <c:pt idx="7">
                  <c:v>-1.3202402211678121E-2</c:v>
                </c:pt>
                <c:pt idx="8">
                  <c:v>-7.3186948589468726E-3</c:v>
                </c:pt>
                <c:pt idx="9">
                  <c:v>-1.247097724621915E-2</c:v>
                </c:pt>
                <c:pt idx="10">
                  <c:v>-4.4433739798365179E-3</c:v>
                </c:pt>
                <c:pt idx="11">
                  <c:v>1.0353839719585922E-2</c:v>
                </c:pt>
                <c:pt idx="12">
                  <c:v>9.0156879396812162E-3</c:v>
                </c:pt>
                <c:pt idx="13">
                  <c:v>9.0119400222812285E-3</c:v>
                </c:pt>
                <c:pt idx="14">
                  <c:v>6.7411088286262189E-3</c:v>
                </c:pt>
                <c:pt idx="15">
                  <c:v>9.3711009129664458E-3</c:v>
                </c:pt>
                <c:pt idx="16">
                  <c:v>-2.1665286861671795E-4</c:v>
                </c:pt>
                <c:pt idx="17">
                  <c:v>2.0325914829588676E-4</c:v>
                </c:pt>
                <c:pt idx="18">
                  <c:v>4.403599569599459E-3</c:v>
                </c:pt>
                <c:pt idx="19">
                  <c:v>9.5846740975180644E-3</c:v>
                </c:pt>
                <c:pt idx="20">
                  <c:v>1.4366726163643762E-3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2C-4A12-9D7E-29D4C35C9BC9}"/>
            </c:ext>
          </c:extLst>
        </c:ser>
        <c:ser>
          <c:idx val="1"/>
          <c:order val="1"/>
          <c:tx>
            <c:strRef>
              <c:f>万得!$I$2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万得!$I$3:$I$23</c:f>
              <c:numCache>
                <c:formatCode>0.00%</c:formatCode>
                <c:ptCount val="21"/>
                <c:pt idx="0">
                  <c:v>1.4589536066827113E-2</c:v>
                </c:pt>
                <c:pt idx="1">
                  <c:v>2.4961988710985761E-2</c:v>
                </c:pt>
                <c:pt idx="2">
                  <c:v>2.2111742600871453E-2</c:v>
                </c:pt>
                <c:pt idx="3">
                  <c:v>1.4561587069892745E-2</c:v>
                </c:pt>
                <c:pt idx="4">
                  <c:v>1.5333105667428182E-2</c:v>
                </c:pt>
                <c:pt idx="5">
                  <c:v>2.5140380387083106E-3</c:v>
                </c:pt>
                <c:pt idx="6">
                  <c:v>-2.0535538198324543E-2</c:v>
                </c:pt>
                <c:pt idx="7">
                  <c:v>-1.8169867166712983E-2</c:v>
                </c:pt>
                <c:pt idx="8">
                  <c:v>-2.9515548736060992E-3</c:v>
                </c:pt>
                <c:pt idx="9">
                  <c:v>-7.1415311803175729E-3</c:v>
                </c:pt>
                <c:pt idx="10">
                  <c:v>-4.2040705554899915E-3</c:v>
                </c:pt>
                <c:pt idx="11">
                  <c:v>2.461255004456242E-2</c:v>
                </c:pt>
                <c:pt idx="12">
                  <c:v>2.3458940862346456E-2</c:v>
                </c:pt>
                <c:pt idx="13">
                  <c:v>2.7032761899846047E-2</c:v>
                </c:pt>
                <c:pt idx="14">
                  <c:v>3.1263642009913051E-2</c:v>
                </c:pt>
                <c:pt idx="15">
                  <c:v>4.1599523634712643E-2</c:v>
                </c:pt>
                <c:pt idx="16">
                  <c:v>3.2352767463808441E-2</c:v>
                </c:pt>
                <c:pt idx="17">
                  <c:v>3.5229409445605597E-2</c:v>
                </c:pt>
                <c:pt idx="18">
                  <c:v>4.4976112280446845E-2</c:v>
                </c:pt>
                <c:pt idx="19">
                  <c:v>4.9744424530733689E-2</c:v>
                </c:pt>
                <c:pt idx="20">
                  <c:v>4.7892700063107752E-2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2C-4A12-9D7E-29D4C35C9BC9}"/>
            </c:ext>
          </c:extLst>
        </c:ser>
        <c:ser>
          <c:idx val="2"/>
          <c:order val="2"/>
          <c:tx>
            <c:strRef>
              <c:f>万得!$J$2</c:f>
              <c:strCache>
                <c:ptCount val="1"/>
                <c:pt idx="0">
                  <c:v>中小100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万得!$J$3:$J$23</c:f>
              <c:numCache>
                <c:formatCode>0.00%</c:formatCode>
                <c:ptCount val="21"/>
                <c:pt idx="0">
                  <c:v>1.6312616815754799E-2</c:v>
                </c:pt>
                <c:pt idx="1">
                  <c:v>2.5151994752212081E-2</c:v>
                </c:pt>
                <c:pt idx="2">
                  <c:v>2.3988845301044392E-2</c:v>
                </c:pt>
                <c:pt idx="3">
                  <c:v>1.5860172813925155E-2</c:v>
                </c:pt>
                <c:pt idx="4">
                  <c:v>1.4619998216094165E-2</c:v>
                </c:pt>
                <c:pt idx="5">
                  <c:v>-3.6155027954787311E-4</c:v>
                </c:pt>
                <c:pt idx="6">
                  <c:v>-2.8730210987938487E-2</c:v>
                </c:pt>
                <c:pt idx="7">
                  <c:v>-2.4460590580863806E-2</c:v>
                </c:pt>
                <c:pt idx="8">
                  <c:v>-1.1909045989344058E-2</c:v>
                </c:pt>
                <c:pt idx="9">
                  <c:v>-1.5841107740386051E-2</c:v>
                </c:pt>
                <c:pt idx="10">
                  <c:v>-1.5048135655140404E-2</c:v>
                </c:pt>
                <c:pt idx="11">
                  <c:v>2.4316539609293253E-2</c:v>
                </c:pt>
                <c:pt idx="12">
                  <c:v>2.5075633227577443E-2</c:v>
                </c:pt>
                <c:pt idx="13">
                  <c:v>2.7838842877136782E-2</c:v>
                </c:pt>
                <c:pt idx="14">
                  <c:v>3.2967471385236813E-2</c:v>
                </c:pt>
                <c:pt idx="15">
                  <c:v>3.7955659475515935E-2</c:v>
                </c:pt>
                <c:pt idx="16">
                  <c:v>3.303086416073242E-2</c:v>
                </c:pt>
                <c:pt idx="17">
                  <c:v>3.2826063653950133E-2</c:v>
                </c:pt>
                <c:pt idx="18">
                  <c:v>3.9862594246981908E-2</c:v>
                </c:pt>
                <c:pt idx="19">
                  <c:v>4.5059991993793957E-2</c:v>
                </c:pt>
                <c:pt idx="20">
                  <c:v>4.2248225457823363E-2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82C-4A12-9D7E-29D4C35C9BC9}"/>
            </c:ext>
          </c:extLst>
        </c:ser>
        <c:ser>
          <c:idx val="3"/>
          <c:order val="3"/>
          <c:tx>
            <c:strRef>
              <c:f>万得!$K$2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万得!$K$3:$K$23</c:f>
              <c:numCache>
                <c:formatCode>0.00%</c:formatCode>
                <c:ptCount val="21"/>
                <c:pt idx="0">
                  <c:v>2.0631455157809508E-2</c:v>
                </c:pt>
                <c:pt idx="1">
                  <c:v>3.3977795553129075E-2</c:v>
                </c:pt>
                <c:pt idx="2">
                  <c:v>2.6498807414097936E-2</c:v>
                </c:pt>
                <c:pt idx="3">
                  <c:v>1.7654259024329155E-2</c:v>
                </c:pt>
                <c:pt idx="4">
                  <c:v>2.4827972723596492E-2</c:v>
                </c:pt>
                <c:pt idx="5">
                  <c:v>8.9994875841103994E-3</c:v>
                </c:pt>
                <c:pt idx="6">
                  <c:v>-1.3974326278234694E-2</c:v>
                </c:pt>
                <c:pt idx="7">
                  <c:v>-5.6730438609511324E-3</c:v>
                </c:pt>
                <c:pt idx="8">
                  <c:v>1.6642260299659206E-2</c:v>
                </c:pt>
                <c:pt idx="9">
                  <c:v>1.165219594769118E-2</c:v>
                </c:pt>
                <c:pt idx="10">
                  <c:v>9.016453317136186E-3</c:v>
                </c:pt>
                <c:pt idx="11">
                  <c:v>5.0834520118984816E-2</c:v>
                </c:pt>
                <c:pt idx="12">
                  <c:v>4.9884366566413041E-2</c:v>
                </c:pt>
                <c:pt idx="13">
                  <c:v>5.7448944653464951E-2</c:v>
                </c:pt>
                <c:pt idx="14">
                  <c:v>6.5576690822897854E-2</c:v>
                </c:pt>
                <c:pt idx="15">
                  <c:v>8.5548874996080215E-2</c:v>
                </c:pt>
                <c:pt idx="16">
                  <c:v>7.6455785867798109E-2</c:v>
                </c:pt>
                <c:pt idx="17">
                  <c:v>8.2483950072167911E-2</c:v>
                </c:pt>
                <c:pt idx="18">
                  <c:v>0.10588477113389283</c:v>
                </c:pt>
                <c:pt idx="19">
                  <c:v>0.1061863479138947</c:v>
                </c:pt>
                <c:pt idx="20">
                  <c:v>0.12067918034483571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82C-4A12-9D7E-29D4C35C9BC9}"/>
            </c:ext>
          </c:extLst>
        </c:ser>
        <c:ser>
          <c:idx val="4"/>
          <c:order val="4"/>
          <c:tx>
            <c:strRef>
              <c:f>万得!$L$2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万得!$G$3:$G$23</c:f>
              <c:numCache>
                <c:formatCode>yyyy\-m\-d;@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万得!$L$3:$L$23</c:f>
              <c:numCache>
                <c:formatCode>0.00%</c:formatCode>
                <c:ptCount val="21"/>
                <c:pt idx="0">
                  <c:v>1.4750406482507916E-2</c:v>
                </c:pt>
                <c:pt idx="1">
                  <c:v>4.1325634845289949E-2</c:v>
                </c:pt>
                <c:pt idx="2">
                  <c:v>3.8681946473040796E-2</c:v>
                </c:pt>
                <c:pt idx="3">
                  <c:v>4.0416341265706812E-2</c:v>
                </c:pt>
                <c:pt idx="4">
                  <c:v>3.486645416438594E-2</c:v>
                </c:pt>
                <c:pt idx="5">
                  <c:v>1.8513588976391437E-2</c:v>
                </c:pt>
                <c:pt idx="6">
                  <c:v>-3.8738101419679705E-3</c:v>
                </c:pt>
                <c:pt idx="7">
                  <c:v>-5.5544531954127008E-3</c:v>
                </c:pt>
                <c:pt idx="8">
                  <c:v>5.1092189680035371E-3</c:v>
                </c:pt>
                <c:pt idx="9">
                  <c:v>1.2677800299391473E-2</c:v>
                </c:pt>
                <c:pt idx="10">
                  <c:v>2.1124673834686636E-2</c:v>
                </c:pt>
                <c:pt idx="11">
                  <c:v>4.0594579149115573E-2</c:v>
                </c:pt>
                <c:pt idx="12">
                  <c:v>3.3781806550294391E-2</c:v>
                </c:pt>
                <c:pt idx="13">
                  <c:v>3.0859826759185971E-2</c:v>
                </c:pt>
                <c:pt idx="14">
                  <c:v>4.5539819264382997E-2</c:v>
                </c:pt>
                <c:pt idx="15">
                  <c:v>5.0864285510012985E-2</c:v>
                </c:pt>
                <c:pt idx="16">
                  <c:v>5.3331578457873174E-2</c:v>
                </c:pt>
                <c:pt idx="17">
                  <c:v>5.0932937135218292E-2</c:v>
                </c:pt>
                <c:pt idx="18">
                  <c:v>6.0804432027160793E-2</c:v>
                </c:pt>
                <c:pt idx="19">
                  <c:v>6.0659358406103037E-2</c:v>
                </c:pt>
                <c:pt idx="20">
                  <c:v>5.9205337812057612E-2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2C-4A12-9D7E-29D4C35C9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6487264"/>
        <c:axId val="866484640"/>
      </c:lineChart>
      <c:dateAx>
        <c:axId val="866487264"/>
        <c:scaling>
          <c:orientation val="minMax"/>
        </c:scaling>
        <c:delete val="0"/>
        <c:axPos val="b"/>
        <c:numFmt formatCode="yyyy\-m\-d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484640"/>
        <c:crosses val="autoZero"/>
        <c:auto val="1"/>
        <c:lblOffset val="100"/>
        <c:baseTimeUnit val="days"/>
      </c:dateAx>
      <c:valAx>
        <c:axId val="86648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648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万得!$F$3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万得!$F$4:$F$24</c:f>
              <c:numCache>
                <c:formatCode>0.00%</c:formatCode>
                <c:ptCount val="21"/>
                <c:pt idx="0">
                  <c:v>8.9908339238637947E-3</c:v>
                </c:pt>
                <c:pt idx="1">
                  <c:v>1.6243421989017515E-2</c:v>
                </c:pt>
                <c:pt idx="2">
                  <c:v>1.7279308073224531E-2</c:v>
                </c:pt>
                <c:pt idx="3">
                  <c:v>1.5624013280516991E-2</c:v>
                </c:pt>
                <c:pt idx="4">
                  <c:v>1.6202656062938692E-2</c:v>
                </c:pt>
                <c:pt idx="5">
                  <c:v>7.5137269542608909E-3</c:v>
                </c:pt>
                <c:pt idx="6">
                  <c:v>-7.4472137419864248E-3</c:v>
                </c:pt>
                <c:pt idx="7">
                  <c:v>-1.0054949042363037E-2</c:v>
                </c:pt>
                <c:pt idx="8">
                  <c:v>-8.0134300708978312E-4</c:v>
                </c:pt>
                <c:pt idx="9">
                  <c:v>-5.6918829704376561E-3</c:v>
                </c:pt>
                <c:pt idx="10">
                  <c:v>1.7683635270333564E-3</c:v>
                </c:pt>
                <c:pt idx="11">
                  <c:v>2.0654555869336289E-2</c:v>
                </c:pt>
                <c:pt idx="12">
                  <c:v>1.9708434020440091E-2</c:v>
                </c:pt>
                <c:pt idx="13">
                  <c:v>2.0161461352364185E-2</c:v>
                </c:pt>
                <c:pt idx="14">
                  <c:v>2.0998298804425941E-2</c:v>
                </c:pt>
                <c:pt idx="15">
                  <c:v>2.488385667307802E-2</c:v>
                </c:pt>
                <c:pt idx="16">
                  <c:v>1.7812751512335856E-2</c:v>
                </c:pt>
                <c:pt idx="17">
                  <c:v>1.7795303175708543E-2</c:v>
                </c:pt>
                <c:pt idx="18">
                  <c:v>2.3232206838804004E-2</c:v>
                </c:pt>
                <c:pt idx="19">
                  <c:v>2.7439346723139968E-2</c:v>
                </c:pt>
                <c:pt idx="20">
                  <c:v>2.0905292121407681E-2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11-4A23-BD9D-440395C1E86E}"/>
            </c:ext>
          </c:extLst>
        </c:ser>
        <c:ser>
          <c:idx val="1"/>
          <c:order val="1"/>
          <c:tx>
            <c:strRef>
              <c:f>万得!$G$3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万得!$G$4:$G$24</c:f>
              <c:numCache>
                <c:formatCode>0.00%</c:formatCode>
                <c:ptCount val="21"/>
                <c:pt idx="0">
                  <c:v>7.5198001796874525E-3</c:v>
                </c:pt>
                <c:pt idx="1">
                  <c:v>1.3534085422228115E-2</c:v>
                </c:pt>
                <c:pt idx="2">
                  <c:v>1.3754329856220604E-2</c:v>
                </c:pt>
                <c:pt idx="3">
                  <c:v>1.3068881301051993E-2</c:v>
                </c:pt>
                <c:pt idx="4">
                  <c:v>1.4036518874612769E-2</c:v>
                </c:pt>
                <c:pt idx="5">
                  <c:v>5.5002722387313963E-3</c:v>
                </c:pt>
                <c:pt idx="6">
                  <c:v>-5.3498633621921199E-3</c:v>
                </c:pt>
                <c:pt idx="7">
                  <c:v>-9.3545124161420468E-3</c:v>
                </c:pt>
                <c:pt idx="8">
                  <c:v>-3.3010044472463473E-3</c:v>
                </c:pt>
                <c:pt idx="9">
                  <c:v>-8.4014421351374935E-3</c:v>
                </c:pt>
                <c:pt idx="10">
                  <c:v>-6.7753662932323877E-5</c:v>
                </c:pt>
                <c:pt idx="11">
                  <c:v>1.477698404116734E-2</c:v>
                </c:pt>
                <c:pt idx="12">
                  <c:v>1.3625373998596757E-2</c:v>
                </c:pt>
                <c:pt idx="13">
                  <c:v>1.2893424154692967E-2</c:v>
                </c:pt>
                <c:pt idx="14">
                  <c:v>1.1081069304695434E-2</c:v>
                </c:pt>
                <c:pt idx="15">
                  <c:v>1.4394089241008823E-2</c:v>
                </c:pt>
                <c:pt idx="16">
                  <c:v>5.3307907663464604E-3</c:v>
                </c:pt>
                <c:pt idx="17">
                  <c:v>4.8059687726895728E-3</c:v>
                </c:pt>
                <c:pt idx="18">
                  <c:v>8.9515915888120912E-3</c:v>
                </c:pt>
                <c:pt idx="19">
                  <c:v>1.3319557724100761E-2</c:v>
                </c:pt>
                <c:pt idx="20">
                  <c:v>4.4533583233155039E-3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11-4A23-BD9D-440395C1E86E}"/>
            </c:ext>
          </c:extLst>
        </c:ser>
        <c:ser>
          <c:idx val="2"/>
          <c:order val="2"/>
          <c:tx>
            <c:strRef>
              <c:f>万得!$H$3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万得!$A$4:$A$24</c:f>
              <c:numCache>
                <c:formatCode>yyyy\-mm\-dd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万得!$H$4:$H$24</c:f>
              <c:numCache>
                <c:formatCode>0.00%</c:formatCode>
                <c:ptCount val="21"/>
                <c:pt idx="0">
                  <c:v>1.119540927785434E-2</c:v>
                </c:pt>
                <c:pt idx="1">
                  <c:v>2.0303788819101776E-2</c:v>
                </c:pt>
                <c:pt idx="2">
                  <c:v>2.2562042158220219E-2</c:v>
                </c:pt>
                <c:pt idx="3">
                  <c:v>1.9453280291152897E-2</c:v>
                </c:pt>
                <c:pt idx="4">
                  <c:v>1.9448953218003107E-2</c:v>
                </c:pt>
                <c:pt idx="5">
                  <c:v>1.0531205417819267E-2</c:v>
                </c:pt>
                <c:pt idx="6">
                  <c:v>-1.0590423049233078E-2</c:v>
                </c:pt>
                <c:pt idx="7">
                  <c:v>-1.1104663455305142E-2</c:v>
                </c:pt>
                <c:pt idx="8">
                  <c:v>2.9447926788428447E-3</c:v>
                </c:pt>
                <c:pt idx="9">
                  <c:v>-1.6311825423857007E-3</c:v>
                </c:pt>
                <c:pt idx="10">
                  <c:v>4.5200738260358087E-3</c:v>
                </c:pt>
                <c:pt idx="11">
                  <c:v>2.9463021375273346E-2</c:v>
                </c:pt>
                <c:pt idx="12">
                  <c:v>2.8824855893191392E-2</c:v>
                </c:pt>
                <c:pt idx="13">
                  <c:v>3.1053757835199258E-2</c:v>
                </c:pt>
                <c:pt idx="14">
                  <c:v>3.5860826480265118E-2</c:v>
                </c:pt>
                <c:pt idx="15">
                  <c:v>4.0604422459771028E-2</c:v>
                </c:pt>
                <c:pt idx="16">
                  <c:v>3.6518932209378852E-2</c:v>
                </c:pt>
                <c:pt idx="17">
                  <c:v>3.7261863071380796E-2</c:v>
                </c:pt>
                <c:pt idx="18">
                  <c:v>4.6285196469366019E-2</c:v>
                </c:pt>
                <c:pt idx="19">
                  <c:v>4.8600070570557152E-2</c:v>
                </c:pt>
                <c:pt idx="20">
                  <c:v>4.55611016296813E-2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811-4A23-BD9D-440395C1E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9050888"/>
        <c:axId val="599048264"/>
      </c:lineChart>
      <c:dateAx>
        <c:axId val="599050888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9048264"/>
        <c:crosses val="autoZero"/>
        <c:auto val="1"/>
        <c:lblOffset val="100"/>
        <c:baseTimeUnit val="days"/>
      </c:dateAx>
      <c:valAx>
        <c:axId val="59904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9050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file!$J$3:$J$23</c:f>
              <c:numCache>
                <c:formatCode>yyyy\-mm\-dd</c:formatCode>
                <c:ptCount val="21"/>
                <c:pt idx="0">
                  <c:v>44287</c:v>
                </c:pt>
                <c:pt idx="1">
                  <c:v>44288</c:v>
                </c:pt>
                <c:pt idx="2">
                  <c:v>44292</c:v>
                </c:pt>
                <c:pt idx="3">
                  <c:v>44293</c:v>
                </c:pt>
                <c:pt idx="4">
                  <c:v>44294</c:v>
                </c:pt>
                <c:pt idx="5">
                  <c:v>44295</c:v>
                </c:pt>
                <c:pt idx="6">
                  <c:v>44298</c:v>
                </c:pt>
                <c:pt idx="7">
                  <c:v>44299</c:v>
                </c:pt>
                <c:pt idx="8">
                  <c:v>44300</c:v>
                </c:pt>
                <c:pt idx="9">
                  <c:v>44301</c:v>
                </c:pt>
                <c:pt idx="10">
                  <c:v>44302</c:v>
                </c:pt>
                <c:pt idx="11">
                  <c:v>44305</c:v>
                </c:pt>
                <c:pt idx="12">
                  <c:v>44306</c:v>
                </c:pt>
                <c:pt idx="13">
                  <c:v>44307</c:v>
                </c:pt>
                <c:pt idx="14">
                  <c:v>44308</c:v>
                </c:pt>
                <c:pt idx="15">
                  <c:v>44309</c:v>
                </c:pt>
                <c:pt idx="16">
                  <c:v>44312</c:v>
                </c:pt>
                <c:pt idx="17">
                  <c:v>44313</c:v>
                </c:pt>
                <c:pt idx="18">
                  <c:v>44314</c:v>
                </c:pt>
                <c:pt idx="19">
                  <c:v>44315</c:v>
                </c:pt>
                <c:pt idx="20">
                  <c:v>44316</c:v>
                </c:pt>
              </c:numCache>
            </c:numRef>
          </c:cat>
          <c:val>
            <c:numRef>
              <c:f>file!$K$3:$K$23</c:f>
              <c:numCache>
                <c:formatCode>0.00%</c:formatCode>
                <c:ptCount val="21"/>
                <c:pt idx="0">
                  <c:v>1.3029598930667019E-2</c:v>
                </c:pt>
                <c:pt idx="1">
                  <c:v>2.636151142884291E-2</c:v>
                </c:pt>
                <c:pt idx="2">
                  <c:v>1.9039963305387486E-2</c:v>
                </c:pt>
                <c:pt idx="3">
                  <c:v>2.5042219653395037E-3</c:v>
                </c:pt>
                <c:pt idx="4">
                  <c:v>6.8727109303148293E-3</c:v>
                </c:pt>
                <c:pt idx="5">
                  <c:v>-1.1532509712257721E-2</c:v>
                </c:pt>
                <c:pt idx="6">
                  <c:v>-2.3454783851590721E-2</c:v>
                </c:pt>
                <c:pt idx="7">
                  <c:v>-2.4875425960974917E-2</c:v>
                </c:pt>
                <c:pt idx="8">
                  <c:v>-1.9875090057011047E-2</c:v>
                </c:pt>
                <c:pt idx="9">
                  <c:v>-3.0939650798872287E-2</c:v>
                </c:pt>
                <c:pt idx="10">
                  <c:v>-2.5338162628483207E-2</c:v>
                </c:pt>
                <c:pt idx="11">
                  <c:v>-4.3331611342897203E-3</c:v>
                </c:pt>
                <c:pt idx="12">
                  <c:v>-3.9271806537850562E-3</c:v>
                </c:pt>
                <c:pt idx="13">
                  <c:v>6.1621003032397148E-4</c:v>
                </c:pt>
                <c:pt idx="14">
                  <c:v>-5.0611461043248429E-3</c:v>
                </c:pt>
                <c:pt idx="15">
                  <c:v>9.3248098667735313E-3</c:v>
                </c:pt>
                <c:pt idx="16">
                  <c:v>-6.4221363028788003E-3</c:v>
                </c:pt>
                <c:pt idx="17">
                  <c:v>-5.4207950036022634E-4</c:v>
                </c:pt>
                <c:pt idx="18">
                  <c:v>1.0650472234641217E-3</c:v>
                </c:pt>
                <c:pt idx="19">
                  <c:v>1.3285580916948314E-2</c:v>
                </c:pt>
                <c:pt idx="20">
                  <c:v>3.6335542577565771E-3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14-47FE-B4F4-1C4F913D14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603824"/>
        <c:axId val="594603168"/>
      </c:lineChart>
      <c:dateAx>
        <c:axId val="594603824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4603168"/>
        <c:crosses val="autoZero"/>
        <c:auto val="1"/>
        <c:lblOffset val="100"/>
        <c:baseTimeUnit val="days"/>
      </c:dateAx>
      <c:valAx>
        <c:axId val="59460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9460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总成交额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Sheet1!$A$223:$A$243</c:f>
              <c:strCache>
                <c:ptCount val="21"/>
                <c:pt idx="0">
                  <c:v>2021-04-01</c:v>
                </c:pt>
                <c:pt idx="1">
                  <c:v>2021-04-02</c:v>
                </c:pt>
                <c:pt idx="2">
                  <c:v>2021-04-06</c:v>
                </c:pt>
                <c:pt idx="3">
                  <c:v>2021-04-07</c:v>
                </c:pt>
                <c:pt idx="4">
                  <c:v>2021-04-08</c:v>
                </c:pt>
                <c:pt idx="5">
                  <c:v>2021-04-09</c:v>
                </c:pt>
                <c:pt idx="6">
                  <c:v>2021-04-12</c:v>
                </c:pt>
                <c:pt idx="7">
                  <c:v>2021-04-13</c:v>
                </c:pt>
                <c:pt idx="8">
                  <c:v>2021-04-14</c:v>
                </c:pt>
                <c:pt idx="9">
                  <c:v>2021-04-15</c:v>
                </c:pt>
                <c:pt idx="10">
                  <c:v>2021-04-16</c:v>
                </c:pt>
                <c:pt idx="11">
                  <c:v>2021-04-19</c:v>
                </c:pt>
                <c:pt idx="12">
                  <c:v>2021-04-20</c:v>
                </c:pt>
                <c:pt idx="13">
                  <c:v>2021-04-21</c:v>
                </c:pt>
                <c:pt idx="14">
                  <c:v>2021-04-22</c:v>
                </c:pt>
                <c:pt idx="15">
                  <c:v>2021-04-23</c:v>
                </c:pt>
                <c:pt idx="16">
                  <c:v>2021-04-26</c:v>
                </c:pt>
                <c:pt idx="17">
                  <c:v>2021-04-27</c:v>
                </c:pt>
                <c:pt idx="18">
                  <c:v>2021-04-28</c:v>
                </c:pt>
                <c:pt idx="19">
                  <c:v>2021-04-29</c:v>
                </c:pt>
                <c:pt idx="20">
                  <c:v>2021-04-30</c:v>
                </c:pt>
              </c:strCache>
            </c:strRef>
          </c:cat>
          <c:val>
            <c:numRef>
              <c:f>Sheet1!$B$223:$B$243</c:f>
              <c:numCache>
                <c:formatCode>#,##0.00</c:formatCode>
                <c:ptCount val="21"/>
                <c:pt idx="0">
                  <c:v>131771.48999999996</c:v>
                </c:pt>
                <c:pt idx="1">
                  <c:v>115169.20999999996</c:v>
                </c:pt>
                <c:pt idx="2">
                  <c:v>177644.70000000007</c:v>
                </c:pt>
                <c:pt idx="3">
                  <c:v>167103.37</c:v>
                </c:pt>
                <c:pt idx="4">
                  <c:v>165134.01</c:v>
                </c:pt>
                <c:pt idx="5">
                  <c:v>173554.28999999998</c:v>
                </c:pt>
                <c:pt idx="6">
                  <c:v>123887.45000000004</c:v>
                </c:pt>
                <c:pt idx="7">
                  <c:v>265687.33</c:v>
                </c:pt>
                <c:pt idx="8">
                  <c:v>327251.55</c:v>
                </c:pt>
                <c:pt idx="9">
                  <c:v>192959.17</c:v>
                </c:pt>
                <c:pt idx="10">
                  <c:v>167454.20000000001</c:v>
                </c:pt>
                <c:pt idx="11">
                  <c:v>186501.4199999999</c:v>
                </c:pt>
                <c:pt idx="12">
                  <c:v>245778.36</c:v>
                </c:pt>
                <c:pt idx="13">
                  <c:v>309780.59999999998</c:v>
                </c:pt>
                <c:pt idx="14">
                  <c:v>155711.19999999998</c:v>
                </c:pt>
                <c:pt idx="15">
                  <c:v>238570.67</c:v>
                </c:pt>
                <c:pt idx="16">
                  <c:v>207245.44999999998</c:v>
                </c:pt>
                <c:pt idx="17">
                  <c:v>154990.39999999997</c:v>
                </c:pt>
                <c:pt idx="18">
                  <c:v>886403.84000000008</c:v>
                </c:pt>
                <c:pt idx="19">
                  <c:v>368737.64000000007</c:v>
                </c:pt>
                <c:pt idx="20">
                  <c:v>204693.90999999997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7-4FD2-A332-6503D1B4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5202104"/>
        <c:axId val="905205056"/>
      </c:barChart>
      <c:lineChart>
        <c:grouping val="standard"/>
        <c:varyColors val="0"/>
        <c:ser>
          <c:idx val="1"/>
          <c:order val="1"/>
          <c:tx>
            <c:v>折价率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Sheet1!$A$223:$A$243</c:f>
              <c:strCache>
                <c:ptCount val="21"/>
                <c:pt idx="0">
                  <c:v>2021-04-01</c:v>
                </c:pt>
                <c:pt idx="1">
                  <c:v>2021-04-02</c:v>
                </c:pt>
                <c:pt idx="2">
                  <c:v>2021-04-06</c:v>
                </c:pt>
                <c:pt idx="3">
                  <c:v>2021-04-07</c:v>
                </c:pt>
                <c:pt idx="4">
                  <c:v>2021-04-08</c:v>
                </c:pt>
                <c:pt idx="5">
                  <c:v>2021-04-09</c:v>
                </c:pt>
                <c:pt idx="6">
                  <c:v>2021-04-12</c:v>
                </c:pt>
                <c:pt idx="7">
                  <c:v>2021-04-13</c:v>
                </c:pt>
                <c:pt idx="8">
                  <c:v>2021-04-14</c:v>
                </c:pt>
                <c:pt idx="9">
                  <c:v>2021-04-15</c:v>
                </c:pt>
                <c:pt idx="10">
                  <c:v>2021-04-16</c:v>
                </c:pt>
                <c:pt idx="11">
                  <c:v>2021-04-19</c:v>
                </c:pt>
                <c:pt idx="12">
                  <c:v>2021-04-20</c:v>
                </c:pt>
                <c:pt idx="13">
                  <c:v>2021-04-21</c:v>
                </c:pt>
                <c:pt idx="14">
                  <c:v>2021-04-22</c:v>
                </c:pt>
                <c:pt idx="15">
                  <c:v>2021-04-23</c:v>
                </c:pt>
                <c:pt idx="16">
                  <c:v>2021-04-26</c:v>
                </c:pt>
                <c:pt idx="17">
                  <c:v>2021-04-27</c:v>
                </c:pt>
                <c:pt idx="18">
                  <c:v>2021-04-28</c:v>
                </c:pt>
                <c:pt idx="19">
                  <c:v>2021-04-29</c:v>
                </c:pt>
                <c:pt idx="20">
                  <c:v>2021-04-30</c:v>
                </c:pt>
              </c:strCache>
            </c:strRef>
          </c:cat>
          <c:val>
            <c:numRef>
              <c:f>Sheet1!$C$223:$C$243</c:f>
              <c:numCache>
                <c:formatCode>#,##0.00</c:formatCode>
                <c:ptCount val="21"/>
                <c:pt idx="0">
                  <c:v>4.6579021731022321</c:v>
                </c:pt>
                <c:pt idx="1">
                  <c:v>5.0792975416832791</c:v>
                </c:pt>
                <c:pt idx="2">
                  <c:v>6.7045476669303481</c:v>
                </c:pt>
                <c:pt idx="3">
                  <c:v>1.4796442642582341</c:v>
                </c:pt>
                <c:pt idx="4">
                  <c:v>3.6870767532933342</c:v>
                </c:pt>
                <c:pt idx="5">
                  <c:v>2.7667501481939927</c:v>
                </c:pt>
                <c:pt idx="6">
                  <c:v>1.374420653603962</c:v>
                </c:pt>
                <c:pt idx="7">
                  <c:v>7.7245729154384355</c:v>
                </c:pt>
                <c:pt idx="8">
                  <c:v>7.0486355952754556</c:v>
                </c:pt>
                <c:pt idx="9">
                  <c:v>1.8698552773271784</c:v>
                </c:pt>
                <c:pt idx="10">
                  <c:v>4.5044771700308228</c:v>
                </c:pt>
                <c:pt idx="11">
                  <c:v>2.1135178451008532</c:v>
                </c:pt>
                <c:pt idx="12">
                  <c:v>1.3889779355846001</c:v>
                </c:pt>
                <c:pt idx="13">
                  <c:v>3.7983002254999079</c:v>
                </c:pt>
                <c:pt idx="14">
                  <c:v>1.9385719278960849</c:v>
                </c:pt>
                <c:pt idx="15">
                  <c:v>3.1349574578266726</c:v>
                </c:pt>
                <c:pt idx="16">
                  <c:v>3.5339484406467747</c:v>
                </c:pt>
                <c:pt idx="17">
                  <c:v>3.624921134231935</c:v>
                </c:pt>
                <c:pt idx="18">
                  <c:v>0.74901574383732283</c:v>
                </c:pt>
                <c:pt idx="19">
                  <c:v>3.7524353813529072</c:v>
                </c:pt>
                <c:pt idx="20">
                  <c:v>2.9958028436245963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277-4FD2-A332-6503D1B41F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5199808"/>
        <c:axId val="905198824"/>
      </c:lineChart>
      <c:catAx>
        <c:axId val="9052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205056"/>
        <c:crosses val="autoZero"/>
        <c:auto val="1"/>
        <c:lblAlgn val="ctr"/>
        <c:lblOffset val="100"/>
        <c:noMultiLvlLbl val="0"/>
      </c:catAx>
      <c:valAx>
        <c:axId val="90520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202104"/>
        <c:crosses val="autoZero"/>
        <c:crossBetween val="between"/>
      </c:valAx>
      <c:valAx>
        <c:axId val="905198824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5199808"/>
        <c:crosses val="max"/>
        <c:crossBetween val="between"/>
      </c:valAx>
      <c:catAx>
        <c:axId val="90519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5198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万得!$D$1</c:f>
              <c:strCache>
                <c:ptCount val="1"/>
                <c:pt idx="0">
                  <c:v>月成交量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玻璃2109</c:v>
                </c:pt>
                <c:pt idx="1">
                  <c:v>螺纹钢2110</c:v>
                </c:pt>
                <c:pt idx="2">
                  <c:v>热轧卷板2110</c:v>
                </c:pt>
                <c:pt idx="3">
                  <c:v>PTA2109</c:v>
                </c:pt>
                <c:pt idx="4">
                  <c:v>菜粕2109</c:v>
                </c:pt>
                <c:pt idx="5">
                  <c:v>沪银2106</c:v>
                </c:pt>
                <c:pt idx="6">
                  <c:v>豆粕2109</c:v>
                </c:pt>
                <c:pt idx="7">
                  <c:v>燃油2109</c:v>
                </c:pt>
                <c:pt idx="8">
                  <c:v>甲醇2109</c:v>
                </c:pt>
                <c:pt idx="9">
                  <c:v>纯碱2109</c:v>
                </c:pt>
              </c:strCache>
            </c:strRef>
          </c:cat>
          <c:val>
            <c:numRef>
              <c:f>万得!$D$2:$D$11</c:f>
              <c:numCache>
                <c:formatCode>###,###,###,###,###,##0.0000</c:formatCode>
                <c:ptCount val="10"/>
                <c:pt idx="0">
                  <c:v>19722805</c:v>
                </c:pt>
                <c:pt idx="1">
                  <c:v>46521529</c:v>
                </c:pt>
                <c:pt idx="2">
                  <c:v>15516695</c:v>
                </c:pt>
                <c:pt idx="3">
                  <c:v>30013316</c:v>
                </c:pt>
                <c:pt idx="4">
                  <c:v>14209255</c:v>
                </c:pt>
                <c:pt idx="5">
                  <c:v>15065350</c:v>
                </c:pt>
                <c:pt idx="6">
                  <c:v>22129302</c:v>
                </c:pt>
                <c:pt idx="7">
                  <c:v>20104760</c:v>
                </c:pt>
                <c:pt idx="8">
                  <c:v>17872929</c:v>
                </c:pt>
                <c:pt idx="9">
                  <c:v>13763857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C4-4143-8EDC-98EF22735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498832"/>
        <c:axId val="950499488"/>
      </c:barChart>
      <c:scatterChart>
        <c:scatterStyle val="lineMarker"/>
        <c:varyColors val="0"/>
        <c:ser>
          <c:idx val="0"/>
          <c:order val="0"/>
          <c:tx>
            <c:strRef>
              <c:f>万得!$C$1</c:f>
              <c:strCache>
                <c:ptCount val="1"/>
                <c:pt idx="0">
                  <c:v>月涨跌幅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万得!$C$2:$C$11</c:f>
              <c:numCache>
                <c:formatCode>###,###,###,###,###,##0.0000</c:formatCode>
                <c:ptCount val="10"/>
                <c:pt idx="0">
                  <c:v>16.827400000000001</c:v>
                </c:pt>
                <c:pt idx="1">
                  <c:v>10.652699999999999</c:v>
                </c:pt>
                <c:pt idx="2">
                  <c:v>9.2165999999999997</c:v>
                </c:pt>
                <c:pt idx="3">
                  <c:v>7.4040999999999997</c:v>
                </c:pt>
                <c:pt idx="4">
                  <c:v>6.4130000000000003</c:v>
                </c:pt>
                <c:pt idx="5">
                  <c:v>5.8765000000000001</c:v>
                </c:pt>
                <c:pt idx="6">
                  <c:v>5.6130000000000004</c:v>
                </c:pt>
                <c:pt idx="7">
                  <c:v>5.0952999999999999</c:v>
                </c:pt>
                <c:pt idx="8">
                  <c:v>3.7839999999999998</c:v>
                </c:pt>
                <c:pt idx="9">
                  <c:v>2.5552999999999999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BC4-4143-8EDC-98EF22735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575760"/>
        <c:axId val="949570208"/>
      </c:scatterChart>
      <c:catAx>
        <c:axId val="9504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0499488"/>
        <c:crosses val="autoZero"/>
        <c:auto val="1"/>
        <c:lblAlgn val="ctr"/>
        <c:lblOffset val="100"/>
        <c:noMultiLvlLbl val="0"/>
      </c:catAx>
      <c:valAx>
        <c:axId val="9504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#,##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0498832"/>
        <c:crosses val="autoZero"/>
        <c:crossBetween val="between"/>
      </c:valAx>
      <c:valAx>
        <c:axId val="949570208"/>
        <c:scaling>
          <c:orientation val="minMax"/>
        </c:scaling>
        <c:delete val="0"/>
        <c:axPos val="r"/>
        <c:numFmt formatCode="###,###,###,###,###,##0.0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0575760"/>
        <c:crosses val="max"/>
        <c:crossBetween val="midCat"/>
      </c:valAx>
      <c:valAx>
        <c:axId val="880575760"/>
        <c:scaling>
          <c:orientation val="minMax"/>
        </c:scaling>
        <c:delete val="1"/>
        <c:axPos val="b"/>
        <c:majorTickMark val="out"/>
        <c:minorTickMark val="none"/>
        <c:tickLblPos val="nextTo"/>
        <c:crossAx val="949570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万得!$D$2:$D$11</c:f>
              <c:strCache>
                <c:ptCount val="10"/>
                <c:pt idx="0">
                  <c:v>2.52 </c:v>
                </c:pt>
                <c:pt idx="1">
                  <c:v>1.83 </c:v>
                </c:pt>
                <c:pt idx="2">
                  <c:v>1.68 </c:v>
                </c:pt>
                <c:pt idx="3">
                  <c:v>1.33 </c:v>
                </c:pt>
                <c:pt idx="4">
                  <c:v>1.33 </c:v>
                </c:pt>
                <c:pt idx="5">
                  <c:v>1.12 </c:v>
                </c:pt>
                <c:pt idx="6">
                  <c:v>0.96 </c:v>
                </c:pt>
                <c:pt idx="7">
                  <c:v>0.93 </c:v>
                </c:pt>
                <c:pt idx="8">
                  <c:v>0.78 </c:v>
                </c:pt>
                <c:pt idx="9">
                  <c:v>0.61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招商银行</c:v>
                </c:pt>
                <c:pt idx="4">
                  <c:v>中国平安</c:v>
                </c:pt>
                <c:pt idx="5">
                  <c:v>农业银行</c:v>
                </c:pt>
                <c:pt idx="6">
                  <c:v>中国银行</c:v>
                </c:pt>
                <c:pt idx="7">
                  <c:v>中国人寿</c:v>
                </c:pt>
                <c:pt idx="8">
                  <c:v>中国石油</c:v>
                </c:pt>
                <c:pt idx="9">
                  <c:v>中国中免</c:v>
                </c:pt>
              </c:strCache>
            </c:strRef>
          </c:cat>
          <c:val>
            <c:numRef>
              <c:f>万得!$D$2:$D$11</c:f>
              <c:numCache>
                <c:formatCode>0.00_ </c:formatCode>
                <c:ptCount val="10"/>
                <c:pt idx="0">
                  <c:v>2.5209126210839998</c:v>
                </c:pt>
                <c:pt idx="1">
                  <c:v>1.8283640988665701</c:v>
                </c:pt>
                <c:pt idx="2">
                  <c:v>1.68257387848078</c:v>
                </c:pt>
                <c:pt idx="3">
                  <c:v>1.3290858631727001</c:v>
                </c:pt>
                <c:pt idx="4">
                  <c:v>1.3253175022250001</c:v>
                </c:pt>
                <c:pt idx="5">
                  <c:v>1.1199457083936002</c:v>
                </c:pt>
                <c:pt idx="6">
                  <c:v>0.95676032153324997</c:v>
                </c:pt>
                <c:pt idx="7">
                  <c:v>0.93471379435000002</c:v>
                </c:pt>
                <c:pt idx="8">
                  <c:v>0.77783915572649998</c:v>
                </c:pt>
                <c:pt idx="9">
                  <c:v>0.60915284497256006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E-41E3-ACC5-39DDF0FBD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9362936"/>
        <c:axId val="859364904"/>
      </c:barChart>
      <c:catAx>
        <c:axId val="85936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9364904"/>
        <c:crosses val="autoZero"/>
        <c:auto val="1"/>
        <c:lblAlgn val="ctr"/>
        <c:lblOffset val="100"/>
        <c:noMultiLvlLbl val="0"/>
      </c:catAx>
      <c:valAx>
        <c:axId val="85936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5936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28AE5DA-A970-417F-BA4F-F1A8FAE2F6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2D4B031-CD9B-410D-ACE0-55ED055A3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D3952-DD7D-4DA0-A292-9FEF3EA44173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FAAF97-B2E3-4E63-A874-B7BC609A60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770F92F-E40F-41B1-967F-FF85E1744A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C2526-3963-4051-B7CE-DC59D33C6D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5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与上月大宗交易活跃相比，</a:t>
            </a: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月份大宗交易较为冷清，总成交额大幅减少，折价率基本维持稳定。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沪市中国平安和招商银行互换了位置，中国中免进入前十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</a:rPr>
              <a:t>迈瑞医疗跃居第四，牧原股份、泸州老窖进入前十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医药板块受到国外疫情影响涨幅明显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锦泓集团 服装 商誉高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金发拉比 妇婴童装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旗天科技 数字货币概念 计算机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小康股份 新能源车 华为合作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</a:t>
            </a: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节能 环保概念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奥园美谷 医美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苏宁环球 房地产</a:t>
            </a:r>
            <a:endParaRPr lang="en-US" altLang="zh-CN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获利了结，概念炒作结束</a:t>
            </a: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1.</a:t>
            </a:r>
            <a:r>
              <a:rPr lang="zh-CN" altLang="en-US" dirty="0">
                <a:latin typeface="Arial" panose="020B0604020202020204" pitchFamily="34" charset="0"/>
              </a:rPr>
              <a:t>康德退进入退市整理 新材料 碳纤维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2.</a:t>
            </a:r>
            <a:r>
              <a:rPr lang="zh-CN" altLang="en-US" dirty="0">
                <a:latin typeface="Arial" panose="020B0604020202020204" pitchFamily="34" charset="0"/>
              </a:rPr>
              <a:t>中潜股份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月暴涨后回调，业绩普通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3.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邦讯技术因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年营收不足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亿元而变成*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邦讯</a:t>
            </a:r>
            <a:endParaRPr lang="en-US" altLang="zh-CN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4.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天山  养殖业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49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8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仍高于临界点，制造业继续保持扩张态势。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创业板的大市值股票涨幅大，市值最大的宁德时代，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月份涨幅高达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20%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月解禁较</a:t>
            </a: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月有所减少，处于全年低位。</a:t>
            </a:r>
            <a:endParaRPr lang="en-US" altLang="zh-CN" dirty="0">
              <a:latin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2020</a:t>
            </a:r>
            <a:r>
              <a:rPr lang="zh-CN" altLang="en-US" dirty="0">
                <a:latin typeface="Arial" panose="020B0604020202020204" pitchFamily="34" charset="0"/>
              </a:rPr>
              <a:t>年</a:t>
            </a:r>
            <a:r>
              <a:rPr lang="en-US" altLang="zh-CN" dirty="0">
                <a:latin typeface="Arial" panose="020B0604020202020204" pitchFamily="34" charset="0"/>
              </a:rPr>
              <a:t>4.74</a:t>
            </a:r>
            <a:r>
              <a:rPr lang="zh-CN" altLang="en-US" dirty="0">
                <a:latin typeface="Arial" panose="020B0604020202020204" pitchFamily="34" charset="0"/>
              </a:rPr>
              <a:t>万亿</a:t>
            </a:r>
            <a:endParaRPr lang="en-US" altLang="zh-CN" dirty="0">
              <a:latin typeface="Arial" panose="020B0604020202020204" pitchFamily="34" charset="0"/>
            </a:endParaRPr>
          </a:p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  <p:pic>
        <p:nvPicPr>
          <p:cNvPr id="9" name="Picture 2" descr="rkk">
            <a:extLst>
              <a:ext uri="{FF2B5EF4-FFF2-40B4-BE49-F238E27FC236}">
                <a16:creationId xmlns:a16="http://schemas.microsoft.com/office/drawing/2014/main" id="{4AE9832A-4DDC-4FDE-BBAA-B9B91B9A0769}"/>
              </a:ext>
            </a:extLst>
          </p:cNvPr>
          <p:cNvPicPr>
            <a:picLocks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860223" y="4151452"/>
            <a:ext cx="72000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2021-05-11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4A296FCF-F4B7-40C2-B47E-E9A3F018203A}"/>
              </a:ext>
            </a:extLst>
          </p:cNvPr>
          <p:cNvPicPr>
            <a:picLocks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914" y="6524625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8CB71311-CE3D-4A7D-A056-C122BAEE3BC6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D668E650-92CA-44CB-AE85-87D20CCC24A4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7831AA1-C918-472E-AB2B-95A87FDB4839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9" name="Picture 35" descr="招牌设计">
            <a:extLst>
              <a:ext uri="{FF2B5EF4-FFF2-40B4-BE49-F238E27FC236}">
                <a16:creationId xmlns:a16="http://schemas.microsoft.com/office/drawing/2014/main" id="{EDF4174D-9F9D-4F0E-B634-9D1E80F12A8B}"/>
              </a:ext>
            </a:extLst>
          </p:cNvPr>
          <p:cNvPicPr>
            <a:picLocks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674" y="6524280"/>
            <a:ext cx="288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4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326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496.60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上月减少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151.95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3.52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699784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0.01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508A0112-2516-4AF9-B08C-221B242D2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691071"/>
              </p:ext>
            </p:extLst>
          </p:nvPr>
        </p:nvGraphicFramePr>
        <p:xfrm>
          <a:off x="1189704" y="859547"/>
          <a:ext cx="9580260" cy="49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6233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融资融券余额（万亿）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3575844" y="4489211"/>
            <a:ext cx="5040311" cy="12899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16547.79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16542.54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较上月减少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5.25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两融余额保持稳定。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336A2E-4AC2-481E-8E67-C466B376F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r="9033"/>
          <a:stretch/>
        </p:blipFill>
        <p:spPr>
          <a:xfrm>
            <a:off x="1" y="1532083"/>
            <a:ext cx="12192000" cy="25384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2154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835742" y="5973098"/>
            <a:ext cx="10082982" cy="418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一季度国民经济开局良好，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商品期货合约整体上涨明显；玻璃、螺纹钢下游建筑业需求向好强势领涨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8FC489AE-9D02-4C28-B6FA-49006DD070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815212"/>
              </p:ext>
            </p:extLst>
          </p:nvPr>
        </p:nvGraphicFramePr>
        <p:xfrm>
          <a:off x="707924" y="924231"/>
          <a:ext cx="10648334" cy="5083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4686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月沪深两市市值前十（万亿）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7423AB8-3B9B-4EA7-B3FE-AC7333A3D1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435573"/>
              </p:ext>
            </p:extLst>
          </p:nvPr>
        </p:nvGraphicFramePr>
        <p:xfrm>
          <a:off x="0" y="845573"/>
          <a:ext cx="121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34F8CD6A-4999-499F-BAFE-7245A06B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91028"/>
              </p:ext>
            </p:extLst>
          </p:nvPr>
        </p:nvGraphicFramePr>
        <p:xfrm>
          <a:off x="0" y="3635477"/>
          <a:ext cx="1219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椭圆 1">
            <a:extLst>
              <a:ext uri="{FF2B5EF4-FFF2-40B4-BE49-F238E27FC236}">
                <a16:creationId xmlns:a16="http://schemas.microsoft.com/office/drawing/2014/main" id="{6AB7336A-68CE-4C47-8C2C-DD038D1A541D}"/>
              </a:ext>
            </a:extLst>
          </p:cNvPr>
          <p:cNvSpPr/>
          <p:nvPr/>
        </p:nvSpPr>
        <p:spPr bwMode="auto">
          <a:xfrm>
            <a:off x="10972800" y="3229898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3E59E0C-CDB6-4890-BBE4-CC61110EEFE3}"/>
              </a:ext>
            </a:extLst>
          </p:cNvPr>
          <p:cNvSpPr/>
          <p:nvPr/>
        </p:nvSpPr>
        <p:spPr bwMode="auto">
          <a:xfrm>
            <a:off x="5373329" y="3244645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4752647F-56B1-49A7-B749-841D15699A83}"/>
              </a:ext>
            </a:extLst>
          </p:cNvPr>
          <p:cNvSpPr/>
          <p:nvPr/>
        </p:nvSpPr>
        <p:spPr bwMode="auto">
          <a:xfrm>
            <a:off x="4247535" y="3229898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91CC168-D62F-41B5-9FD2-F365E54BFDE1}"/>
              </a:ext>
            </a:extLst>
          </p:cNvPr>
          <p:cNvSpPr/>
          <p:nvPr/>
        </p:nvSpPr>
        <p:spPr bwMode="auto">
          <a:xfrm>
            <a:off x="10972799" y="6012427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A4D2AE6-016E-4620-95CD-70CDC4C818B7}"/>
              </a:ext>
            </a:extLst>
          </p:cNvPr>
          <p:cNvSpPr/>
          <p:nvPr/>
        </p:nvSpPr>
        <p:spPr bwMode="auto">
          <a:xfrm>
            <a:off x="9817506" y="6012427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B50E27E4-6DB7-4207-BCA4-1AE08E4954EF}"/>
              </a:ext>
            </a:extLst>
          </p:cNvPr>
          <p:cNvSpPr/>
          <p:nvPr/>
        </p:nvSpPr>
        <p:spPr bwMode="auto">
          <a:xfrm>
            <a:off x="4247534" y="6012427"/>
            <a:ext cx="1032387" cy="480928"/>
          </a:xfrm>
          <a:prstGeom prst="ellipse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3" name="箭头: 上弧形 12">
            <a:extLst>
              <a:ext uri="{FF2B5EF4-FFF2-40B4-BE49-F238E27FC236}">
                <a16:creationId xmlns:a16="http://schemas.microsoft.com/office/drawing/2014/main" id="{94169480-7BAF-4596-9C7E-0EC5BD9DC7ED}"/>
              </a:ext>
            </a:extLst>
          </p:cNvPr>
          <p:cNvSpPr/>
          <p:nvPr/>
        </p:nvSpPr>
        <p:spPr bwMode="auto">
          <a:xfrm>
            <a:off x="4763727" y="2839066"/>
            <a:ext cx="1243783" cy="390832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5" name="箭头: 上弧形 14">
            <a:extLst>
              <a:ext uri="{FF2B5EF4-FFF2-40B4-BE49-F238E27FC236}">
                <a16:creationId xmlns:a16="http://schemas.microsoft.com/office/drawing/2014/main" id="{3A7357CB-A49E-4913-BA82-A31019B9E534}"/>
              </a:ext>
            </a:extLst>
          </p:cNvPr>
          <p:cNvSpPr/>
          <p:nvPr/>
        </p:nvSpPr>
        <p:spPr bwMode="auto">
          <a:xfrm rot="10800000">
            <a:off x="4704734" y="3698535"/>
            <a:ext cx="1243783" cy="390832"/>
          </a:xfrm>
          <a:prstGeom prst="curved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42F11D31-AF54-4C5B-911B-A18E7C7FC9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168470"/>
              </p:ext>
            </p:extLst>
          </p:nvPr>
        </p:nvGraphicFramePr>
        <p:xfrm>
          <a:off x="420030" y="1557684"/>
          <a:ext cx="10998820" cy="472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756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5A87A3AB-5E8C-4F1D-87B0-A71D775C9C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6654429"/>
              </p:ext>
            </p:extLst>
          </p:nvPr>
        </p:nvGraphicFramePr>
        <p:xfrm>
          <a:off x="0" y="805930"/>
          <a:ext cx="12192001" cy="588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54558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月涨幅居前个股的</a:t>
            </a:r>
            <a:r>
              <a:rPr lang="en-US" altLang="zh-CN" sz="240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月表现情况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4B5D5E8-C7B5-40F2-A218-3F1651CE3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713475"/>
              </p:ext>
            </p:extLst>
          </p:nvPr>
        </p:nvGraphicFramePr>
        <p:xfrm>
          <a:off x="860156" y="1441342"/>
          <a:ext cx="10471688" cy="4685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055688" y="260351"/>
            <a:ext cx="8231187" cy="53213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60350"/>
            <a:ext cx="5040312" cy="530225"/>
          </a:xfrm>
        </p:spPr>
        <p:txBody>
          <a:bodyPr lIns="0" tIns="0" rIns="0" bIns="0"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复星医药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2A8C20DF-B549-4C23-B782-0A586C6D8E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5464075"/>
              </p:ext>
            </p:extLst>
          </p:nvPr>
        </p:nvGraphicFramePr>
        <p:xfrm>
          <a:off x="245806" y="1047541"/>
          <a:ext cx="5850194" cy="344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02A63808-40A9-43CE-8D00-32B8B9E8A9D7}"/>
              </a:ext>
            </a:extLst>
          </p:cNvPr>
          <p:cNvSpPr txBox="1"/>
          <p:nvPr/>
        </p:nvSpPr>
        <p:spPr bwMode="auto">
          <a:xfrm>
            <a:off x="471948" y="1150374"/>
            <a:ext cx="1474839" cy="2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300" b="1" dirty="0">
                <a:solidFill>
                  <a:srgbClr val="00006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市值（亿元）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27FFFC5-3F95-491F-A96E-138CA044A2C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4"/>
          <a:stretch/>
        </p:blipFill>
        <p:spPr>
          <a:xfrm>
            <a:off x="6096000" y="1076757"/>
            <a:ext cx="5850194" cy="366387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743920" y="4745107"/>
            <a:ext cx="10392394" cy="152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月份，新冠疫情在印度肆虐，叠加公司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mRNA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苗开始上市的双重利好下，国内生物医药领域的公司复星医药，开始连续上涨。从溢价协同指标来看，公司当前市值和内在价值保持协同增长，向上趋势明显，溢价协同处于合理区间，估值较为合理。从内在价值端来看短期受到新冠疫情影响，疫苗和检测试剂以及相关服务带来丰厚的利润增长；长期公司加大新药的研发投入，着重布局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mRNA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疫苗的国内推广，有明确的未来增长点。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38304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0395759" y="1023280"/>
            <a:ext cx="740554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81FE42FE-6414-44DA-BC3B-AC1BAA05E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746246"/>
              </p:ext>
            </p:extLst>
          </p:nvPr>
        </p:nvGraphicFramePr>
        <p:xfrm>
          <a:off x="947063" y="1238724"/>
          <a:ext cx="10297873" cy="465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993058" y="4289767"/>
            <a:ext cx="9943290" cy="19878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本月多家公司第一大股东累计质押数占持股比例变化超过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。累计质押上升方面，和科达第一大股东瑞和成质押其所持股份比例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70.02%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，用于向云南国际信托有限公司进行融资提供质押担保。金财互联控股股东东润金财转让股份给湾区发展。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累计质押下降方面，吉鑫科技控股股东包士金解除质押，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东洋、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网力质押股份被公开拍卖。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B7DD9129-C273-4B59-A9BD-DC86A1FE6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335223"/>
              </p:ext>
            </p:extLst>
          </p:nvPr>
        </p:nvGraphicFramePr>
        <p:xfrm>
          <a:off x="6096000" y="904568"/>
          <a:ext cx="6096000" cy="35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D5BB8EC-0C01-46DD-A8B4-A7A413F5C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729937"/>
              </p:ext>
            </p:extLst>
          </p:nvPr>
        </p:nvGraphicFramePr>
        <p:xfrm>
          <a:off x="-1" y="904568"/>
          <a:ext cx="5919020" cy="353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8461485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20474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1713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1061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06627" y="3282176"/>
            <a:ext cx="5082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1066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2175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245476"/>
            <a:ext cx="341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股指持续分化，创业板指领涨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062194" y="4246034"/>
            <a:ext cx="37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流动性保持平稳，需关注政策信号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2171399"/>
            <a:ext cx="41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国内疫情控制良好，经济指标稳中向好</a:t>
            </a: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300" y="3174359"/>
            <a:ext cx="1605600" cy="5092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F0E10BA-8CF4-40E7-9C33-1EC4DEEA44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324" y="3690103"/>
            <a:ext cx="1920576" cy="556688"/>
          </a:xfrm>
          <a:prstGeom prst="rect">
            <a:avLst/>
          </a:prstGeom>
        </p:spPr>
      </p:pic>
      <p:sp>
        <p:nvSpPr>
          <p:cNvPr id="7" name="对话气泡: 圆角矩形 6"/>
          <p:cNvSpPr/>
          <p:nvPr/>
        </p:nvSpPr>
        <p:spPr bwMode="auto">
          <a:xfrm>
            <a:off x="405765" y="1036320"/>
            <a:ext cx="5123815" cy="1965960"/>
          </a:xfrm>
          <a:prstGeom prst="wedgeRoundRectCallout">
            <a:avLst>
              <a:gd name="adj1" fmla="val 31773"/>
              <a:gd name="adj2" fmla="val 6140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05765" y="1009473"/>
            <a:ext cx="5126355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通胀压力逐步消化，市场从业绩驱动转向估值驱动。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股结构博弈将加剧，但整体依然波澜不惊，是布局下半年行情的最佳窗口。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配置建议：年报、一季报盈利大幅抬升的高性价比成长主线，如消费电子、半导体设备、医疗服务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 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谨慎看多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881897" y="1159414"/>
            <a:ext cx="6058644" cy="1759046"/>
          </a:xfrm>
          <a:prstGeom prst="wedgeRoundRectCallout">
            <a:avLst>
              <a:gd name="adj1" fmla="val -39297"/>
              <a:gd name="adj2" fmla="val 67281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356735"/>
            <a:ext cx="6144449" cy="1936581"/>
          </a:xfrm>
          <a:prstGeom prst="wedgeRoundRectCallout">
            <a:avLst>
              <a:gd name="adj1" fmla="val -40808"/>
              <a:gd name="adj2" fmla="val -57512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333374" y="4410075"/>
            <a:ext cx="5415891" cy="1933575"/>
          </a:xfrm>
          <a:prstGeom prst="wedgeRoundRectCallout">
            <a:avLst>
              <a:gd name="adj1" fmla="val 35793"/>
              <a:gd name="adj2" fmla="val -64889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62650" y="4327870"/>
            <a:ext cx="6113479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月需求拉动盈利持续上行，周期成长业绩景气较好。货币政策合理充裕，宏观政策连续稳定，重心由短期稳增长转向中长期经济结构调整。政策环境温和，利于投资者积极可为、强化整固、结构机会突出。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月如果因为防范化解风险给短期市场带来扰动，是比较好布局高性价比、优质公司的好机会。</a:t>
            </a:r>
            <a:endParaRPr lang="en-US" altLang="zh-CN" sz="1400" b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配置建议：中国优势制造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+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服务业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   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9225" y="4367962"/>
            <a:ext cx="5328451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进入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月，外部因素仍然是影响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股的关键变量。中国企业盈利在外需持续改善和前期政策之后效应之下，二季度超预期概率较大。在外部不确定性升温，但盈利持续改善背景下，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股难以形成趋势性行情。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配置建议：电子、电新、基础化工、家电、轻工行业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   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13120" y="1179219"/>
            <a:ext cx="6042660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经济形势重新定调，财政、货币政策基调延续。预期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月仍然维持流动性相对宽松，国内经济演变是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月的市场主线，中国市场仍然保持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月以来的持续反弹。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生物医药、券商板块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   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月观点：中性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100" y="3779603"/>
            <a:ext cx="1605600" cy="4254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43" y="3240616"/>
            <a:ext cx="1719350" cy="4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2962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972344" y="1029429"/>
            <a:ext cx="10247311" cy="51547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月银行间流动性宽松，货币政策“以稳为主”。整体来看，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股市场进入了震荡过程，三大指数整体均有所上涨，但沪深指数涨幅不大，主要的上涨出现在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月的下半月。创业板指由于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2-3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月大幅回撤而反弹力度较大。印度疫情爆发，医药生物、有色金属、钢铁等成为市场热点。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市场有基本面不断改善作为支撑，预计结构博弈会加剧，但市场整体波动不会明显放大。当前进入一季报后的业绩空窗期，机构重仓股在持续反弹后压力增加。一季度经济增长动能较足，转弱拐点或向三季度推迟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720000" algn="just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日，中共中央政治局召开会议，分析研究当前经济形势和经济工作，</a:t>
            </a:r>
            <a:r>
              <a:rPr lang="zh-CN" altLang="en-US" sz="2000" b="0" i="0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强调“积极的财政政策要发挥对优化经济结构的撬动作用，稳健的货币政策要保持流动性合理充裕，强化对实体经济、重点领域、薄弱环节的支持”， 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维护资本市场稳定运行。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4503303" cy="476433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29655" y="4273468"/>
            <a:ext cx="9206939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0.3%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6.8%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4754695"/>
            <a:ext cx="9749843" cy="20340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方面，飞机票、汽油和柴油价格上涨，食品烟酒类价格同比上涨。生猪生产持续恢复，加之消费需求有所回落，猪肉价格继续下降。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环比涨幅回落，同比涨幅扩大。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环比涨幅回落主要受石油和有色金属行业价格涨幅回落影响。国际原油价格波动下行，带动国内石油相关行业价格涨幅回落或转降。同比来看，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月份国内工业生产稳定恢复，铁矿石、有色金属等国际大宗商品价格上行，生产领域价格继续上涨。</a:t>
            </a: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4A3DC1A9-2122-4954-B5D8-5CEAAF8C8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050235"/>
              </p:ext>
            </p:extLst>
          </p:nvPr>
        </p:nvGraphicFramePr>
        <p:xfrm>
          <a:off x="6096000" y="889000"/>
          <a:ext cx="5040314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065FE0C-66C6-4D7E-B0CD-00013340A8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71739"/>
              </p:ext>
            </p:extLst>
          </p:nvPr>
        </p:nvGraphicFramePr>
        <p:xfrm>
          <a:off x="1055688" y="914400"/>
          <a:ext cx="5040312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5600426" cy="416096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751B8CA7-0D3F-45D7-BA45-27F00B17CA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15560"/>
              </p:ext>
            </p:extLst>
          </p:nvPr>
        </p:nvGraphicFramePr>
        <p:xfrm>
          <a:off x="1055688" y="1123720"/>
          <a:ext cx="10080624" cy="44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18DC700E-4C74-4AAB-9296-D9E5B0676DB2}"/>
              </a:ext>
            </a:extLst>
          </p:cNvPr>
          <p:cNvSpPr txBox="1"/>
          <p:nvPr/>
        </p:nvSpPr>
        <p:spPr>
          <a:xfrm>
            <a:off x="6746800" y="228747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51.10%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0.8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51.90%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7EBDD3C-86B8-4109-87B8-CE18AECA68DD}"/>
              </a:ext>
            </a:extLst>
          </p:cNvPr>
          <p:cNvSpPr/>
          <p:nvPr/>
        </p:nvSpPr>
        <p:spPr>
          <a:xfrm>
            <a:off x="2178975" y="5784245"/>
            <a:ext cx="836120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仍然保持在荣枯线之上，制造业继续保持扩张态势。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C478724-0C7B-4679-A583-3BC525E10E5F}"/>
              </a:ext>
            </a:extLst>
          </p:cNvPr>
          <p:cNvSpPr txBox="1"/>
          <p:nvPr/>
        </p:nvSpPr>
        <p:spPr>
          <a:xfrm>
            <a:off x="10540181" y="1514168"/>
            <a:ext cx="81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51.90</a:t>
            </a:r>
            <a:endParaRPr lang="zh-CN" altLang="en-US" sz="14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008FA61-06A0-4F0A-9214-4535CBDD408A}"/>
              </a:ext>
            </a:extLst>
          </p:cNvPr>
          <p:cNvSpPr txBox="1"/>
          <p:nvPr/>
        </p:nvSpPr>
        <p:spPr>
          <a:xfrm>
            <a:off x="10572776" y="1821945"/>
            <a:ext cx="81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51.10</a:t>
            </a:r>
            <a:endParaRPr lang="zh-CN" altLang="en-US" sz="1400" dirty="0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055688" y="260350"/>
            <a:ext cx="8229600" cy="522469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3149195" y="5102942"/>
            <a:ext cx="66732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月央行累计净投放资金</a:t>
            </a:r>
            <a:r>
              <a:rPr lang="en-US" altLang="zh-CN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亿元，为今年首次净投放，资金面宽松。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9DD639-4F32-4E09-A84D-590787AD06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435"/>
          <a:stretch/>
        </p:blipFill>
        <p:spPr>
          <a:xfrm>
            <a:off x="256478" y="1460810"/>
            <a:ext cx="11474605" cy="35044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8" cy="404369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98500" y="11109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上证指数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92200" y="1590869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0.14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8500" y="334268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92200" y="377911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4.22%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98500" y="22687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92200" y="271167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4.79%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8500" y="43920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92200" y="484655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12.07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36222" y="5929622"/>
            <a:ext cx="734496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月下旬股指出现了一定的分化，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创业板指表现强势，依旧领涨。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>
            <a:off x="800100" y="15824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>
            <a:off x="800100" y="483865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>
            <a:off x="800100" y="3780075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>
            <a:off x="800100" y="274085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698500" y="526713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>
            <a:off x="800100" y="5679714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1092200" y="571648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5.92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7" name="图表 26">
            <a:extLst>
              <a:ext uri="{FF2B5EF4-FFF2-40B4-BE49-F238E27FC236}">
                <a16:creationId xmlns:a16="http://schemas.microsoft.com/office/drawing/2014/main" id="{B8CCEE15-9A75-4B63-BA9E-B15C6BA64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01440"/>
              </p:ext>
            </p:extLst>
          </p:nvPr>
        </p:nvGraphicFramePr>
        <p:xfrm>
          <a:off x="2487929" y="1012723"/>
          <a:ext cx="8760173" cy="491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564770" y="4302739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 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2.09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5130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2332" y="3379189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股总市值超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85.25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37679" y="2455639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34.94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4454" y="1637894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50.31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1810503" y="4271961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A9AA58E4-F28F-45D3-B8E7-9D6EA530F7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070719"/>
              </p:ext>
            </p:extLst>
          </p:nvPr>
        </p:nvGraphicFramePr>
        <p:xfrm>
          <a:off x="3333135" y="914399"/>
          <a:ext cx="8770375" cy="5407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5688" y="260350"/>
            <a:ext cx="8229600" cy="527240"/>
          </a:xfrm>
          <a:noFill/>
          <a:ln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6DB680B-D276-4747-975E-AC1FFA462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237937"/>
              </p:ext>
            </p:extLst>
          </p:nvPr>
        </p:nvGraphicFramePr>
        <p:xfrm>
          <a:off x="707923" y="1081548"/>
          <a:ext cx="10913806" cy="4758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84D4D121-2F68-42D9-9584-73702942E8D6}"/>
              </a:ext>
            </a:extLst>
          </p:cNvPr>
          <p:cNvSpPr txBox="1"/>
          <p:nvPr/>
        </p:nvSpPr>
        <p:spPr>
          <a:xfrm>
            <a:off x="3431458" y="5928852"/>
            <a:ext cx="641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富时中国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A50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月份走出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V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字型，</a:t>
            </a:r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月下旬开始反弹。</a:t>
            </a:r>
            <a:endParaRPr lang="en-US" altLang="zh-CN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055688" y="260350"/>
            <a:ext cx="8231187" cy="42380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F22279-3A10-48C3-B258-853D8DEC0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5" r="9033" b="5008"/>
          <a:stretch/>
        </p:blipFill>
        <p:spPr>
          <a:xfrm>
            <a:off x="620659" y="971250"/>
            <a:ext cx="10944391" cy="51050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 bwMode="auto">
          <a:xfrm>
            <a:off x="1179872" y="6076335"/>
            <a:ext cx="10638502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5.14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2358.85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月有所减少，处于全年低位。</a:t>
            </a: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1919</Words>
  <Application>Microsoft Office PowerPoint</Application>
  <PresentationFormat>宽屏</PresentationFormat>
  <Paragraphs>142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23</vt:i4>
      </vt:variant>
    </vt:vector>
  </HeadingPairs>
  <TitlesOfParts>
    <vt:vector size="43" baseType="lpstr">
      <vt:lpstr>Microsoft YaHei UI</vt:lpstr>
      <vt:lpstr>等线</vt:lpstr>
      <vt:lpstr>等线 Light</vt:lpstr>
      <vt:lpstr>黑体</vt:lpstr>
      <vt:lpstr>华文中宋</vt:lpstr>
      <vt:lpstr>宋体</vt:lpstr>
      <vt:lpstr>微软雅黑</vt:lpstr>
      <vt:lpstr>微软雅黑</vt:lpstr>
      <vt:lpstr>幼圆</vt:lpstr>
      <vt:lpstr>Arial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4月热门公司解读——复星医药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Grace</cp:lastModifiedBy>
  <cp:revision>385</cp:revision>
  <dcterms:created xsi:type="dcterms:W3CDTF">2020-09-03T02:02:06Z</dcterms:created>
  <dcterms:modified xsi:type="dcterms:W3CDTF">2021-05-11T07:06:58Z</dcterms:modified>
</cp:coreProperties>
</file>