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4.xml" ContentType="application/vnd.openxmlformats-officedocument.themeOverride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5.xml" ContentType="application/vnd.openxmlformats-officedocument.themeOverrid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tags/tag3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5" r:id="rId3"/>
    <p:sldMasterId id="2147483689" r:id="rId4"/>
    <p:sldMasterId id="2147483703" r:id="rId5"/>
    <p:sldMasterId id="2147483717" r:id="rId6"/>
  </p:sldMasterIdLst>
  <p:notesMasterIdLst>
    <p:notesMasterId r:id="rId30"/>
  </p:notesMasterIdLst>
  <p:handoutMasterIdLst>
    <p:handoutMasterId r:id="rId31"/>
  </p:handoutMasterIdLst>
  <p:sldIdLst>
    <p:sldId id="484" r:id="rId7"/>
    <p:sldId id="485" r:id="rId8"/>
    <p:sldId id="536" r:id="rId9"/>
    <p:sldId id="487" r:id="rId10"/>
    <p:sldId id="488" r:id="rId11"/>
    <p:sldId id="489" r:id="rId12"/>
    <p:sldId id="537" r:id="rId13"/>
    <p:sldId id="550" r:id="rId14"/>
    <p:sldId id="538" r:id="rId15"/>
    <p:sldId id="539" r:id="rId16"/>
    <p:sldId id="540" r:id="rId17"/>
    <p:sldId id="541" r:id="rId18"/>
    <p:sldId id="542" r:id="rId19"/>
    <p:sldId id="544" r:id="rId20"/>
    <p:sldId id="499" r:id="rId21"/>
    <p:sldId id="545" r:id="rId22"/>
    <p:sldId id="500" r:id="rId23"/>
    <p:sldId id="551" r:id="rId24"/>
    <p:sldId id="546" r:id="rId25"/>
    <p:sldId id="548" r:id="rId26"/>
    <p:sldId id="549" r:id="rId27"/>
    <p:sldId id="505" r:id="rId28"/>
    <p:sldId id="506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61" userDrawn="1">
          <p15:clr>
            <a:srgbClr val="A4A3A4"/>
          </p15:clr>
        </p15:guide>
        <p15:guide id="2" pos="506" userDrawn="1">
          <p15:clr>
            <a:srgbClr val="A4A3A4"/>
          </p15:clr>
        </p15:guide>
        <p15:guide id="3" pos="665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6992" userDrawn="1">
          <p15:clr>
            <a:srgbClr val="A4A3A4"/>
          </p15:clr>
        </p15:guide>
        <p15:guide id="6" orient="horz" pos="2205" userDrawn="1">
          <p15:clr>
            <a:srgbClr val="A4A3A4"/>
          </p15:clr>
        </p15:guide>
        <p15:guide id="7" pos="72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nlong Wu" initials="JW" lastIdx="6" clrIdx="0">
    <p:extLst>
      <p:ext uri="{19B8F6BF-5375-455C-9EA6-DF929625EA0E}">
        <p15:presenceInfo xmlns:p15="http://schemas.microsoft.com/office/powerpoint/2012/main" userId="4b647d056bdb0bee" providerId="Windows Live"/>
      </p:ext>
    </p:extLst>
  </p:cmAuthor>
  <p:cmAuthor id="2" name="明明 侯" initials="明明" lastIdx="1" clrIdx="1">
    <p:extLst>
      <p:ext uri="{19B8F6BF-5375-455C-9EA6-DF929625EA0E}">
        <p15:presenceInfo xmlns:p15="http://schemas.microsoft.com/office/powerpoint/2012/main" userId="4ad4edd4e9613350" providerId="Windows Live"/>
      </p:ext>
    </p:extLst>
  </p:cmAuthor>
  <p:cmAuthor id="3" name="Microsoft 帐户" initials="M帐" lastIdx="4" clrIdx="2">
    <p:extLst>
      <p:ext uri="{19B8F6BF-5375-455C-9EA6-DF929625EA0E}">
        <p15:presenceInfo xmlns:p15="http://schemas.microsoft.com/office/powerpoint/2012/main" userId="90adfa9c296c83f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36946"/>
    <a:srgbClr val="0076CB"/>
    <a:srgbClr val="FF9933"/>
    <a:srgbClr val="08275D"/>
    <a:srgbClr val="616161"/>
    <a:srgbClr val="969696"/>
    <a:srgbClr val="C6C6C6"/>
    <a:srgbClr val="0075CC"/>
    <a:srgbClr val="468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81266" autoAdjust="0"/>
  </p:normalViewPr>
  <p:slideViewPr>
    <p:cSldViewPr snapToGrid="0">
      <p:cViewPr>
        <p:scale>
          <a:sx n="66" d="100"/>
          <a:sy n="66" d="100"/>
        </p:scale>
        <p:origin x="664" y="424"/>
      </p:cViewPr>
      <p:guideLst>
        <p:guide pos="461"/>
        <p:guide pos="506"/>
        <p:guide pos="665"/>
        <p:guide pos="3840"/>
        <p:guide pos="6992"/>
        <p:guide orient="horz" pos="2205"/>
        <p:guide pos="7219"/>
      </p:guideLst>
    </p:cSldViewPr>
  </p:slideViewPr>
  <p:outlineViewPr>
    <p:cViewPr>
      <p:scale>
        <a:sx n="33" d="100"/>
        <a:sy n="33" d="100"/>
      </p:scale>
      <p:origin x="0" y="-19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32"/>
    </p:cViewPr>
  </p:sorterViewPr>
  <p:notesViewPr>
    <p:cSldViewPr snapToGrid="0" showGuides="1">
      <p:cViewPr varScale="1">
        <p:scale>
          <a:sx n="59" d="100"/>
          <a:sy n="59" d="100"/>
        </p:scale>
        <p:origin x="2528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&#24037;&#20316;&#31807;1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Microsoft%20PowerPoint%20&#20013;&#30340;&#22270;&#34920;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965084691594757E-2"/>
          <c:y val="6.2021869042831822E-2"/>
          <c:w val="0.89259387983381289"/>
          <c:h val="0.7012011282505644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制造业PMI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dLbls>
            <c:dLbl>
              <c:idx val="12"/>
              <c:layout>
                <c:manualLayout>
                  <c:x val="-1.2221526091013171E-16"/>
                  <c:y val="-0.113843371958208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01-499A-8528-5DD77DF32D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02060"/>
                      </a:solidFill>
                      <a:round/>
                      <a:tailEnd type="triangle"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yyyy"年"m"月";@</c:formatCode>
                <c:ptCount val="13"/>
                <c:pt idx="0">
                  <c:v>44651</c:v>
                </c:pt>
                <c:pt idx="1">
                  <c:v>44620</c:v>
                </c:pt>
                <c:pt idx="2">
                  <c:v>44562</c:v>
                </c:pt>
                <c:pt idx="3">
                  <c:v>44531</c:v>
                </c:pt>
                <c:pt idx="4">
                  <c:v>44501</c:v>
                </c:pt>
                <c:pt idx="5">
                  <c:v>44470</c:v>
                </c:pt>
                <c:pt idx="6">
                  <c:v>44440</c:v>
                </c:pt>
                <c:pt idx="7">
                  <c:v>44409</c:v>
                </c:pt>
                <c:pt idx="8">
                  <c:v>44378</c:v>
                </c:pt>
                <c:pt idx="9">
                  <c:v>44348</c:v>
                </c:pt>
                <c:pt idx="10">
                  <c:v>44317</c:v>
                </c:pt>
                <c:pt idx="11">
                  <c:v>44287</c:v>
                </c:pt>
                <c:pt idx="12">
                  <c:v>44256</c:v>
                </c:pt>
              </c:numCache>
            </c:numRef>
          </c:cat>
          <c:val>
            <c:numRef>
              <c:f>Sheet1!$B$2:$B$14</c:f>
              <c:numCache>
                <c:formatCode>0.00%</c:formatCode>
                <c:ptCount val="13"/>
                <c:pt idx="0">
                  <c:v>0.495</c:v>
                </c:pt>
                <c:pt idx="1">
                  <c:v>0.502</c:v>
                </c:pt>
                <c:pt idx="2">
                  <c:v>0.501</c:v>
                </c:pt>
                <c:pt idx="3">
                  <c:v>0.503</c:v>
                </c:pt>
                <c:pt idx="4">
                  <c:v>0.501</c:v>
                </c:pt>
                <c:pt idx="5">
                  <c:v>0.49200000000000005</c:v>
                </c:pt>
                <c:pt idx="6">
                  <c:v>0.496</c:v>
                </c:pt>
                <c:pt idx="7">
                  <c:v>0.501</c:v>
                </c:pt>
                <c:pt idx="8">
                  <c:v>0.504</c:v>
                </c:pt>
                <c:pt idx="9">
                  <c:v>0.50900000000000001</c:v>
                </c:pt>
                <c:pt idx="10">
                  <c:v>0.51</c:v>
                </c:pt>
                <c:pt idx="11">
                  <c:v>0.51100000000000001</c:v>
                </c:pt>
                <c:pt idx="12">
                  <c:v>0.51900000000000002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299-4664-9A2C-40957AECD5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财新中国PMI</c:v>
                </c:pt>
              </c:strCache>
            </c:strRef>
          </c:tx>
          <c:spPr>
            <a:ln w="28575" cap="rnd">
              <a:solidFill>
                <a:srgbClr val="FF9933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rgbClr val="FF9933"/>
              </a:solidFill>
              <a:ln w="9525">
                <a:solidFill>
                  <a:srgbClr val="FF9933"/>
                </a:solidFill>
              </a:ln>
              <a:effectLst/>
            </c:spPr>
          </c:marker>
          <c:dLbls>
            <c:dLbl>
              <c:idx val="12"/>
              <c:layout>
                <c:manualLayout>
                  <c:x val="-6.1663866706314907E-2"/>
                  <c:y val="1.5938072074149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01-499A-8528-5DD77DF32D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993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FF9933"/>
                      </a:solidFill>
                      <a:round/>
                      <a:headEnd type="none"/>
                      <a:tailEnd type="triangle"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yyyy"年"m"月";@</c:formatCode>
                <c:ptCount val="13"/>
                <c:pt idx="0">
                  <c:v>44651</c:v>
                </c:pt>
                <c:pt idx="1">
                  <c:v>44620</c:v>
                </c:pt>
                <c:pt idx="2">
                  <c:v>44562</c:v>
                </c:pt>
                <c:pt idx="3">
                  <c:v>44531</c:v>
                </c:pt>
                <c:pt idx="4">
                  <c:v>44501</c:v>
                </c:pt>
                <c:pt idx="5">
                  <c:v>44470</c:v>
                </c:pt>
                <c:pt idx="6">
                  <c:v>44440</c:v>
                </c:pt>
                <c:pt idx="7">
                  <c:v>44409</c:v>
                </c:pt>
                <c:pt idx="8">
                  <c:v>44378</c:v>
                </c:pt>
                <c:pt idx="9">
                  <c:v>44348</c:v>
                </c:pt>
                <c:pt idx="10">
                  <c:v>44317</c:v>
                </c:pt>
                <c:pt idx="11">
                  <c:v>44287</c:v>
                </c:pt>
                <c:pt idx="12">
                  <c:v>44256</c:v>
                </c:pt>
              </c:numCache>
            </c:numRef>
          </c:cat>
          <c:val>
            <c:numRef>
              <c:f>Sheet1!$C$2:$C$14</c:f>
              <c:numCache>
                <c:formatCode>0.00%</c:formatCode>
                <c:ptCount val="13"/>
                <c:pt idx="0">
                  <c:v>0.48099999999999998</c:v>
                </c:pt>
                <c:pt idx="1">
                  <c:v>0.504</c:v>
                </c:pt>
                <c:pt idx="2">
                  <c:v>0.49099999999999999</c:v>
                </c:pt>
                <c:pt idx="3">
                  <c:v>0.50900000000000001</c:v>
                </c:pt>
                <c:pt idx="4">
                  <c:v>0.499</c:v>
                </c:pt>
                <c:pt idx="5">
                  <c:v>0.50600000000000001</c:v>
                </c:pt>
                <c:pt idx="6">
                  <c:v>0.5</c:v>
                </c:pt>
                <c:pt idx="7">
                  <c:v>0.49200000000000005</c:v>
                </c:pt>
                <c:pt idx="8">
                  <c:v>0.503</c:v>
                </c:pt>
                <c:pt idx="9">
                  <c:v>0.51300000000000001</c:v>
                </c:pt>
                <c:pt idx="10">
                  <c:v>0.52</c:v>
                </c:pt>
                <c:pt idx="11">
                  <c:v>0.51900000000000002</c:v>
                </c:pt>
                <c:pt idx="12">
                  <c:v>0.50600000000000001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A299-4664-9A2C-40957AECD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4000408"/>
        <c:axId val="444005112"/>
      </c:lineChart>
      <c:dateAx>
        <c:axId val="444000408"/>
        <c:scaling>
          <c:orientation val="minMax"/>
        </c:scaling>
        <c:delete val="0"/>
        <c:axPos val="b"/>
        <c:numFmt formatCode="yyyy&quot;年&quot;m&quot;月&quot;;@" sourceLinked="1"/>
        <c:majorTickMark val="none"/>
        <c:minorTickMark val="none"/>
        <c:tickLblPos val="low"/>
        <c:spPr>
          <a:noFill/>
          <a:ln w="317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44005112"/>
        <c:crossesAt val="0.5"/>
        <c:auto val="1"/>
        <c:lblOffset val="100"/>
        <c:baseTimeUnit val="months"/>
      </c:dateAx>
      <c:valAx>
        <c:axId val="444005112"/>
        <c:scaling>
          <c:orientation val="minMax"/>
          <c:max val="0.55000000000000004"/>
          <c:min val="0.47000000000000003"/>
        </c:scaling>
        <c:delete val="0"/>
        <c:axPos val="l"/>
        <c:numFmt formatCode="0.00%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44000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128907532545113"/>
          <c:y val="0.92785553616443683"/>
          <c:w val="0.3974218493490978"/>
          <c:h val="7.21444638355633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/>
              <a:t>沪市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1.4335792070470116E-2"/>
          <c:y val="0"/>
          <c:w val="0.97132841585905982"/>
          <c:h val="0.795770722208111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00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贵州茅台</c:v>
                </c:pt>
                <c:pt idx="1">
                  <c:v>工商银行</c:v>
                </c:pt>
                <c:pt idx="2">
                  <c:v>建设银行</c:v>
                </c:pt>
                <c:pt idx="3">
                  <c:v>招商银行</c:v>
                </c:pt>
                <c:pt idx="4">
                  <c:v>农业银行</c:v>
                </c:pt>
                <c:pt idx="5">
                  <c:v>中国石油</c:v>
                </c:pt>
                <c:pt idx="6">
                  <c:v>中国移动</c:v>
                </c:pt>
                <c:pt idx="7">
                  <c:v>中国银行</c:v>
                </c:pt>
                <c:pt idx="8">
                  <c:v>中国平安</c:v>
                </c:pt>
                <c:pt idx="9">
                  <c:v>中国人寿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2.1594040199999998</c:v>
                </c:pt>
                <c:pt idx="1">
                  <c:v>1.62463018</c:v>
                </c:pt>
                <c:pt idx="2">
                  <c:v>1.2087813200000002</c:v>
                </c:pt>
                <c:pt idx="3">
                  <c:v>1.1946016699999999</c:v>
                </c:pt>
                <c:pt idx="4">
                  <c:v>1.05830994</c:v>
                </c:pt>
                <c:pt idx="5">
                  <c:v>0.96328223000000002</c:v>
                </c:pt>
                <c:pt idx="6">
                  <c:v>0.95888691999999986</c:v>
                </c:pt>
                <c:pt idx="7">
                  <c:v>0.90283151999999989</c:v>
                </c:pt>
                <c:pt idx="8">
                  <c:v>0.8609718999999999</c:v>
                </c:pt>
                <c:pt idx="9">
                  <c:v>0.61906923000000003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B5-4928-8A32-2AB86014CB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443998448"/>
        <c:axId val="448646264"/>
      </c:barChart>
      <c:catAx>
        <c:axId val="44399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48646264"/>
        <c:crosses val="autoZero"/>
        <c:auto val="1"/>
        <c:lblAlgn val="ctr"/>
        <c:lblOffset val="100"/>
        <c:noMultiLvlLbl val="0"/>
      </c:catAx>
      <c:valAx>
        <c:axId val="448646264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44399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/>
              <a:t>深市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1.4335792070470116E-2"/>
          <c:y val="0"/>
          <c:w val="0.97132841585905982"/>
          <c:h val="0.794286883593649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宁德时代</c:v>
                </c:pt>
                <c:pt idx="1">
                  <c:v>比亚迪</c:v>
                </c:pt>
                <c:pt idx="2">
                  <c:v>五粮液</c:v>
                </c:pt>
                <c:pt idx="3">
                  <c:v>美的集团</c:v>
                </c:pt>
                <c:pt idx="4">
                  <c:v>海康威视</c:v>
                </c:pt>
                <c:pt idx="5">
                  <c:v>迈瑞医疗</c:v>
                </c:pt>
                <c:pt idx="6">
                  <c:v>牧原股份</c:v>
                </c:pt>
                <c:pt idx="7">
                  <c:v>平安银行</c:v>
                </c:pt>
                <c:pt idx="8">
                  <c:v>东方财富</c:v>
                </c:pt>
                <c:pt idx="9">
                  <c:v>泸州老窖</c:v>
                </c:pt>
              </c:strCache>
            </c:strRef>
          </c:cat>
          <c:val>
            <c:numRef>
              <c:f>Sheet1!$B$2:$B$11</c:f>
              <c:numCache>
                <c:formatCode>_(* #,##0.00_);_(* \(#,##0.00\);_(* "-"??_);_(@_)</c:formatCode>
                <c:ptCount val="10"/>
                <c:pt idx="0">
                  <c:v>1.1940950699999999</c:v>
                </c:pt>
                <c:pt idx="1">
                  <c:v>0.61648596</c:v>
                </c:pt>
                <c:pt idx="2">
                  <c:v>0.60188213999999995</c:v>
                </c:pt>
                <c:pt idx="3">
                  <c:v>0.39868287999999996</c:v>
                </c:pt>
                <c:pt idx="4">
                  <c:v>0.38676156</c:v>
                </c:pt>
                <c:pt idx="5">
                  <c:v>0.37252262000000003</c:v>
                </c:pt>
                <c:pt idx="6">
                  <c:v>0.30261337999999999</c:v>
                </c:pt>
                <c:pt idx="7">
                  <c:v>0.29846302000000002</c:v>
                </c:pt>
                <c:pt idx="8">
                  <c:v>0.27903907</c:v>
                </c:pt>
                <c:pt idx="9">
                  <c:v>0.27354381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4B-4AEB-BAD1-6CF4C535E0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448646656"/>
        <c:axId val="448647048"/>
      </c:barChart>
      <c:catAx>
        <c:axId val="44864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48647048"/>
        <c:crosses val="autoZero"/>
        <c:auto val="1"/>
        <c:lblAlgn val="ctr"/>
        <c:lblOffset val="100"/>
        <c:noMultiLvlLbl val="0"/>
      </c:catAx>
      <c:valAx>
        <c:axId val="44864704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44864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3178065409609"/>
          <c:y val="2.6416307389758718E-2"/>
          <c:w val="0.87567043963254598"/>
          <c:h val="0.94716738522048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月涨跌幅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中国医药</c:v>
                </c:pt>
                <c:pt idx="1">
                  <c:v>天保基建</c:v>
                </c:pt>
                <c:pt idx="2">
                  <c:v>美诺华</c:v>
                </c:pt>
                <c:pt idx="3">
                  <c:v>盘龙药业</c:v>
                </c:pt>
                <c:pt idx="4">
                  <c:v>北玻股份</c:v>
                </c:pt>
                <c:pt idx="5">
                  <c:v>*ST实达</c:v>
                </c:pt>
                <c:pt idx="6">
                  <c:v>海泰发展</c:v>
                </c:pt>
                <c:pt idx="7">
                  <c:v>信达地产</c:v>
                </c:pt>
                <c:pt idx="8">
                  <c:v>宋都股份</c:v>
                </c:pt>
                <c:pt idx="9">
                  <c:v>中交地产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2.3024507757970696</c:v>
                </c:pt>
                <c:pt idx="1">
                  <c:v>2.0105618162897536</c:v>
                </c:pt>
                <c:pt idx="2">
                  <c:v>1.4303161805021314</c:v>
                </c:pt>
                <c:pt idx="3">
                  <c:v>1.2986337326117252</c:v>
                </c:pt>
                <c:pt idx="4">
                  <c:v>1.1538465892848553</c:v>
                </c:pt>
                <c:pt idx="5">
                  <c:v>1.0749986801664599</c:v>
                </c:pt>
                <c:pt idx="6">
                  <c:v>0.99684111337327086</c:v>
                </c:pt>
                <c:pt idx="7">
                  <c:v>0.96410194626485657</c:v>
                </c:pt>
                <c:pt idx="8">
                  <c:v>0.93333388607451506</c:v>
                </c:pt>
                <c:pt idx="9">
                  <c:v>0.85321023112759509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73-422E-A9AD-57EAC06065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448648616"/>
        <c:axId val="448653320"/>
      </c:barChart>
      <c:catAx>
        <c:axId val="4486486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48653320"/>
        <c:crosses val="autoZero"/>
        <c:auto val="1"/>
        <c:lblAlgn val="ctr"/>
        <c:lblOffset val="100"/>
        <c:noMultiLvlLbl val="0"/>
      </c:catAx>
      <c:valAx>
        <c:axId val="448653320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448648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500005126312754E-3"/>
          <c:y val="2.6416307389758718E-2"/>
          <c:w val="0.90073145511248831"/>
          <c:h val="0.94716738522048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海源复材</c:v>
                </c:pt>
                <c:pt idx="1">
                  <c:v>苏大维格</c:v>
                </c:pt>
                <c:pt idx="2">
                  <c:v>*ST绿庭</c:v>
                </c:pt>
                <c:pt idx="3">
                  <c:v>恒润股份</c:v>
                </c:pt>
                <c:pt idx="4">
                  <c:v>天顺风能</c:v>
                </c:pt>
                <c:pt idx="5">
                  <c:v>恒铭达</c:v>
                </c:pt>
                <c:pt idx="6">
                  <c:v>天域生态</c:v>
                </c:pt>
                <c:pt idx="7">
                  <c:v>*ST中新</c:v>
                </c:pt>
                <c:pt idx="8">
                  <c:v>*ST艾格</c:v>
                </c:pt>
                <c:pt idx="9">
                  <c:v>退市新亿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-0.34499200000000002</c:v>
                </c:pt>
                <c:pt idx="1">
                  <c:v>-0.34563000000000005</c:v>
                </c:pt>
                <c:pt idx="2">
                  <c:v>-0.34821399999999997</c:v>
                </c:pt>
                <c:pt idx="3">
                  <c:v>-0.34852499999999997</c:v>
                </c:pt>
                <c:pt idx="4">
                  <c:v>-0.35783399999999999</c:v>
                </c:pt>
                <c:pt idx="5">
                  <c:v>-0.39150199999999996</c:v>
                </c:pt>
                <c:pt idx="6">
                  <c:v>-0.39749499999999999</c:v>
                </c:pt>
                <c:pt idx="7">
                  <c:v>-0.42515000000000003</c:v>
                </c:pt>
                <c:pt idx="8">
                  <c:v>-0.466667</c:v>
                </c:pt>
                <c:pt idx="9">
                  <c:v>-0.69607799999999997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83-4F85-8744-9BFAB9528B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448647440"/>
        <c:axId val="448645872"/>
      </c:barChart>
      <c:catAx>
        <c:axId val="448647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48645872"/>
        <c:crosses val="autoZero"/>
        <c:auto val="1"/>
        <c:lblAlgn val="ctr"/>
        <c:lblOffset val="100"/>
        <c:noMultiLvlLbl val="0"/>
      </c:catAx>
      <c:valAx>
        <c:axId val="448645872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44864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708266633829992E-2"/>
          <c:y val="1.4062499134934847E-2"/>
          <c:w val="0.90029173336616997"/>
          <c:h val="0.94843750317190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2月涨跌幅</c:v>
                </c:pt>
              </c:strCache>
            </c:strRef>
          </c:tx>
          <c:spPr>
            <a:solidFill>
              <a:srgbClr val="0000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浙江建投</c:v>
                </c:pt>
                <c:pt idx="1">
                  <c:v>依米康</c:v>
                </c:pt>
                <c:pt idx="2">
                  <c:v>直真科技</c:v>
                </c:pt>
                <c:pt idx="3">
                  <c:v>美利云</c:v>
                </c:pt>
                <c:pt idx="4">
                  <c:v>杭州园林</c:v>
                </c:pt>
                <c:pt idx="5">
                  <c:v>吉翔股份</c:v>
                </c:pt>
                <c:pt idx="6">
                  <c:v>中矿资源</c:v>
                </c:pt>
                <c:pt idx="7">
                  <c:v>佳力图</c:v>
                </c:pt>
                <c:pt idx="8">
                  <c:v>宁波建工</c:v>
                </c:pt>
                <c:pt idx="9">
                  <c:v>首都在线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1.708812</c:v>
                </c:pt>
                <c:pt idx="1">
                  <c:v>1.5598230000000002</c:v>
                </c:pt>
                <c:pt idx="2">
                  <c:v>1.1444909999999999</c:v>
                </c:pt>
                <c:pt idx="3">
                  <c:v>1.0267299999999999</c:v>
                </c:pt>
                <c:pt idx="4">
                  <c:v>0.91174499999999992</c:v>
                </c:pt>
                <c:pt idx="5">
                  <c:v>0.87982499999999997</c:v>
                </c:pt>
                <c:pt idx="6">
                  <c:v>0.84256399999999998</c:v>
                </c:pt>
                <c:pt idx="7">
                  <c:v>0.81529600000000002</c:v>
                </c:pt>
                <c:pt idx="8">
                  <c:v>0.81463399999999997</c:v>
                </c:pt>
                <c:pt idx="9">
                  <c:v>0.80176599999999998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FF-40C0-8E12-9519B9177E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3月涨跌幅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4.7783656293122691E-17"/>
                  <c:y val="-4.6874997116449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FF-40C0-8E12-9519B9177E3C}"/>
                </c:ext>
              </c:extLst>
            </c:dLbl>
            <c:dLbl>
              <c:idx val="3"/>
              <c:layout>
                <c:manualLayout>
                  <c:x val="1.0261462055502511E-7"/>
                  <c:y val="4.68768425887773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FF-40C0-8E12-9519B9177E3C}"/>
                </c:ext>
              </c:extLst>
            </c:dLbl>
            <c:dLbl>
              <c:idx val="5"/>
              <c:layout>
                <c:manualLayout>
                  <c:x val="-9.5567312586245382E-17"/>
                  <c:y val="-7.03088047300193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FF-40C0-8E12-9519B9177E3C}"/>
                </c:ext>
              </c:extLst>
            </c:dLbl>
            <c:dLbl>
              <c:idx val="6"/>
              <c:layout>
                <c:manualLayout>
                  <c:x val="0"/>
                  <c:y val="-4.68713061717946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FF-40C0-8E12-9519B9177E3C}"/>
                </c:ext>
              </c:extLst>
            </c:dLbl>
            <c:dLbl>
              <c:idx val="7"/>
              <c:layout>
                <c:manualLayout>
                  <c:x val="-3.9085908960308545E-3"/>
                  <c:y val="2.34559532814989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FF-40C0-8E12-9519B9177E3C}"/>
                </c:ext>
              </c:extLst>
            </c:dLbl>
            <c:dLbl>
              <c:idx val="8"/>
              <c:layout>
                <c:manualLayout>
                  <c:x val="-1.3032056807454405E-3"/>
                  <c:y val="-1.4062499134934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FF-40C0-8E12-9519B9177E3C}"/>
                </c:ext>
              </c:extLst>
            </c:dLbl>
            <c:dLbl>
              <c:idx val="9"/>
              <c:layout>
                <c:manualLayout>
                  <c:x val="0"/>
                  <c:y val="-7.0312495674674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FF-40C0-8E12-9519B9177E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浙江建投</c:v>
                </c:pt>
                <c:pt idx="1">
                  <c:v>依米康</c:v>
                </c:pt>
                <c:pt idx="2">
                  <c:v>直真科技</c:v>
                </c:pt>
                <c:pt idx="3">
                  <c:v>美利云</c:v>
                </c:pt>
                <c:pt idx="4">
                  <c:v>杭州园林</c:v>
                </c:pt>
                <c:pt idx="5">
                  <c:v>吉翔股份</c:v>
                </c:pt>
                <c:pt idx="6">
                  <c:v>中矿资源</c:v>
                </c:pt>
                <c:pt idx="7">
                  <c:v>佳力图</c:v>
                </c:pt>
                <c:pt idx="8">
                  <c:v>宁波建工</c:v>
                </c:pt>
                <c:pt idx="9">
                  <c:v>首都在线</c:v>
                </c:pt>
              </c:strCache>
            </c:strRef>
          </c:cat>
          <c:val>
            <c:numRef>
              <c:f>Sheet1!$C$2:$C$11</c:f>
              <c:numCache>
                <c:formatCode>0.00%</c:formatCode>
                <c:ptCount val="10"/>
                <c:pt idx="0">
                  <c:v>0.68128200000000005</c:v>
                </c:pt>
                <c:pt idx="1">
                  <c:v>-7.9053999999999999E-2</c:v>
                </c:pt>
                <c:pt idx="2">
                  <c:v>-0.29758600000000002</c:v>
                </c:pt>
                <c:pt idx="3">
                  <c:v>0.17920900000000001</c:v>
                </c:pt>
                <c:pt idx="4">
                  <c:v>0.21448899999999999</c:v>
                </c:pt>
                <c:pt idx="5">
                  <c:v>0.27718199999999998</c:v>
                </c:pt>
                <c:pt idx="6">
                  <c:v>-0.17367100000000002</c:v>
                </c:pt>
                <c:pt idx="7">
                  <c:v>-0.25</c:v>
                </c:pt>
                <c:pt idx="8">
                  <c:v>-1.2097E-2</c:v>
                </c:pt>
                <c:pt idx="9">
                  <c:v>-0.13763899999999998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9FF-40C0-8E12-9519B9177E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48650184"/>
        <c:axId val="448650576"/>
      </c:barChart>
      <c:catAx>
        <c:axId val="448650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48650576"/>
        <c:crosses val="autoZero"/>
        <c:auto val="1"/>
        <c:lblAlgn val="ctr"/>
        <c:lblOffset val="100"/>
        <c:noMultiLvlLbl val="0"/>
      </c:catAx>
      <c:valAx>
        <c:axId val="448650576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448650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 altLang="en-US" sz="1400" dirty="0"/>
              <a:t>中国医药</a:t>
            </a:r>
            <a:r>
              <a:rPr lang="en-US" altLang="zh-CN" sz="1400" dirty="0"/>
              <a:t>3</a:t>
            </a:r>
            <a:r>
              <a:rPr lang="zh-CN" altLang="en-US" sz="1400" dirty="0"/>
              <a:t>月总市值走势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中国医药3月总市值（亿元）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Sheet1!$E$2:$E$24</c:f>
              <c:numCache>
                <c:formatCode>yyyy/mm/dd</c:formatCode>
                <c:ptCount val="23"/>
                <c:pt idx="0">
                  <c:v>44621</c:v>
                </c:pt>
                <c:pt idx="1">
                  <c:v>44622</c:v>
                </c:pt>
                <c:pt idx="2">
                  <c:v>44623</c:v>
                </c:pt>
                <c:pt idx="3">
                  <c:v>44624</c:v>
                </c:pt>
                <c:pt idx="4">
                  <c:v>44627</c:v>
                </c:pt>
                <c:pt idx="5">
                  <c:v>44628</c:v>
                </c:pt>
                <c:pt idx="6">
                  <c:v>44629</c:v>
                </c:pt>
                <c:pt idx="7">
                  <c:v>44630</c:v>
                </c:pt>
                <c:pt idx="8">
                  <c:v>44631</c:v>
                </c:pt>
                <c:pt idx="9">
                  <c:v>44634</c:v>
                </c:pt>
                <c:pt idx="10">
                  <c:v>44635</c:v>
                </c:pt>
                <c:pt idx="11">
                  <c:v>44636</c:v>
                </c:pt>
                <c:pt idx="12">
                  <c:v>44637</c:v>
                </c:pt>
                <c:pt idx="13">
                  <c:v>44638</c:v>
                </c:pt>
                <c:pt idx="14">
                  <c:v>44641</c:v>
                </c:pt>
                <c:pt idx="15">
                  <c:v>44642</c:v>
                </c:pt>
                <c:pt idx="16">
                  <c:v>44643</c:v>
                </c:pt>
                <c:pt idx="17">
                  <c:v>44644</c:v>
                </c:pt>
                <c:pt idx="18">
                  <c:v>44645</c:v>
                </c:pt>
                <c:pt idx="19">
                  <c:v>44648</c:v>
                </c:pt>
                <c:pt idx="20">
                  <c:v>44649</c:v>
                </c:pt>
                <c:pt idx="21">
                  <c:v>44650</c:v>
                </c:pt>
                <c:pt idx="22">
                  <c:v>44651</c:v>
                </c:pt>
              </c:numCache>
            </c:numRef>
          </c:cat>
          <c:val>
            <c:numRef>
              <c:f>Sheet1!$F$2:$F$24</c:f>
              <c:numCache>
                <c:formatCode>0.00%</c:formatCode>
                <c:ptCount val="23"/>
                <c:pt idx="0">
                  <c:v>8.1743869209809361E-3</c:v>
                </c:pt>
                <c:pt idx="1">
                  <c:v>0.10899182561307885</c:v>
                </c:pt>
                <c:pt idx="2">
                  <c:v>0.21980018165304283</c:v>
                </c:pt>
                <c:pt idx="3">
                  <c:v>0.3415077202543142</c:v>
                </c:pt>
                <c:pt idx="4">
                  <c:v>0.47593097184377831</c:v>
                </c:pt>
                <c:pt idx="5">
                  <c:v>0.53224341507720263</c:v>
                </c:pt>
                <c:pt idx="6">
                  <c:v>0.57129881925522263</c:v>
                </c:pt>
                <c:pt idx="7">
                  <c:v>0.72842870118074488</c:v>
                </c:pt>
                <c:pt idx="8">
                  <c:v>0.90099909173478654</c:v>
                </c:pt>
                <c:pt idx="9">
                  <c:v>1.0908265213442325</c:v>
                </c:pt>
                <c:pt idx="10">
                  <c:v>1.2697547683923704</c:v>
                </c:pt>
                <c:pt idx="11">
                  <c:v>1.4968210717529518</c:v>
                </c:pt>
                <c:pt idx="12">
                  <c:v>1.7465940054495914</c:v>
                </c:pt>
                <c:pt idx="13">
                  <c:v>2.020890099909173</c:v>
                </c:pt>
                <c:pt idx="14">
                  <c:v>2.3233424159854676</c:v>
                </c:pt>
                <c:pt idx="15">
                  <c:v>2.1789282470481379</c:v>
                </c:pt>
                <c:pt idx="16">
                  <c:v>1.9364214350590374</c:v>
                </c:pt>
                <c:pt idx="17">
                  <c:v>2.1716621253405992</c:v>
                </c:pt>
                <c:pt idx="18">
                  <c:v>1.854677565849228</c:v>
                </c:pt>
                <c:pt idx="19">
                  <c:v>2.0199818346957312</c:v>
                </c:pt>
                <c:pt idx="20">
                  <c:v>2.3224341507720254</c:v>
                </c:pt>
                <c:pt idx="21">
                  <c:v>2.6548592188919167</c:v>
                </c:pt>
                <c:pt idx="22">
                  <c:v>2.3024523160762942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A6B-4239-8F44-A7732AA51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3419711"/>
        <c:axId val="1843415135"/>
      </c:lineChart>
      <c:dateAx>
        <c:axId val="1843419711"/>
        <c:scaling>
          <c:orientation val="minMax"/>
        </c:scaling>
        <c:delete val="0"/>
        <c:axPos val="b"/>
        <c:numFmt formatCode="yyyy/mm/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843415135"/>
        <c:crosses val="autoZero"/>
        <c:auto val="1"/>
        <c:lblOffset val="100"/>
        <c:baseTimeUnit val="days"/>
      </c:dateAx>
      <c:valAx>
        <c:axId val="1843415135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843419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7731512978723451E-2"/>
          <c:w val="1"/>
          <c:h val="0.861939493525347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股权质押比例(%)2022.01.01-2022.01.31</c:v>
                </c:pt>
              </c:strCache>
            </c:strRef>
          </c:tx>
          <c:spPr>
            <a:solidFill>
              <a:srgbClr val="08275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海德股份</c:v>
                </c:pt>
                <c:pt idx="1">
                  <c:v>国城矿业</c:v>
                </c:pt>
                <c:pt idx="2">
                  <c:v>雪松发展</c:v>
                </c:pt>
                <c:pt idx="3">
                  <c:v>*ST新光</c:v>
                </c:pt>
                <c:pt idx="4">
                  <c:v>深华发A</c:v>
                </c:pt>
                <c:pt idx="5">
                  <c:v>ST粤泰</c:v>
                </c:pt>
                <c:pt idx="6">
                  <c:v>泛海控股</c:v>
                </c:pt>
                <c:pt idx="7">
                  <c:v>泰禾集团</c:v>
                </c:pt>
                <c:pt idx="8">
                  <c:v>九鼎投资</c:v>
                </c:pt>
                <c:pt idx="9">
                  <c:v>新华联</c:v>
                </c:pt>
              </c:strCache>
            </c:strRef>
          </c:cat>
          <c:val>
            <c:numRef>
              <c:f>Sheet1!$B$2:$B$11</c:f>
              <c:numCache>
                <c:formatCode>#,##0.00</c:formatCode>
                <c:ptCount val="10"/>
                <c:pt idx="0">
                  <c:v>75.09</c:v>
                </c:pt>
                <c:pt idx="1">
                  <c:v>70.87</c:v>
                </c:pt>
                <c:pt idx="2">
                  <c:v>68.5</c:v>
                </c:pt>
                <c:pt idx="3">
                  <c:v>66.13</c:v>
                </c:pt>
                <c:pt idx="4">
                  <c:v>64.09</c:v>
                </c:pt>
                <c:pt idx="5">
                  <c:v>63.45</c:v>
                </c:pt>
                <c:pt idx="6">
                  <c:v>63.31</c:v>
                </c:pt>
                <c:pt idx="7">
                  <c:v>62.84</c:v>
                </c:pt>
                <c:pt idx="8">
                  <c:v>60.28</c:v>
                </c:pt>
                <c:pt idx="9">
                  <c:v>59.77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10-4224-BBDF-DD903EF9D3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62448815"/>
        <c:axId val="162443407"/>
      </c:barChart>
      <c:catAx>
        <c:axId val="1624488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62443407"/>
        <c:crosses val="autoZero"/>
        <c:auto val="1"/>
        <c:lblAlgn val="ctr"/>
        <c:lblOffset val="100"/>
        <c:noMultiLvlLbl val="0"/>
      </c:catAx>
      <c:valAx>
        <c:axId val="162443407"/>
        <c:scaling>
          <c:orientation val="minMax"/>
          <c:max val="80"/>
          <c:min val="0"/>
        </c:scaling>
        <c:delete val="1"/>
        <c:axPos val="l"/>
        <c:numFmt formatCode="#,##0.00" sourceLinked="1"/>
        <c:majorTickMark val="out"/>
        <c:minorTickMark val="none"/>
        <c:tickLblPos val="nextTo"/>
        <c:crossAx val="162448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安德利</c:v>
                </c:pt>
                <c:pt idx="1">
                  <c:v>德生科技</c:v>
                </c:pt>
                <c:pt idx="2">
                  <c:v>友阿股份</c:v>
                </c:pt>
                <c:pt idx="3">
                  <c:v>湘财股份</c:v>
                </c:pt>
                <c:pt idx="4">
                  <c:v>浙文互联</c:v>
                </c:pt>
              </c:strCache>
            </c:strRef>
          </c:cat>
          <c:val>
            <c:numRef>
              <c:f>Sheet1!$B$2:$B$6</c:f>
              <c:numCache>
                <c:formatCode>#,##0.00_ </c:formatCode>
                <c:ptCount val="5"/>
                <c:pt idx="0">
                  <c:v>100</c:v>
                </c:pt>
                <c:pt idx="1">
                  <c:v>46.3489</c:v>
                </c:pt>
                <c:pt idx="2">
                  <c:v>32.017599999999995</c:v>
                </c:pt>
                <c:pt idx="3">
                  <c:v>29.165800000000004</c:v>
                </c:pt>
                <c:pt idx="4">
                  <c:v>25.561299999999996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4D-46AD-9AAF-842F2BEFF7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708565152"/>
        <c:axId val="1708565984"/>
      </c:barChart>
      <c:catAx>
        <c:axId val="170856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708565984"/>
        <c:crosses val="autoZero"/>
        <c:auto val="1"/>
        <c:lblAlgn val="ctr"/>
        <c:lblOffset val="100"/>
        <c:noMultiLvlLbl val="0"/>
      </c:catAx>
      <c:valAx>
        <c:axId val="1708565984"/>
        <c:scaling>
          <c:orientation val="minMax"/>
        </c:scaling>
        <c:delete val="1"/>
        <c:axPos val="l"/>
        <c:numFmt formatCode="#,##0.00_ " sourceLinked="1"/>
        <c:majorTickMark val="none"/>
        <c:minorTickMark val="none"/>
        <c:tickLblPos val="nextTo"/>
        <c:crossAx val="170856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00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altLang="zh-CN" sz="18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振东制药</c:v>
                </c:pt>
                <c:pt idx="1">
                  <c:v>正业科技</c:v>
                </c:pt>
                <c:pt idx="2">
                  <c:v>鄂尔多斯</c:v>
                </c:pt>
                <c:pt idx="3">
                  <c:v>永和智控</c:v>
                </c:pt>
                <c:pt idx="4">
                  <c:v>国新健康</c:v>
                </c:pt>
              </c:strCache>
            </c:strRef>
          </c:cat>
          <c:val>
            <c:numRef>
              <c:f>Sheet1!$B$2:$B$6</c:f>
              <c:numCache>
                <c:formatCode>#,##0.00_ </c:formatCode>
                <c:ptCount val="5"/>
                <c:pt idx="0">
                  <c:v>-65.537400000000005</c:v>
                </c:pt>
                <c:pt idx="1">
                  <c:v>-49.56880000000001</c:v>
                </c:pt>
                <c:pt idx="2">
                  <c:v>-46.130600000000001</c:v>
                </c:pt>
                <c:pt idx="3">
                  <c:v>-45.941200000000002</c:v>
                </c:pt>
                <c:pt idx="4">
                  <c:v>-45.448799999999999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14-422B-BD1A-9F47D49617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580513568"/>
        <c:axId val="1580514816"/>
      </c:barChart>
      <c:catAx>
        <c:axId val="158051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altLang="zh-CN" sz="18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580514816"/>
        <c:crosses val="autoZero"/>
        <c:auto val="1"/>
        <c:lblAlgn val="ctr"/>
        <c:lblOffset val="100"/>
        <c:noMultiLvlLbl val="0"/>
      </c:catAx>
      <c:valAx>
        <c:axId val="1580514816"/>
        <c:scaling>
          <c:orientation val="minMax"/>
        </c:scaling>
        <c:delete val="1"/>
        <c:axPos val="l"/>
        <c:numFmt formatCode="#,##0.00_ " sourceLinked="1"/>
        <c:majorTickMark val="none"/>
        <c:minorTickMark val="none"/>
        <c:tickLblPos val="nextTo"/>
        <c:crossAx val="158051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altLang="zh-CN" sz="1800" b="0" i="0" u="none" strike="noStrike" kern="1200" baseline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en-US" altLang="zh-CN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2022</a:t>
            </a:r>
            <a:r>
              <a:rPr lang="zh-CN" alt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月央行公开市场操作</a:t>
            </a:r>
          </a:p>
        </c:rich>
      </c:tx>
      <c:layout>
        <c:manualLayout>
          <c:xMode val="edge"/>
          <c:yMode val="edge"/>
          <c:x val="0.36950268954396637"/>
          <c:y val="1.2799506207581497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1333451605497855"/>
          <c:y val="7.8100975752006807E-2"/>
          <c:w val="0.89242717339030098"/>
          <c:h val="0.66999221109769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全部投放量的总和</c:v>
                </c:pt>
              </c:strCache>
            </c:strRef>
          </c:tx>
          <c:spPr>
            <a:solidFill>
              <a:srgbClr val="FF9933"/>
            </a:solidFill>
            <a:ln>
              <a:solidFill>
                <a:srgbClr val="FF9933"/>
              </a:solidFill>
            </a:ln>
            <a:effectLst/>
          </c:spPr>
          <c:invertIfNegative val="0"/>
          <c:cat>
            <c:strRef>
              <c:f>Sheet1!$A$3:$A$25</c:f>
              <c:strCache>
                <c:ptCount val="23"/>
                <c:pt idx="0">
                  <c:v>2022-03-31</c:v>
                </c:pt>
                <c:pt idx="1">
                  <c:v>2022-03-30</c:v>
                </c:pt>
                <c:pt idx="2">
                  <c:v>2022-03-29</c:v>
                </c:pt>
                <c:pt idx="3">
                  <c:v>2022-03-28</c:v>
                </c:pt>
                <c:pt idx="4">
                  <c:v>2022-03-25</c:v>
                </c:pt>
                <c:pt idx="5">
                  <c:v>2022-03-24</c:v>
                </c:pt>
                <c:pt idx="6">
                  <c:v>2022-03-23</c:v>
                </c:pt>
                <c:pt idx="7">
                  <c:v>2022-03-22</c:v>
                </c:pt>
                <c:pt idx="8">
                  <c:v>2022-03-21</c:v>
                </c:pt>
                <c:pt idx="9">
                  <c:v>2022-03-18</c:v>
                </c:pt>
                <c:pt idx="10">
                  <c:v>2022-03-17</c:v>
                </c:pt>
                <c:pt idx="11">
                  <c:v>2022-03-16</c:v>
                </c:pt>
                <c:pt idx="12">
                  <c:v>2022-03-15</c:v>
                </c:pt>
                <c:pt idx="13">
                  <c:v>2022-03-14</c:v>
                </c:pt>
                <c:pt idx="14">
                  <c:v>2022-03-11</c:v>
                </c:pt>
                <c:pt idx="15">
                  <c:v>2022-03-10</c:v>
                </c:pt>
                <c:pt idx="16">
                  <c:v>2022-03-09</c:v>
                </c:pt>
                <c:pt idx="17">
                  <c:v>2022-03-08</c:v>
                </c:pt>
                <c:pt idx="18">
                  <c:v>2022-03-07</c:v>
                </c:pt>
                <c:pt idx="19">
                  <c:v>2022-03-04</c:v>
                </c:pt>
                <c:pt idx="20">
                  <c:v>2022-03-03</c:v>
                </c:pt>
                <c:pt idx="21">
                  <c:v>2022-03-02</c:v>
                </c:pt>
                <c:pt idx="22">
                  <c:v>2022-03-01</c:v>
                </c:pt>
              </c:strCache>
            </c:strRef>
          </c:cat>
          <c:val>
            <c:numRef>
              <c:f>Sheet1!$B$3:$B$25</c:f>
              <c:numCache>
                <c:formatCode>#,##0.00</c:formatCode>
                <c:ptCount val="23"/>
                <c:pt idx="0">
                  <c:v>1500</c:v>
                </c:pt>
                <c:pt idx="1">
                  <c:v>1500</c:v>
                </c:pt>
                <c:pt idx="2">
                  <c:v>1500</c:v>
                </c:pt>
                <c:pt idx="3">
                  <c:v>1500</c:v>
                </c:pt>
                <c:pt idx="4">
                  <c:v>1000</c:v>
                </c:pt>
                <c:pt idx="5">
                  <c:v>200</c:v>
                </c:pt>
                <c:pt idx="6">
                  <c:v>200</c:v>
                </c:pt>
                <c:pt idx="7">
                  <c:v>200</c:v>
                </c:pt>
                <c:pt idx="8">
                  <c:v>300</c:v>
                </c:pt>
                <c:pt idx="9">
                  <c:v>300</c:v>
                </c:pt>
                <c:pt idx="10">
                  <c:v>800</c:v>
                </c:pt>
                <c:pt idx="11">
                  <c:v>800</c:v>
                </c:pt>
                <c:pt idx="12">
                  <c:v>2100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30-4EAB-8773-51DA13B75BB9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全部回笼量的总和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Sheet1!$A$3:$A$25</c:f>
              <c:strCache>
                <c:ptCount val="23"/>
                <c:pt idx="0">
                  <c:v>2022-03-31</c:v>
                </c:pt>
                <c:pt idx="1">
                  <c:v>2022-03-30</c:v>
                </c:pt>
                <c:pt idx="2">
                  <c:v>2022-03-29</c:v>
                </c:pt>
                <c:pt idx="3">
                  <c:v>2022-03-28</c:v>
                </c:pt>
                <c:pt idx="4">
                  <c:v>2022-03-25</c:v>
                </c:pt>
                <c:pt idx="5">
                  <c:v>2022-03-24</c:v>
                </c:pt>
                <c:pt idx="6">
                  <c:v>2022-03-23</c:v>
                </c:pt>
                <c:pt idx="7">
                  <c:v>2022-03-22</c:v>
                </c:pt>
                <c:pt idx="8">
                  <c:v>2022-03-21</c:v>
                </c:pt>
                <c:pt idx="9">
                  <c:v>2022-03-18</c:v>
                </c:pt>
                <c:pt idx="10">
                  <c:v>2022-03-17</c:v>
                </c:pt>
                <c:pt idx="11">
                  <c:v>2022-03-16</c:v>
                </c:pt>
                <c:pt idx="12">
                  <c:v>2022-03-15</c:v>
                </c:pt>
                <c:pt idx="13">
                  <c:v>2022-03-14</c:v>
                </c:pt>
                <c:pt idx="14">
                  <c:v>2022-03-11</c:v>
                </c:pt>
                <c:pt idx="15">
                  <c:v>2022-03-10</c:v>
                </c:pt>
                <c:pt idx="16">
                  <c:v>2022-03-09</c:v>
                </c:pt>
                <c:pt idx="17">
                  <c:v>2022-03-08</c:v>
                </c:pt>
                <c:pt idx="18">
                  <c:v>2022-03-07</c:v>
                </c:pt>
                <c:pt idx="19">
                  <c:v>2022-03-04</c:v>
                </c:pt>
                <c:pt idx="20">
                  <c:v>2022-03-03</c:v>
                </c:pt>
                <c:pt idx="21">
                  <c:v>2022-03-02</c:v>
                </c:pt>
                <c:pt idx="22">
                  <c:v>2022-03-01</c:v>
                </c:pt>
              </c:strCache>
            </c:strRef>
          </c:cat>
          <c:val>
            <c:numRef>
              <c:f>Sheet1!$C$3:$C$25</c:f>
              <c:numCache>
                <c:formatCode>#,##0.00</c:formatCode>
                <c:ptCount val="23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300</c:v>
                </c:pt>
                <c:pt idx="4">
                  <c:v>300</c:v>
                </c:pt>
                <c:pt idx="5">
                  <c:v>800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500</c:v>
                </c:pt>
                <c:pt idx="18">
                  <c:v>3000</c:v>
                </c:pt>
                <c:pt idx="19">
                  <c:v>3000</c:v>
                </c:pt>
                <c:pt idx="20">
                  <c:v>2000</c:v>
                </c:pt>
                <c:pt idx="21">
                  <c:v>2000</c:v>
                </c:pt>
                <c:pt idx="22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30-4EAB-8773-51DA13B75B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44000800"/>
        <c:axId val="444001976"/>
      </c:barChart>
      <c:lineChart>
        <c:grouping val="standard"/>
        <c:varyColors val="0"/>
        <c:ser>
          <c:idx val="2"/>
          <c:order val="2"/>
          <c:tx>
            <c:strRef>
              <c:f>Sheet1!$D$2</c:f>
              <c:strCache>
                <c:ptCount val="1"/>
                <c:pt idx="0">
                  <c:v>净投放量</c:v>
                </c:pt>
              </c:strCache>
            </c:strRef>
          </c:tx>
          <c:spPr>
            <a:ln w="31750" cap="rnd">
              <a:solidFill>
                <a:srgbClr val="000000">
                  <a:lumMod val="50000"/>
                  <a:lumOff val="50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Sheet1!$A$3:$A$25</c:f>
              <c:strCache>
                <c:ptCount val="23"/>
                <c:pt idx="0">
                  <c:v>2022-03-31</c:v>
                </c:pt>
                <c:pt idx="1">
                  <c:v>2022-03-30</c:v>
                </c:pt>
                <c:pt idx="2">
                  <c:v>2022-03-29</c:v>
                </c:pt>
                <c:pt idx="3">
                  <c:v>2022-03-28</c:v>
                </c:pt>
                <c:pt idx="4">
                  <c:v>2022-03-25</c:v>
                </c:pt>
                <c:pt idx="5">
                  <c:v>2022-03-24</c:v>
                </c:pt>
                <c:pt idx="6">
                  <c:v>2022-03-23</c:v>
                </c:pt>
                <c:pt idx="7">
                  <c:v>2022-03-22</c:v>
                </c:pt>
                <c:pt idx="8">
                  <c:v>2022-03-21</c:v>
                </c:pt>
                <c:pt idx="9">
                  <c:v>2022-03-18</c:v>
                </c:pt>
                <c:pt idx="10">
                  <c:v>2022-03-17</c:v>
                </c:pt>
                <c:pt idx="11">
                  <c:v>2022-03-16</c:v>
                </c:pt>
                <c:pt idx="12">
                  <c:v>2022-03-15</c:v>
                </c:pt>
                <c:pt idx="13">
                  <c:v>2022-03-14</c:v>
                </c:pt>
                <c:pt idx="14">
                  <c:v>2022-03-11</c:v>
                </c:pt>
                <c:pt idx="15">
                  <c:v>2022-03-10</c:v>
                </c:pt>
                <c:pt idx="16">
                  <c:v>2022-03-09</c:v>
                </c:pt>
                <c:pt idx="17">
                  <c:v>2022-03-08</c:v>
                </c:pt>
                <c:pt idx="18">
                  <c:v>2022-03-07</c:v>
                </c:pt>
                <c:pt idx="19">
                  <c:v>2022-03-04</c:v>
                </c:pt>
                <c:pt idx="20">
                  <c:v>2022-03-03</c:v>
                </c:pt>
                <c:pt idx="21">
                  <c:v>2022-03-02</c:v>
                </c:pt>
                <c:pt idx="22">
                  <c:v>2022-03-01</c:v>
                </c:pt>
              </c:strCache>
            </c:strRef>
          </c:cat>
          <c:val>
            <c:numRef>
              <c:f>Sheet1!$D$3:$D$25</c:f>
              <c:numCache>
                <c:formatCode>#,##0.00</c:formatCode>
                <c:ptCount val="23"/>
                <c:pt idx="0">
                  <c:v>1300</c:v>
                </c:pt>
                <c:pt idx="1">
                  <c:v>1300</c:v>
                </c:pt>
                <c:pt idx="2">
                  <c:v>1300</c:v>
                </c:pt>
                <c:pt idx="3">
                  <c:v>1200</c:v>
                </c:pt>
                <c:pt idx="4">
                  <c:v>700</c:v>
                </c:pt>
                <c:pt idx="5">
                  <c:v>-600</c:v>
                </c:pt>
                <c:pt idx="6">
                  <c:v>100</c:v>
                </c:pt>
                <c:pt idx="7">
                  <c:v>100</c:v>
                </c:pt>
                <c:pt idx="8">
                  <c:v>200</c:v>
                </c:pt>
                <c:pt idx="9">
                  <c:v>200</c:v>
                </c:pt>
                <c:pt idx="10">
                  <c:v>700</c:v>
                </c:pt>
                <c:pt idx="11">
                  <c:v>700</c:v>
                </c:pt>
                <c:pt idx="12">
                  <c:v>1000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-400</c:v>
                </c:pt>
                <c:pt idx="18">
                  <c:v>-2900</c:v>
                </c:pt>
                <c:pt idx="19">
                  <c:v>-2900</c:v>
                </c:pt>
                <c:pt idx="20">
                  <c:v>-1900</c:v>
                </c:pt>
                <c:pt idx="21">
                  <c:v>-1900</c:v>
                </c:pt>
                <c:pt idx="22">
                  <c:v>-500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30-4EAB-8773-51DA13B75B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4000800"/>
        <c:axId val="444001976"/>
      </c:lineChart>
      <c:catAx>
        <c:axId val="444000800"/>
        <c:scaling>
          <c:orientation val="maxMin"/>
        </c:scaling>
        <c:delete val="0"/>
        <c:axPos val="b"/>
        <c:numFmt formatCode="m/d;@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44001976"/>
        <c:crosses val="autoZero"/>
        <c:auto val="0"/>
        <c:lblAlgn val="ctr"/>
        <c:lblOffset val="100"/>
        <c:noMultiLvlLbl val="1"/>
      </c:catAx>
      <c:valAx>
        <c:axId val="444001976"/>
        <c:scaling>
          <c:orientation val="minMax"/>
          <c:max val="3000"/>
          <c:min val="-3000"/>
        </c:scaling>
        <c:delete val="0"/>
        <c:axPos val="r"/>
        <c:numFmt formatCode="#,##0.0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pPr>
            <a:endParaRPr lang="zh-CN"/>
          </a:p>
        </c:txPr>
        <c:crossAx val="44400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en-US" dirty="0"/>
              <a:t>2022</a:t>
            </a:r>
            <a:r>
              <a:rPr lang="zh-CN" dirty="0"/>
              <a:t>年</a:t>
            </a:r>
            <a:r>
              <a:rPr lang="en-US" dirty="0"/>
              <a:t>3月主要股指涨跌幅</a:t>
            </a:r>
          </a:p>
        </c:rich>
      </c:tx>
      <c:layout>
        <c:manualLayout>
          <c:xMode val="edge"/>
          <c:yMode val="edge"/>
          <c:x val="0.3578983097226187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1062213699797592"/>
          <c:y val="0.10769457680962105"/>
          <c:w val="0.86883056354532862"/>
          <c:h val="0.650470274563194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上证指数</c:v>
                </c:pt>
              </c:strCache>
            </c:strRef>
          </c:tx>
          <c:spPr>
            <a:ln w="28575" cap="rnd">
              <a:solidFill>
                <a:srgbClr val="000066"/>
              </a:solidFill>
              <a:round/>
            </a:ln>
            <a:effectLst/>
          </c:spPr>
          <c:marker>
            <c:symbol val="none"/>
          </c:marker>
          <c:cat>
            <c:numRef>
              <c:f>Sheet1!$A$2:$A$24</c:f>
              <c:numCache>
                <c:formatCode>yyyy/mm/dd</c:formatCode>
                <c:ptCount val="23"/>
                <c:pt idx="0">
                  <c:v>44621</c:v>
                </c:pt>
                <c:pt idx="1">
                  <c:v>44622</c:v>
                </c:pt>
                <c:pt idx="2">
                  <c:v>44623</c:v>
                </c:pt>
                <c:pt idx="3">
                  <c:v>44624</c:v>
                </c:pt>
                <c:pt idx="4">
                  <c:v>44627</c:v>
                </c:pt>
                <c:pt idx="5">
                  <c:v>44628</c:v>
                </c:pt>
                <c:pt idx="6">
                  <c:v>44629</c:v>
                </c:pt>
                <c:pt idx="7">
                  <c:v>44630</c:v>
                </c:pt>
                <c:pt idx="8">
                  <c:v>44631</c:v>
                </c:pt>
                <c:pt idx="9">
                  <c:v>44634</c:v>
                </c:pt>
                <c:pt idx="10">
                  <c:v>44635</c:v>
                </c:pt>
                <c:pt idx="11">
                  <c:v>44636</c:v>
                </c:pt>
                <c:pt idx="12">
                  <c:v>44637</c:v>
                </c:pt>
                <c:pt idx="13">
                  <c:v>44638</c:v>
                </c:pt>
                <c:pt idx="14">
                  <c:v>44641</c:v>
                </c:pt>
                <c:pt idx="15">
                  <c:v>44642</c:v>
                </c:pt>
                <c:pt idx="16">
                  <c:v>44643</c:v>
                </c:pt>
                <c:pt idx="17">
                  <c:v>44644</c:v>
                </c:pt>
                <c:pt idx="18">
                  <c:v>44645</c:v>
                </c:pt>
                <c:pt idx="19">
                  <c:v>44648</c:v>
                </c:pt>
                <c:pt idx="20">
                  <c:v>44649</c:v>
                </c:pt>
                <c:pt idx="21">
                  <c:v>44650</c:v>
                </c:pt>
                <c:pt idx="22">
                  <c:v>44651</c:v>
                </c:pt>
              </c:numCache>
            </c:numRef>
          </c:cat>
          <c:val>
            <c:numRef>
              <c:f>Sheet1!$B$2:$B$24</c:f>
              <c:numCache>
                <c:formatCode>0.00%</c:formatCode>
                <c:ptCount val="23"/>
                <c:pt idx="0">
                  <c:v>7.6620312979809313E-3</c:v>
                </c:pt>
                <c:pt idx="1">
                  <c:v>6.32098880676768E-3</c:v>
                </c:pt>
                <c:pt idx="2">
                  <c:v>5.4316683237509711E-3</c:v>
                </c:pt>
                <c:pt idx="3">
                  <c:v>-4.2334208202948753E-3</c:v>
                </c:pt>
                <c:pt idx="4">
                  <c:v>-2.5835726150637561E-2</c:v>
                </c:pt>
                <c:pt idx="5">
                  <c:v>-4.8746783358052936E-2</c:v>
                </c:pt>
                <c:pt idx="6">
                  <c:v>-5.947422793083823E-2</c:v>
                </c:pt>
                <c:pt idx="7">
                  <c:v>-4.8006785303576827E-2</c:v>
                </c:pt>
                <c:pt idx="8">
                  <c:v>-4.4063026888665813E-2</c:v>
                </c:pt>
                <c:pt idx="9">
                  <c:v>-6.8963740470802892E-2</c:v>
                </c:pt>
                <c:pt idx="10">
                  <c:v>-0.11505082276946943</c:v>
                </c:pt>
                <c:pt idx="11">
                  <c:v>-8.4220189177942162E-2</c:v>
                </c:pt>
                <c:pt idx="12">
                  <c:v>-7.1415372134597921E-2</c:v>
                </c:pt>
                <c:pt idx="13">
                  <c:v>-6.100962063900528E-2</c:v>
                </c:pt>
                <c:pt idx="14">
                  <c:v>-6.0254834754081776E-2</c:v>
                </c:pt>
                <c:pt idx="15">
                  <c:v>-5.8470994941406729E-2</c:v>
                </c:pt>
                <c:pt idx="16">
                  <c:v>-5.5244648480561986E-2</c:v>
                </c:pt>
                <c:pt idx="17">
                  <c:v>-6.1242991088252596E-2</c:v>
                </c:pt>
                <c:pt idx="18">
                  <c:v>-7.2225410206329443E-2</c:v>
                </c:pt>
                <c:pt idx="19">
                  <c:v>-7.1571857418511575E-2</c:v>
                </c:pt>
                <c:pt idx="20">
                  <c:v>-7.4622829452644646E-2</c:v>
                </c:pt>
                <c:pt idx="21">
                  <c:v>-5.6526048647803084E-2</c:v>
                </c:pt>
                <c:pt idx="22">
                  <c:v>-6.0683104187428283E-2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6B2-4C07-A90B-348D689033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深证成指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Sheet1!$A$2:$A$24</c:f>
              <c:numCache>
                <c:formatCode>yyyy/mm/dd</c:formatCode>
                <c:ptCount val="23"/>
                <c:pt idx="0">
                  <c:v>44621</c:v>
                </c:pt>
                <c:pt idx="1">
                  <c:v>44622</c:v>
                </c:pt>
                <c:pt idx="2">
                  <c:v>44623</c:v>
                </c:pt>
                <c:pt idx="3">
                  <c:v>44624</c:v>
                </c:pt>
                <c:pt idx="4">
                  <c:v>44627</c:v>
                </c:pt>
                <c:pt idx="5">
                  <c:v>44628</c:v>
                </c:pt>
                <c:pt idx="6">
                  <c:v>44629</c:v>
                </c:pt>
                <c:pt idx="7">
                  <c:v>44630</c:v>
                </c:pt>
                <c:pt idx="8">
                  <c:v>44631</c:v>
                </c:pt>
                <c:pt idx="9">
                  <c:v>44634</c:v>
                </c:pt>
                <c:pt idx="10">
                  <c:v>44635</c:v>
                </c:pt>
                <c:pt idx="11">
                  <c:v>44636</c:v>
                </c:pt>
                <c:pt idx="12">
                  <c:v>44637</c:v>
                </c:pt>
                <c:pt idx="13">
                  <c:v>44638</c:v>
                </c:pt>
                <c:pt idx="14">
                  <c:v>44641</c:v>
                </c:pt>
                <c:pt idx="15">
                  <c:v>44642</c:v>
                </c:pt>
                <c:pt idx="16">
                  <c:v>44643</c:v>
                </c:pt>
                <c:pt idx="17">
                  <c:v>44644</c:v>
                </c:pt>
                <c:pt idx="18">
                  <c:v>44645</c:v>
                </c:pt>
                <c:pt idx="19">
                  <c:v>44648</c:v>
                </c:pt>
                <c:pt idx="20">
                  <c:v>44649</c:v>
                </c:pt>
                <c:pt idx="21">
                  <c:v>44650</c:v>
                </c:pt>
                <c:pt idx="22">
                  <c:v>44651</c:v>
                </c:pt>
              </c:numCache>
            </c:numRef>
          </c:cat>
          <c:val>
            <c:numRef>
              <c:f>Sheet1!$C$2:$C$24</c:f>
              <c:numCache>
                <c:formatCode>0.00%</c:formatCode>
                <c:ptCount val="23"/>
                <c:pt idx="0">
                  <c:v>2.445292241674224E-3</c:v>
                </c:pt>
                <c:pt idx="1">
                  <c:v>-8.0840410836920951E-3</c:v>
                </c:pt>
                <c:pt idx="2">
                  <c:v>-1.8870268622745878E-2</c:v>
                </c:pt>
                <c:pt idx="3">
                  <c:v>-3.2348240971365239E-2</c:v>
                </c:pt>
                <c:pt idx="4">
                  <c:v>-6.5570436548191946E-2</c:v>
                </c:pt>
                <c:pt idx="5">
                  <c:v>-9.0016358231597482E-2</c:v>
                </c:pt>
                <c:pt idx="6">
                  <c:v>-0.10022216403636786</c:v>
                </c:pt>
                <c:pt idx="7">
                  <c:v>-8.0618334495514477E-2</c:v>
                </c:pt>
                <c:pt idx="8">
                  <c:v>-7.4939075040518888E-2</c:v>
                </c:pt>
                <c:pt idx="9">
                  <c:v>-0.10345786285358283</c:v>
                </c:pt>
                <c:pt idx="10">
                  <c:v>-0.14257845867514674</c:v>
                </c:pt>
                <c:pt idx="11">
                  <c:v>-0.1081155428973577</c:v>
                </c:pt>
                <c:pt idx="12">
                  <c:v>-8.6636668747266832E-2</c:v>
                </c:pt>
                <c:pt idx="13">
                  <c:v>-8.3762525850319292E-2</c:v>
                </c:pt>
                <c:pt idx="14">
                  <c:v>-7.997313739841394E-2</c:v>
                </c:pt>
                <c:pt idx="15">
                  <c:v>-8.4495551680528247E-2</c:v>
                </c:pt>
                <c:pt idx="16">
                  <c:v>-7.781682978078075E-2</c:v>
                </c:pt>
                <c:pt idx="17">
                  <c:v>-8.548244699144314E-2</c:v>
                </c:pt>
                <c:pt idx="18">
                  <c:v>-0.10278188333876892</c:v>
                </c:pt>
                <c:pt idx="19">
                  <c:v>-0.11190719060927878</c:v>
                </c:pt>
                <c:pt idx="20">
                  <c:v>-0.11598447121409927</c:v>
                </c:pt>
                <c:pt idx="21">
                  <c:v>-8.8581653803896709E-2</c:v>
                </c:pt>
                <c:pt idx="22">
                  <c:v>-9.9398440807372701E-2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6B2-4C07-A90B-348D689033A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创业板指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Sheet1!$A$2:$A$24</c:f>
              <c:numCache>
                <c:formatCode>yyyy/mm/dd</c:formatCode>
                <c:ptCount val="23"/>
                <c:pt idx="0">
                  <c:v>44621</c:v>
                </c:pt>
                <c:pt idx="1">
                  <c:v>44622</c:v>
                </c:pt>
                <c:pt idx="2">
                  <c:v>44623</c:v>
                </c:pt>
                <c:pt idx="3">
                  <c:v>44624</c:v>
                </c:pt>
                <c:pt idx="4">
                  <c:v>44627</c:v>
                </c:pt>
                <c:pt idx="5">
                  <c:v>44628</c:v>
                </c:pt>
                <c:pt idx="6">
                  <c:v>44629</c:v>
                </c:pt>
                <c:pt idx="7">
                  <c:v>44630</c:v>
                </c:pt>
                <c:pt idx="8">
                  <c:v>44631</c:v>
                </c:pt>
                <c:pt idx="9">
                  <c:v>44634</c:v>
                </c:pt>
                <c:pt idx="10">
                  <c:v>44635</c:v>
                </c:pt>
                <c:pt idx="11">
                  <c:v>44636</c:v>
                </c:pt>
                <c:pt idx="12">
                  <c:v>44637</c:v>
                </c:pt>
                <c:pt idx="13">
                  <c:v>44638</c:v>
                </c:pt>
                <c:pt idx="14">
                  <c:v>44641</c:v>
                </c:pt>
                <c:pt idx="15">
                  <c:v>44642</c:v>
                </c:pt>
                <c:pt idx="16">
                  <c:v>44643</c:v>
                </c:pt>
                <c:pt idx="17">
                  <c:v>44644</c:v>
                </c:pt>
                <c:pt idx="18">
                  <c:v>44645</c:v>
                </c:pt>
                <c:pt idx="19">
                  <c:v>44648</c:v>
                </c:pt>
                <c:pt idx="20">
                  <c:v>44649</c:v>
                </c:pt>
                <c:pt idx="21">
                  <c:v>44650</c:v>
                </c:pt>
                <c:pt idx="22">
                  <c:v>44651</c:v>
                </c:pt>
              </c:numCache>
            </c:numRef>
          </c:cat>
          <c:val>
            <c:numRef>
              <c:f>Sheet1!$D$2:$D$24</c:f>
              <c:numCache>
                <c:formatCode>0.00%</c:formatCode>
                <c:ptCount val="23"/>
                <c:pt idx="0">
                  <c:v>1.5547460848055472E-3</c:v>
                </c:pt>
                <c:pt idx="1">
                  <c:v>-1.6197721415614708E-2</c:v>
                </c:pt>
                <c:pt idx="2">
                  <c:v>-3.1012875582656751E-2</c:v>
                </c:pt>
                <c:pt idx="3">
                  <c:v>-4.6044494051570073E-2</c:v>
                </c:pt>
                <c:pt idx="4">
                  <c:v>-8.7090873532545077E-2</c:v>
                </c:pt>
                <c:pt idx="5">
                  <c:v>-0.10353660743832704</c:v>
                </c:pt>
                <c:pt idx="6">
                  <c:v>-0.10918224076473648</c:v>
                </c:pt>
                <c:pt idx="7">
                  <c:v>-8.5417049522499622E-2</c:v>
                </c:pt>
                <c:pt idx="8">
                  <c:v>-7.4912092830110244E-2</c:v>
                </c:pt>
                <c:pt idx="9">
                  <c:v>-0.10788827915391863</c:v>
                </c:pt>
                <c:pt idx="10">
                  <c:v>-0.13067821837072879</c:v>
                </c:pt>
                <c:pt idx="11">
                  <c:v>-8.5455643125783354E-2</c:v>
                </c:pt>
                <c:pt idx="12">
                  <c:v>-5.9202413904942075E-2</c:v>
                </c:pt>
                <c:pt idx="13">
                  <c:v>-5.813741092799396E-2</c:v>
                </c:pt>
                <c:pt idx="14">
                  <c:v>-5.3839013655784362E-2</c:v>
                </c:pt>
                <c:pt idx="15">
                  <c:v>-6.7008594885688222E-2</c:v>
                </c:pt>
                <c:pt idx="16">
                  <c:v>-5.7388063366393016E-2</c:v>
                </c:pt>
                <c:pt idx="17">
                  <c:v>-6.076812723672409E-2</c:v>
                </c:pt>
                <c:pt idx="18">
                  <c:v>-8.4462551970781341E-2</c:v>
                </c:pt>
                <c:pt idx="19">
                  <c:v>-9.9669403445971527E-2</c:v>
                </c:pt>
                <c:pt idx="20">
                  <c:v>-0.1001769856834045</c:v>
                </c:pt>
                <c:pt idx="21">
                  <c:v>-6.402668372837117E-2</c:v>
                </c:pt>
                <c:pt idx="22">
                  <c:v>-7.6983826607825434E-2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F6B2-4C07-A90B-348D689033A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科创50</c:v>
                </c:pt>
              </c:strCache>
            </c:strRef>
          </c:tx>
          <c:spPr>
            <a:ln w="28575" cap="rnd">
              <a:solidFill>
                <a:srgbClr val="FF9933"/>
              </a:solidFill>
              <a:round/>
            </a:ln>
            <a:effectLst/>
          </c:spPr>
          <c:marker>
            <c:symbol val="none"/>
          </c:marker>
          <c:cat>
            <c:numRef>
              <c:f>Sheet1!$A$2:$A$24</c:f>
              <c:numCache>
                <c:formatCode>yyyy/mm/dd</c:formatCode>
                <c:ptCount val="23"/>
                <c:pt idx="0">
                  <c:v>44621</c:v>
                </c:pt>
                <c:pt idx="1">
                  <c:v>44622</c:v>
                </c:pt>
                <c:pt idx="2">
                  <c:v>44623</c:v>
                </c:pt>
                <c:pt idx="3">
                  <c:v>44624</c:v>
                </c:pt>
                <c:pt idx="4">
                  <c:v>44627</c:v>
                </c:pt>
                <c:pt idx="5">
                  <c:v>44628</c:v>
                </c:pt>
                <c:pt idx="6">
                  <c:v>44629</c:v>
                </c:pt>
                <c:pt idx="7">
                  <c:v>44630</c:v>
                </c:pt>
                <c:pt idx="8">
                  <c:v>44631</c:v>
                </c:pt>
                <c:pt idx="9">
                  <c:v>44634</c:v>
                </c:pt>
                <c:pt idx="10">
                  <c:v>44635</c:v>
                </c:pt>
                <c:pt idx="11">
                  <c:v>44636</c:v>
                </c:pt>
                <c:pt idx="12">
                  <c:v>44637</c:v>
                </c:pt>
                <c:pt idx="13">
                  <c:v>44638</c:v>
                </c:pt>
                <c:pt idx="14">
                  <c:v>44641</c:v>
                </c:pt>
                <c:pt idx="15">
                  <c:v>44642</c:v>
                </c:pt>
                <c:pt idx="16">
                  <c:v>44643</c:v>
                </c:pt>
                <c:pt idx="17">
                  <c:v>44644</c:v>
                </c:pt>
                <c:pt idx="18">
                  <c:v>44645</c:v>
                </c:pt>
                <c:pt idx="19">
                  <c:v>44648</c:v>
                </c:pt>
                <c:pt idx="20">
                  <c:v>44649</c:v>
                </c:pt>
                <c:pt idx="21">
                  <c:v>44650</c:v>
                </c:pt>
                <c:pt idx="22">
                  <c:v>44651</c:v>
                </c:pt>
              </c:numCache>
            </c:numRef>
          </c:cat>
          <c:val>
            <c:numRef>
              <c:f>Sheet1!$E$2:$E$24</c:f>
              <c:numCache>
                <c:formatCode>0.00%</c:formatCode>
                <c:ptCount val="23"/>
                <c:pt idx="0">
                  <c:v>-8.4557659613766489E-3</c:v>
                </c:pt>
                <c:pt idx="1">
                  <c:v>-1.5450727169303846E-2</c:v>
                </c:pt>
                <c:pt idx="2">
                  <c:v>-3.1823760396650025E-2</c:v>
                </c:pt>
                <c:pt idx="3">
                  <c:v>-3.7209227510056953E-2</c:v>
                </c:pt>
                <c:pt idx="4">
                  <c:v>-6.3703299302840577E-2</c:v>
                </c:pt>
                <c:pt idx="5">
                  <c:v>-9.0038118249159749E-2</c:v>
                </c:pt>
                <c:pt idx="6">
                  <c:v>-9.5982330776644975E-2</c:v>
                </c:pt>
                <c:pt idx="7">
                  <c:v>-7.7007714239893277E-2</c:v>
                </c:pt>
                <c:pt idx="8">
                  <c:v>-7.0723548902467792E-2</c:v>
                </c:pt>
                <c:pt idx="9">
                  <c:v>-9.8675304413016418E-2</c:v>
                </c:pt>
                <c:pt idx="10">
                  <c:v>-0.12496338785062433</c:v>
                </c:pt>
                <c:pt idx="11">
                  <c:v>-9.9313516197214846E-2</c:v>
                </c:pt>
                <c:pt idx="12">
                  <c:v>-8.5526140994627631E-2</c:v>
                </c:pt>
                <c:pt idx="13">
                  <c:v>-8.4239153920837029E-2</c:v>
                </c:pt>
                <c:pt idx="14">
                  <c:v>-7.7833508271384799E-2</c:v>
                </c:pt>
                <c:pt idx="15">
                  <c:v>-9.2244050265640087E-2</c:v>
                </c:pt>
                <c:pt idx="16">
                  <c:v>-8.4425215663565756E-2</c:v>
                </c:pt>
                <c:pt idx="17">
                  <c:v>-9.2042703450713081E-2</c:v>
                </c:pt>
                <c:pt idx="18">
                  <c:v>-0.11421590140472226</c:v>
                </c:pt>
                <c:pt idx="19">
                  <c:v>-0.12712290446461749</c:v>
                </c:pt>
                <c:pt idx="20">
                  <c:v>-0.13576681285917913</c:v>
                </c:pt>
                <c:pt idx="21">
                  <c:v>-0.10968967942321972</c:v>
                </c:pt>
                <c:pt idx="22">
                  <c:v>-0.1268632182903574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F6B2-4C07-A90B-348D68903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540008"/>
        <c:axId val="415538832"/>
      </c:lineChart>
      <c:dateAx>
        <c:axId val="415540008"/>
        <c:scaling>
          <c:orientation val="minMax"/>
        </c:scaling>
        <c:delete val="0"/>
        <c:axPos val="b"/>
        <c:numFmt formatCode="yyyy/mm/dd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15538832"/>
        <c:crosses val="autoZero"/>
        <c:auto val="1"/>
        <c:lblOffset val="100"/>
        <c:baseTimeUnit val="days"/>
        <c:majorUnit val="2"/>
        <c:majorTimeUnit val="days"/>
      </c:dateAx>
      <c:valAx>
        <c:axId val="415538832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15540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01899965002037"/>
          <c:y val="0.94642946590848187"/>
          <c:w val="0.45687707810528089"/>
          <c:h val="5.35705340915181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en-US" dirty="0"/>
              <a:t>2022</a:t>
            </a:r>
            <a:r>
              <a:rPr lang="zh-CN" dirty="0"/>
              <a:t>年</a:t>
            </a:r>
            <a:r>
              <a:rPr lang="en-US" dirty="0"/>
              <a:t>3</a:t>
            </a:r>
            <a:r>
              <a:rPr lang="zh-CN" dirty="0"/>
              <a:t>月沪深市值变动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8.0974409448818896E-2"/>
          <c:y val="9.4242181702621705E-2"/>
          <c:w val="0.90183809055118114"/>
          <c:h val="0.671997348443773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上证A股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Sheet1!$A$2:$A$24</c:f>
              <c:numCache>
                <c:formatCode>yyyy/mm/dd</c:formatCode>
                <c:ptCount val="23"/>
                <c:pt idx="0">
                  <c:v>44621</c:v>
                </c:pt>
                <c:pt idx="1">
                  <c:v>44622</c:v>
                </c:pt>
                <c:pt idx="2">
                  <c:v>44623</c:v>
                </c:pt>
                <c:pt idx="3">
                  <c:v>44624</c:v>
                </c:pt>
                <c:pt idx="4">
                  <c:v>44627</c:v>
                </c:pt>
                <c:pt idx="5">
                  <c:v>44628</c:v>
                </c:pt>
                <c:pt idx="6">
                  <c:v>44629</c:v>
                </c:pt>
                <c:pt idx="7">
                  <c:v>44630</c:v>
                </c:pt>
                <c:pt idx="8">
                  <c:v>44631</c:v>
                </c:pt>
                <c:pt idx="9">
                  <c:v>44634</c:v>
                </c:pt>
                <c:pt idx="10">
                  <c:v>44635</c:v>
                </c:pt>
                <c:pt idx="11">
                  <c:v>44636</c:v>
                </c:pt>
                <c:pt idx="12">
                  <c:v>44637</c:v>
                </c:pt>
                <c:pt idx="13">
                  <c:v>44638</c:v>
                </c:pt>
                <c:pt idx="14">
                  <c:v>44641</c:v>
                </c:pt>
                <c:pt idx="15">
                  <c:v>44642</c:v>
                </c:pt>
                <c:pt idx="16">
                  <c:v>44643</c:v>
                </c:pt>
                <c:pt idx="17">
                  <c:v>44644</c:v>
                </c:pt>
                <c:pt idx="18">
                  <c:v>44645</c:v>
                </c:pt>
                <c:pt idx="19">
                  <c:v>44648</c:v>
                </c:pt>
                <c:pt idx="20">
                  <c:v>44649</c:v>
                </c:pt>
                <c:pt idx="21">
                  <c:v>44650</c:v>
                </c:pt>
                <c:pt idx="22">
                  <c:v>44651</c:v>
                </c:pt>
              </c:numCache>
            </c:numRef>
          </c:cat>
          <c:val>
            <c:numRef>
              <c:f>Sheet1!$B$2:$B$24</c:f>
              <c:numCache>
                <c:formatCode>0.00%</c:formatCode>
                <c:ptCount val="23"/>
                <c:pt idx="0">
                  <c:v>7.7446182573430722E-3</c:v>
                </c:pt>
                <c:pt idx="1">
                  <c:v>6.4386381873366982E-3</c:v>
                </c:pt>
                <c:pt idx="2">
                  <c:v>6.5230536580851428E-3</c:v>
                </c:pt>
                <c:pt idx="3">
                  <c:v>-2.6763552385751233E-3</c:v>
                </c:pt>
                <c:pt idx="4">
                  <c:v>-2.2764449826035316E-2</c:v>
                </c:pt>
                <c:pt idx="5">
                  <c:v>-4.4873052242862199E-2</c:v>
                </c:pt>
                <c:pt idx="6">
                  <c:v>-5.5718825552535045E-2</c:v>
                </c:pt>
                <c:pt idx="7">
                  <c:v>-4.4736075482564641E-2</c:v>
                </c:pt>
                <c:pt idx="8">
                  <c:v>-4.0626589413826686E-2</c:v>
                </c:pt>
                <c:pt idx="9">
                  <c:v>-6.4120692905678678E-2</c:v>
                </c:pt>
                <c:pt idx="10">
                  <c:v>-0.10814106928341094</c:v>
                </c:pt>
                <c:pt idx="11">
                  <c:v>-7.8471374579775488E-2</c:v>
                </c:pt>
                <c:pt idx="12">
                  <c:v>-6.65469177220398E-2</c:v>
                </c:pt>
                <c:pt idx="13">
                  <c:v>-5.5298759681021381E-2</c:v>
                </c:pt>
                <c:pt idx="14">
                  <c:v>-5.3865012618706465E-2</c:v>
                </c:pt>
                <c:pt idx="15">
                  <c:v>-5.1236396267798412E-2</c:v>
                </c:pt>
                <c:pt idx="16">
                  <c:v>-4.8163552957657285E-2</c:v>
                </c:pt>
                <c:pt idx="17">
                  <c:v>-5.2330978039801579E-2</c:v>
                </c:pt>
                <c:pt idx="18">
                  <c:v>-6.3135831971407486E-2</c:v>
                </c:pt>
                <c:pt idx="19">
                  <c:v>-6.1394711928245638E-2</c:v>
                </c:pt>
                <c:pt idx="20">
                  <c:v>-6.4242910802870812E-2</c:v>
                </c:pt>
                <c:pt idx="21">
                  <c:v>-4.7517345077046635E-2</c:v>
                </c:pt>
                <c:pt idx="22">
                  <c:v>-5.1092795954171266E-2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3FB-4D24-9E71-4802830144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深证A股</c:v>
                </c:pt>
              </c:strCache>
            </c:strRef>
          </c:tx>
          <c:spPr>
            <a:ln w="28575" cap="rnd">
              <a:solidFill>
                <a:srgbClr val="000066"/>
              </a:solidFill>
              <a:round/>
            </a:ln>
            <a:effectLst/>
          </c:spPr>
          <c:marker>
            <c:symbol val="none"/>
          </c:marker>
          <c:cat>
            <c:numRef>
              <c:f>Sheet1!$A$2:$A$24</c:f>
              <c:numCache>
                <c:formatCode>yyyy/mm/dd</c:formatCode>
                <c:ptCount val="23"/>
                <c:pt idx="0">
                  <c:v>44621</c:v>
                </c:pt>
                <c:pt idx="1">
                  <c:v>44622</c:v>
                </c:pt>
                <c:pt idx="2">
                  <c:v>44623</c:v>
                </c:pt>
                <c:pt idx="3">
                  <c:v>44624</c:v>
                </c:pt>
                <c:pt idx="4">
                  <c:v>44627</c:v>
                </c:pt>
                <c:pt idx="5">
                  <c:v>44628</c:v>
                </c:pt>
                <c:pt idx="6">
                  <c:v>44629</c:v>
                </c:pt>
                <c:pt idx="7">
                  <c:v>44630</c:v>
                </c:pt>
                <c:pt idx="8">
                  <c:v>44631</c:v>
                </c:pt>
                <c:pt idx="9">
                  <c:v>44634</c:v>
                </c:pt>
                <c:pt idx="10">
                  <c:v>44635</c:v>
                </c:pt>
                <c:pt idx="11">
                  <c:v>44636</c:v>
                </c:pt>
                <c:pt idx="12">
                  <c:v>44637</c:v>
                </c:pt>
                <c:pt idx="13">
                  <c:v>44638</c:v>
                </c:pt>
                <c:pt idx="14">
                  <c:v>44641</c:v>
                </c:pt>
                <c:pt idx="15">
                  <c:v>44642</c:v>
                </c:pt>
                <c:pt idx="16">
                  <c:v>44643</c:v>
                </c:pt>
                <c:pt idx="17">
                  <c:v>44644</c:v>
                </c:pt>
                <c:pt idx="18">
                  <c:v>44645</c:v>
                </c:pt>
                <c:pt idx="19">
                  <c:v>44648</c:v>
                </c:pt>
                <c:pt idx="20">
                  <c:v>44649</c:v>
                </c:pt>
                <c:pt idx="21">
                  <c:v>44650</c:v>
                </c:pt>
                <c:pt idx="22">
                  <c:v>44651</c:v>
                </c:pt>
              </c:numCache>
            </c:numRef>
          </c:cat>
          <c:val>
            <c:numRef>
              <c:f>Sheet1!$C$2:$C$24</c:f>
              <c:numCache>
                <c:formatCode>0.00%</c:formatCode>
                <c:ptCount val="23"/>
                <c:pt idx="0">
                  <c:v>3.5517847877262199E-3</c:v>
                </c:pt>
                <c:pt idx="1">
                  <c:v>-2.1342540796972509E-3</c:v>
                </c:pt>
                <c:pt idx="2">
                  <c:v>-1.0312567961750618E-2</c:v>
                </c:pt>
                <c:pt idx="3">
                  <c:v>-2.2785477524728925E-2</c:v>
                </c:pt>
                <c:pt idx="4">
                  <c:v>-4.9150659185527079E-2</c:v>
                </c:pt>
                <c:pt idx="5">
                  <c:v>-7.6328666235703224E-2</c:v>
                </c:pt>
                <c:pt idx="6">
                  <c:v>-8.5620737075870812E-2</c:v>
                </c:pt>
                <c:pt idx="7">
                  <c:v>-6.6378523458316629E-2</c:v>
                </c:pt>
                <c:pt idx="8">
                  <c:v>-6.1164766446525021E-2</c:v>
                </c:pt>
                <c:pt idx="9">
                  <c:v>-8.8643022677311389E-2</c:v>
                </c:pt>
                <c:pt idx="10">
                  <c:v>-0.12952346925600833</c:v>
                </c:pt>
                <c:pt idx="11">
                  <c:v>-9.756041096120549E-2</c:v>
                </c:pt>
                <c:pt idx="12">
                  <c:v>-7.7060423109887255E-2</c:v>
                </c:pt>
                <c:pt idx="13">
                  <c:v>-7.1183012239328547E-2</c:v>
                </c:pt>
                <c:pt idx="14">
                  <c:v>-6.4352692368773279E-2</c:v>
                </c:pt>
                <c:pt idx="15">
                  <c:v>-6.7584476999769882E-2</c:v>
                </c:pt>
                <c:pt idx="16">
                  <c:v>-6.2242660905123537E-2</c:v>
                </c:pt>
                <c:pt idx="17">
                  <c:v>-7.0342787665410023E-2</c:v>
                </c:pt>
                <c:pt idx="18">
                  <c:v>-8.3829692765096775E-2</c:v>
                </c:pt>
                <c:pt idx="19">
                  <c:v>-9.1094769453602731E-2</c:v>
                </c:pt>
                <c:pt idx="20">
                  <c:v>-9.5572998630416239E-2</c:v>
                </c:pt>
                <c:pt idx="21">
                  <c:v>-7.2434961968580236E-2</c:v>
                </c:pt>
                <c:pt idx="22">
                  <c:v>-8.1148790594630205E-2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3FB-4D24-9E71-4802830144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北证A股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Sheet1!$A$2:$A$24</c:f>
              <c:numCache>
                <c:formatCode>yyyy/mm/dd</c:formatCode>
                <c:ptCount val="23"/>
                <c:pt idx="0">
                  <c:v>44621</c:v>
                </c:pt>
                <c:pt idx="1">
                  <c:v>44622</c:v>
                </c:pt>
                <c:pt idx="2">
                  <c:v>44623</c:v>
                </c:pt>
                <c:pt idx="3">
                  <c:v>44624</c:v>
                </c:pt>
                <c:pt idx="4">
                  <c:v>44627</c:v>
                </c:pt>
                <c:pt idx="5">
                  <c:v>44628</c:v>
                </c:pt>
                <c:pt idx="6">
                  <c:v>44629</c:v>
                </c:pt>
                <c:pt idx="7">
                  <c:v>44630</c:v>
                </c:pt>
                <c:pt idx="8">
                  <c:v>44631</c:v>
                </c:pt>
                <c:pt idx="9">
                  <c:v>44634</c:v>
                </c:pt>
                <c:pt idx="10">
                  <c:v>44635</c:v>
                </c:pt>
                <c:pt idx="11">
                  <c:v>44636</c:v>
                </c:pt>
                <c:pt idx="12">
                  <c:v>44637</c:v>
                </c:pt>
                <c:pt idx="13">
                  <c:v>44638</c:v>
                </c:pt>
                <c:pt idx="14">
                  <c:v>44641</c:v>
                </c:pt>
                <c:pt idx="15">
                  <c:v>44642</c:v>
                </c:pt>
                <c:pt idx="16">
                  <c:v>44643</c:v>
                </c:pt>
                <c:pt idx="17">
                  <c:v>44644</c:v>
                </c:pt>
                <c:pt idx="18">
                  <c:v>44645</c:v>
                </c:pt>
                <c:pt idx="19">
                  <c:v>44648</c:v>
                </c:pt>
                <c:pt idx="20">
                  <c:v>44649</c:v>
                </c:pt>
                <c:pt idx="21">
                  <c:v>44650</c:v>
                </c:pt>
                <c:pt idx="22">
                  <c:v>44651</c:v>
                </c:pt>
              </c:numCache>
            </c:numRef>
          </c:cat>
          <c:val>
            <c:numRef>
              <c:f>Sheet1!$D$2:$D$24</c:f>
              <c:numCache>
                <c:formatCode>0.00%</c:formatCode>
                <c:ptCount val="23"/>
                <c:pt idx="0">
                  <c:v>1.5379155675736333E-2</c:v>
                </c:pt>
                <c:pt idx="1">
                  <c:v>2.0003663367086144E-2</c:v>
                </c:pt>
                <c:pt idx="2">
                  <c:v>1.9105761358975792E-2</c:v>
                </c:pt>
                <c:pt idx="3">
                  <c:v>-4.2992361406049007E-3</c:v>
                </c:pt>
                <c:pt idx="4">
                  <c:v>-4.395644321907699E-2</c:v>
                </c:pt>
                <c:pt idx="5">
                  <c:v>-8.0403401804101882E-2</c:v>
                </c:pt>
                <c:pt idx="6">
                  <c:v>-9.243543626637607E-2</c:v>
                </c:pt>
                <c:pt idx="7">
                  <c:v>-7.192393833260502E-2</c:v>
                </c:pt>
                <c:pt idx="8">
                  <c:v>-7.3222623489296867E-2</c:v>
                </c:pt>
                <c:pt idx="9">
                  <c:v>-9.8942726858315844E-2</c:v>
                </c:pt>
                <c:pt idx="10">
                  <c:v>-0.13621000057815225</c:v>
                </c:pt>
                <c:pt idx="11">
                  <c:v>-0.11644047815704062</c:v>
                </c:pt>
                <c:pt idx="12">
                  <c:v>-7.5181562391408607E-2</c:v>
                </c:pt>
                <c:pt idx="13">
                  <c:v>-6.6775072144176439E-2</c:v>
                </c:pt>
                <c:pt idx="14">
                  <c:v>-5.8724055732722769E-2</c:v>
                </c:pt>
                <c:pt idx="15">
                  <c:v>-5.8943584581316655E-2</c:v>
                </c:pt>
                <c:pt idx="16">
                  <c:v>-6.3610822523314181E-2</c:v>
                </c:pt>
                <c:pt idx="17">
                  <c:v>-6.8115559673689985E-2</c:v>
                </c:pt>
                <c:pt idx="18">
                  <c:v>-9.6514486508261443E-2</c:v>
                </c:pt>
                <c:pt idx="19">
                  <c:v>-0.11034225020658295</c:v>
                </c:pt>
                <c:pt idx="20">
                  <c:v>-0.10891491392942032</c:v>
                </c:pt>
                <c:pt idx="21">
                  <c:v>-9.2167528310031832E-2</c:v>
                </c:pt>
                <c:pt idx="22">
                  <c:v>-0.1005744591493628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63FB-4D24-9E71-480283014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4001192"/>
        <c:axId val="440886784"/>
      </c:lineChart>
      <c:dateAx>
        <c:axId val="444001192"/>
        <c:scaling>
          <c:orientation val="minMax"/>
        </c:scaling>
        <c:delete val="0"/>
        <c:axPos val="b"/>
        <c:numFmt formatCode="yyyy/mm/dd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40886784"/>
        <c:crosses val="autoZero"/>
        <c:auto val="1"/>
        <c:lblOffset val="100"/>
        <c:baseTimeUnit val="days"/>
        <c:majorUnit val="2"/>
      </c:dateAx>
      <c:valAx>
        <c:axId val="440886784"/>
        <c:scaling>
          <c:orientation val="minMax"/>
          <c:max val="2.5000000000000005E-2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44001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618101331699103"/>
          <c:y val="0.94387028776450954"/>
          <c:w val="0.42763797336601794"/>
          <c:h val="5.61297122354902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en-US" dirty="0"/>
              <a:t>3</a:t>
            </a:r>
            <a:r>
              <a:rPr lang="zh-CN" dirty="0"/>
              <a:t>月富时中国</a:t>
            </a:r>
            <a:r>
              <a:rPr lang="en-US" dirty="0"/>
              <a:t>A50</a:t>
            </a:r>
            <a:r>
              <a:rPr lang="zh-CN" dirty="0"/>
              <a:t>（</a:t>
            </a:r>
            <a:r>
              <a:rPr lang="en-US" dirty="0"/>
              <a:t>CN0Y</a:t>
            </a:r>
            <a:r>
              <a:rPr lang="zh-CN" dirty="0"/>
              <a:t>）股指期货</a:t>
            </a:r>
          </a:p>
        </c:rich>
      </c:tx>
      <c:layout>
        <c:manualLayout>
          <c:xMode val="edge"/>
          <c:yMode val="edge"/>
          <c:x val="0.3365984694951106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8.7498740037021835E-2"/>
          <c:y val="0.12705467968413633"/>
          <c:w val="0.90072755909015667"/>
          <c:h val="0.64380335606524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3月富时中国A50（CN0Y）股指期货</c:v>
                </c:pt>
              </c:strCache>
            </c:strRef>
          </c:tx>
          <c:spPr>
            <a:ln w="28575" cap="rnd">
              <a:solidFill>
                <a:srgbClr val="000066"/>
              </a:solidFill>
              <a:round/>
            </a:ln>
            <a:effectLst/>
          </c:spPr>
          <c:marker>
            <c:symbol val="none"/>
          </c:marker>
          <c:cat>
            <c:numRef>
              <c:f>Sheet1!$A$2:$A$25</c:f>
              <c:numCache>
                <c:formatCode>yyyy/mm/dd</c:formatCode>
                <c:ptCount val="24"/>
                <c:pt idx="0">
                  <c:v>44620</c:v>
                </c:pt>
                <c:pt idx="1">
                  <c:v>44621</c:v>
                </c:pt>
                <c:pt idx="2">
                  <c:v>44622</c:v>
                </c:pt>
                <c:pt idx="3">
                  <c:v>44623</c:v>
                </c:pt>
                <c:pt idx="4">
                  <c:v>44624</c:v>
                </c:pt>
                <c:pt idx="5">
                  <c:v>44627</c:v>
                </c:pt>
                <c:pt idx="6">
                  <c:v>44628</c:v>
                </c:pt>
                <c:pt idx="7">
                  <c:v>44629</c:v>
                </c:pt>
                <c:pt idx="8">
                  <c:v>44630</c:v>
                </c:pt>
                <c:pt idx="9">
                  <c:v>44631</c:v>
                </c:pt>
                <c:pt idx="10">
                  <c:v>44634</c:v>
                </c:pt>
                <c:pt idx="11">
                  <c:v>44635</c:v>
                </c:pt>
                <c:pt idx="12">
                  <c:v>44636</c:v>
                </c:pt>
                <c:pt idx="13">
                  <c:v>44637</c:v>
                </c:pt>
                <c:pt idx="14">
                  <c:v>44638</c:v>
                </c:pt>
                <c:pt idx="15">
                  <c:v>44641</c:v>
                </c:pt>
                <c:pt idx="16">
                  <c:v>44642</c:v>
                </c:pt>
                <c:pt idx="17">
                  <c:v>44643</c:v>
                </c:pt>
                <c:pt idx="18">
                  <c:v>44644</c:v>
                </c:pt>
                <c:pt idx="19">
                  <c:v>44645</c:v>
                </c:pt>
                <c:pt idx="20">
                  <c:v>44648</c:v>
                </c:pt>
                <c:pt idx="21">
                  <c:v>44649</c:v>
                </c:pt>
                <c:pt idx="22">
                  <c:v>44650</c:v>
                </c:pt>
                <c:pt idx="23">
                  <c:v>44651</c:v>
                </c:pt>
              </c:numCache>
            </c:numRef>
          </c:cat>
          <c:val>
            <c:numRef>
              <c:f>Sheet1!$B$2:$B$25</c:f>
              <c:numCache>
                <c:formatCode>#,##0.0000</c:formatCode>
                <c:ptCount val="24"/>
                <c:pt idx="0">
                  <c:v>14737</c:v>
                </c:pt>
                <c:pt idx="1">
                  <c:v>14903</c:v>
                </c:pt>
                <c:pt idx="2">
                  <c:v>14755</c:v>
                </c:pt>
                <c:pt idx="3">
                  <c:v>14673</c:v>
                </c:pt>
                <c:pt idx="4">
                  <c:v>14335</c:v>
                </c:pt>
                <c:pt idx="5">
                  <c:v>13800</c:v>
                </c:pt>
                <c:pt idx="6">
                  <c:v>13646</c:v>
                </c:pt>
                <c:pt idx="7">
                  <c:v>13544</c:v>
                </c:pt>
                <c:pt idx="8">
                  <c:v>13762</c:v>
                </c:pt>
                <c:pt idx="9">
                  <c:v>13736</c:v>
                </c:pt>
                <c:pt idx="10">
                  <c:v>13167</c:v>
                </c:pt>
                <c:pt idx="11">
                  <c:v>12383</c:v>
                </c:pt>
                <c:pt idx="12">
                  <c:v>13486</c:v>
                </c:pt>
                <c:pt idx="13">
                  <c:v>13572</c:v>
                </c:pt>
                <c:pt idx="14">
                  <c:v>13700</c:v>
                </c:pt>
                <c:pt idx="15">
                  <c:v>13728</c:v>
                </c:pt>
                <c:pt idx="16">
                  <c:v>13765</c:v>
                </c:pt>
                <c:pt idx="17">
                  <c:v>13796</c:v>
                </c:pt>
                <c:pt idx="18">
                  <c:v>13777</c:v>
                </c:pt>
                <c:pt idx="19">
                  <c:v>13500</c:v>
                </c:pt>
                <c:pt idx="20">
                  <c:v>13385</c:v>
                </c:pt>
                <c:pt idx="21">
                  <c:v>13390</c:v>
                </c:pt>
                <c:pt idx="22">
                  <c:v>13803</c:v>
                </c:pt>
                <c:pt idx="23" formatCode="0.00_);[Red]\(0.00\)">
                  <c:v>13749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561-4FE3-B323-E638A060AF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0884824"/>
        <c:axId val="440881296"/>
      </c:lineChart>
      <c:dateAx>
        <c:axId val="440884824"/>
        <c:scaling>
          <c:orientation val="minMax"/>
        </c:scaling>
        <c:delete val="0"/>
        <c:axPos val="b"/>
        <c:numFmt formatCode="yyyy/mm/dd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40881296"/>
        <c:crosses val="autoZero"/>
        <c:auto val="1"/>
        <c:lblOffset val="100"/>
        <c:baseTimeUnit val="days"/>
        <c:majorUnit val="2"/>
        <c:majorTimeUnit val="days"/>
      </c:dateAx>
      <c:valAx>
        <c:axId val="440881296"/>
        <c:scaling>
          <c:orientation val="minMax"/>
          <c:min val="12000"/>
        </c:scaling>
        <c:delete val="0"/>
        <c:axPos val="l"/>
        <c:numFmt formatCode="#,##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40884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en-US" sz="1800"/>
              <a:t>2022</a:t>
            </a:r>
            <a:r>
              <a:rPr lang="zh-CN" sz="1800"/>
              <a:t>年全市场解禁规模</a:t>
            </a:r>
          </a:p>
        </c:rich>
      </c:tx>
      <c:layout>
        <c:manualLayout>
          <c:xMode val="edge"/>
          <c:yMode val="edge"/>
          <c:x val="0.39802253857580522"/>
          <c:y val="2.319472446037108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股票流通统计!$B$18</c:f>
              <c:strCache>
                <c:ptCount val="1"/>
                <c:pt idx="0">
                  <c:v>解禁规模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F39-4615-A4C8-72A4CE3F7102}"/>
              </c:ext>
            </c:extLst>
          </c:dPt>
          <c:dPt>
            <c:idx val="2"/>
            <c:invertIfNegative val="0"/>
            <c:bubble3D val="0"/>
            <c:spPr>
              <a:solidFill>
                <a:srgbClr val="FF99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F39-4615-A4C8-72A4CE3F71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股票流通统计!$A$19:$A$30</c:f>
              <c:numCache>
                <c:formatCode>yyyy"年"m"月";@</c:formatCode>
                <c:ptCount val="12"/>
                <c:pt idx="0">
                  <c:v>44592</c:v>
                </c:pt>
                <c:pt idx="1">
                  <c:v>44620</c:v>
                </c:pt>
                <c:pt idx="2">
                  <c:v>44651</c:v>
                </c:pt>
                <c:pt idx="3">
                  <c:v>44681</c:v>
                </c:pt>
                <c:pt idx="4">
                  <c:v>44712</c:v>
                </c:pt>
                <c:pt idx="5">
                  <c:v>44742</c:v>
                </c:pt>
                <c:pt idx="6">
                  <c:v>44773</c:v>
                </c:pt>
                <c:pt idx="7">
                  <c:v>44804</c:v>
                </c:pt>
                <c:pt idx="8">
                  <c:v>44834</c:v>
                </c:pt>
                <c:pt idx="9">
                  <c:v>44865</c:v>
                </c:pt>
                <c:pt idx="10">
                  <c:v>44895</c:v>
                </c:pt>
                <c:pt idx="11">
                  <c:v>44926</c:v>
                </c:pt>
              </c:numCache>
            </c:numRef>
          </c:cat>
          <c:val>
            <c:numRef>
              <c:f>股票流通统计!$B$19:$B$30</c:f>
              <c:numCache>
                <c:formatCode>#,##0.00</c:formatCode>
                <c:ptCount val="12"/>
                <c:pt idx="0">
                  <c:v>4093.9165018930998</c:v>
                </c:pt>
                <c:pt idx="1">
                  <c:v>2971.9589878258998</c:v>
                </c:pt>
                <c:pt idx="2">
                  <c:v>3920.6096956112001</c:v>
                </c:pt>
                <c:pt idx="3">
                  <c:v>2226.4936616047999</c:v>
                </c:pt>
                <c:pt idx="4">
                  <c:v>2910.1878625750001</c:v>
                </c:pt>
                <c:pt idx="5">
                  <c:v>4257.5794369143996</c:v>
                </c:pt>
                <c:pt idx="6">
                  <c:v>4794.5706641069</c:v>
                </c:pt>
                <c:pt idx="7">
                  <c:v>4849.4582316517999</c:v>
                </c:pt>
                <c:pt idx="8">
                  <c:v>4051.6255508365002</c:v>
                </c:pt>
                <c:pt idx="9">
                  <c:v>1822.9163665312001</c:v>
                </c:pt>
                <c:pt idx="10">
                  <c:v>4274.0418161862999</c:v>
                </c:pt>
                <c:pt idx="11">
                  <c:v>6661.5022748868996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39-4615-A4C8-72A4CE3F71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792837760"/>
        <c:axId val="1792848160"/>
      </c:barChart>
      <c:dateAx>
        <c:axId val="1792837760"/>
        <c:scaling>
          <c:orientation val="minMax"/>
        </c:scaling>
        <c:delete val="0"/>
        <c:axPos val="b"/>
        <c:numFmt formatCode="yyyy&quot;年&quot;m&quot;月&quot;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792848160"/>
        <c:crosses val="autoZero"/>
        <c:auto val="1"/>
        <c:lblOffset val="100"/>
        <c:baseTimeUnit val="months"/>
      </c:dateAx>
      <c:valAx>
        <c:axId val="1792848160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79283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en-US" dirty="0"/>
              <a:t>2022</a:t>
            </a:r>
            <a:r>
              <a:rPr lang="zh-CN" dirty="0"/>
              <a:t>年</a:t>
            </a:r>
            <a:r>
              <a:rPr lang="en-US" dirty="0"/>
              <a:t>03</a:t>
            </a:r>
            <a:r>
              <a:rPr lang="zh-CN" dirty="0"/>
              <a:t>月大宗交易统计及折价率</a:t>
            </a:r>
          </a:p>
        </c:rich>
      </c:tx>
      <c:layout>
        <c:manualLayout>
          <c:xMode val="edge"/>
          <c:yMode val="edge"/>
          <c:x val="0.26265108801456155"/>
          <c:y val="9.580485176410772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累计成交金额(亿元)</c:v>
                </c:pt>
              </c:strCache>
            </c:strRef>
          </c:tx>
          <c:spPr>
            <a:solidFill>
              <a:srgbClr val="000066"/>
            </a:solidFill>
            <a:ln>
              <a:noFill/>
            </a:ln>
            <a:effectLst/>
          </c:spPr>
          <c:invertIfNegative val="0"/>
          <c:cat>
            <c:strRef>
              <c:f>Sheet1!$A$2:$A$24</c:f>
              <c:strCache>
                <c:ptCount val="23"/>
                <c:pt idx="0">
                  <c:v>2022-03-01</c:v>
                </c:pt>
                <c:pt idx="1">
                  <c:v>2022-03-02</c:v>
                </c:pt>
                <c:pt idx="2">
                  <c:v>2022-03-03</c:v>
                </c:pt>
                <c:pt idx="3">
                  <c:v>2022-03-04</c:v>
                </c:pt>
                <c:pt idx="4">
                  <c:v>2022-03-07</c:v>
                </c:pt>
                <c:pt idx="5">
                  <c:v>2022-03-08</c:v>
                </c:pt>
                <c:pt idx="6">
                  <c:v>2022-03-09</c:v>
                </c:pt>
                <c:pt idx="7">
                  <c:v>2022-03-10</c:v>
                </c:pt>
                <c:pt idx="8">
                  <c:v>2022-03-11</c:v>
                </c:pt>
                <c:pt idx="9">
                  <c:v>2022-03-14</c:v>
                </c:pt>
                <c:pt idx="10">
                  <c:v>2022-03-15</c:v>
                </c:pt>
                <c:pt idx="11">
                  <c:v>2022-03-16</c:v>
                </c:pt>
                <c:pt idx="12">
                  <c:v>2022-03-17</c:v>
                </c:pt>
                <c:pt idx="13">
                  <c:v>2022-03-18</c:v>
                </c:pt>
                <c:pt idx="14">
                  <c:v>2022-03-21</c:v>
                </c:pt>
                <c:pt idx="15">
                  <c:v>2022-03-22</c:v>
                </c:pt>
                <c:pt idx="16">
                  <c:v>2022-03-23</c:v>
                </c:pt>
                <c:pt idx="17">
                  <c:v>2022-03-24</c:v>
                </c:pt>
                <c:pt idx="18">
                  <c:v>2022-03-25</c:v>
                </c:pt>
                <c:pt idx="19">
                  <c:v>2022-03-28</c:v>
                </c:pt>
                <c:pt idx="20">
                  <c:v>2022-03-29</c:v>
                </c:pt>
                <c:pt idx="21">
                  <c:v>2022-03-30</c:v>
                </c:pt>
                <c:pt idx="22">
                  <c:v>2022-03-31</c:v>
                </c:pt>
              </c:strCache>
            </c:strRef>
          </c:cat>
          <c:val>
            <c:numRef>
              <c:f>Sheet1!$B$2:$B$24</c:f>
              <c:numCache>
                <c:formatCode>#,##0.00</c:formatCode>
                <c:ptCount val="23"/>
                <c:pt idx="0">
                  <c:v>25.288132000000001</c:v>
                </c:pt>
                <c:pt idx="1">
                  <c:v>20.588110999999998</c:v>
                </c:pt>
                <c:pt idx="2">
                  <c:v>22.850262000000001</c:v>
                </c:pt>
                <c:pt idx="3">
                  <c:v>16.816136</c:v>
                </c:pt>
                <c:pt idx="4">
                  <c:v>26.125097</c:v>
                </c:pt>
                <c:pt idx="5">
                  <c:v>17.623573999999998</c:v>
                </c:pt>
                <c:pt idx="6">
                  <c:v>28.965548999999999</c:v>
                </c:pt>
                <c:pt idx="7">
                  <c:v>46.432409999999997</c:v>
                </c:pt>
                <c:pt idx="8">
                  <c:v>17.958459000000001</c:v>
                </c:pt>
                <c:pt idx="9">
                  <c:v>30.519404999999999</c:v>
                </c:pt>
                <c:pt idx="10">
                  <c:v>23.082191000000002</c:v>
                </c:pt>
                <c:pt idx="11">
                  <c:v>28.218904999999999</c:v>
                </c:pt>
                <c:pt idx="12">
                  <c:v>27.269740000000002</c:v>
                </c:pt>
                <c:pt idx="13">
                  <c:v>19.766969</c:v>
                </c:pt>
                <c:pt idx="14">
                  <c:v>17.169329000000001</c:v>
                </c:pt>
                <c:pt idx="15">
                  <c:v>16.479825999999999</c:v>
                </c:pt>
                <c:pt idx="16">
                  <c:v>21.537942999999999</c:v>
                </c:pt>
                <c:pt idx="17">
                  <c:v>16.707231</c:v>
                </c:pt>
                <c:pt idx="18">
                  <c:v>38.379564000000002</c:v>
                </c:pt>
                <c:pt idx="19">
                  <c:v>19.752355999999999</c:v>
                </c:pt>
                <c:pt idx="20">
                  <c:v>35.705892999999996</c:v>
                </c:pt>
                <c:pt idx="21">
                  <c:v>27.011113000000002</c:v>
                </c:pt>
                <c:pt idx="22">
                  <c:v>17.676877999999999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07-401B-A464-9E0128D91B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40880904"/>
        <c:axId val="44088247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平均溢/折价率（%）</c:v>
                </c:pt>
              </c:strCache>
            </c:strRef>
          </c:tx>
          <c:spPr>
            <a:ln w="28575" cap="rnd">
              <a:solidFill>
                <a:srgbClr val="FF9933"/>
              </a:solidFill>
              <a:round/>
            </a:ln>
            <a:effectLst/>
          </c:spPr>
          <c:marker>
            <c:symbol val="none"/>
          </c:marker>
          <c:cat>
            <c:strRef>
              <c:f>Sheet1!$A$2:$A$24</c:f>
              <c:strCache>
                <c:ptCount val="23"/>
                <c:pt idx="0">
                  <c:v>2022-03-01</c:v>
                </c:pt>
                <c:pt idx="1">
                  <c:v>2022-03-02</c:v>
                </c:pt>
                <c:pt idx="2">
                  <c:v>2022-03-03</c:v>
                </c:pt>
                <c:pt idx="3">
                  <c:v>2022-03-04</c:v>
                </c:pt>
                <c:pt idx="4">
                  <c:v>2022-03-07</c:v>
                </c:pt>
                <c:pt idx="5">
                  <c:v>2022-03-08</c:v>
                </c:pt>
                <c:pt idx="6">
                  <c:v>2022-03-09</c:v>
                </c:pt>
                <c:pt idx="7">
                  <c:v>2022-03-10</c:v>
                </c:pt>
                <c:pt idx="8">
                  <c:v>2022-03-11</c:v>
                </c:pt>
                <c:pt idx="9">
                  <c:v>2022-03-14</c:v>
                </c:pt>
                <c:pt idx="10">
                  <c:v>2022-03-15</c:v>
                </c:pt>
                <c:pt idx="11">
                  <c:v>2022-03-16</c:v>
                </c:pt>
                <c:pt idx="12">
                  <c:v>2022-03-17</c:v>
                </c:pt>
                <c:pt idx="13">
                  <c:v>2022-03-18</c:v>
                </c:pt>
                <c:pt idx="14">
                  <c:v>2022-03-21</c:v>
                </c:pt>
                <c:pt idx="15">
                  <c:v>2022-03-22</c:v>
                </c:pt>
                <c:pt idx="16">
                  <c:v>2022-03-23</c:v>
                </c:pt>
                <c:pt idx="17">
                  <c:v>2022-03-24</c:v>
                </c:pt>
                <c:pt idx="18">
                  <c:v>2022-03-25</c:v>
                </c:pt>
                <c:pt idx="19">
                  <c:v>2022-03-28</c:v>
                </c:pt>
                <c:pt idx="20">
                  <c:v>2022-03-29</c:v>
                </c:pt>
                <c:pt idx="21">
                  <c:v>2022-03-30</c:v>
                </c:pt>
                <c:pt idx="22">
                  <c:v>2022-03-31</c:v>
                </c:pt>
              </c:strCache>
            </c:strRef>
          </c:cat>
          <c:val>
            <c:numRef>
              <c:f>Sheet1!$C$2:$C$24</c:f>
              <c:numCache>
                <c:formatCode>#,##0.00</c:formatCode>
                <c:ptCount val="23"/>
                <c:pt idx="0">
                  <c:v>-2.5205289617890632</c:v>
                </c:pt>
                <c:pt idx="1">
                  <c:v>-3.5466171339887449</c:v>
                </c:pt>
                <c:pt idx="2">
                  <c:v>-3.9713304800523912</c:v>
                </c:pt>
                <c:pt idx="3">
                  <c:v>-3.2984920435110991</c:v>
                </c:pt>
                <c:pt idx="4">
                  <c:v>-4.4447802092747573</c:v>
                </c:pt>
                <c:pt idx="5">
                  <c:v>-0.76570705245305914</c:v>
                </c:pt>
                <c:pt idx="6">
                  <c:v>-3.97439249762835</c:v>
                </c:pt>
                <c:pt idx="7">
                  <c:v>-6.5862137388449513</c:v>
                </c:pt>
                <c:pt idx="8">
                  <c:v>-4.6722572511310734</c:v>
                </c:pt>
                <c:pt idx="9">
                  <c:v>-2.9985796917289869</c:v>
                </c:pt>
                <c:pt idx="10">
                  <c:v>-4.0131443720057556</c:v>
                </c:pt>
                <c:pt idx="11">
                  <c:v>-3.1463950937568028</c:v>
                </c:pt>
                <c:pt idx="12">
                  <c:v>-6.5679548146942084</c:v>
                </c:pt>
                <c:pt idx="13">
                  <c:v>-3.4032208047202648</c:v>
                </c:pt>
                <c:pt idx="14">
                  <c:v>-5.8959149983418992</c:v>
                </c:pt>
                <c:pt idx="15">
                  <c:v>-5.4435665914221216</c:v>
                </c:pt>
                <c:pt idx="16">
                  <c:v>-3.2268830036500749</c:v>
                </c:pt>
                <c:pt idx="17">
                  <c:v>-2.9551154297266109</c:v>
                </c:pt>
                <c:pt idx="18">
                  <c:v>-2.725695160859452</c:v>
                </c:pt>
                <c:pt idx="19">
                  <c:v>-2.2700130053404912</c:v>
                </c:pt>
                <c:pt idx="20">
                  <c:v>-2.6808362730089712</c:v>
                </c:pt>
                <c:pt idx="21">
                  <c:v>-4.6901929271267786</c:v>
                </c:pt>
                <c:pt idx="22">
                  <c:v>-3.0177985308593112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07-401B-A464-9E0128D91B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0884040"/>
        <c:axId val="440888352"/>
      </c:lineChart>
      <c:catAx>
        <c:axId val="440880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40882472"/>
        <c:crosses val="autoZero"/>
        <c:auto val="0"/>
        <c:lblAlgn val="ctr"/>
        <c:lblOffset val="100"/>
        <c:noMultiLvlLbl val="0"/>
      </c:catAx>
      <c:valAx>
        <c:axId val="440882472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40880904"/>
        <c:crosses val="autoZero"/>
        <c:crossBetween val="between"/>
      </c:valAx>
      <c:valAx>
        <c:axId val="440888352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40884040"/>
        <c:crosses val="max"/>
        <c:crossBetween val="between"/>
      </c:valAx>
      <c:catAx>
        <c:axId val="44088404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440888352"/>
        <c:crosses val="max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860916889218567"/>
          <c:y val="0.94803628062181844"/>
          <c:w val="0.52611204366172548"/>
          <c:h val="5.19637193781815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'[Microsoft PowerPoint 中的图表]Sheet1'!$B$1</c:f>
              <c:strCache>
                <c:ptCount val="1"/>
                <c:pt idx="0">
                  <c:v>沪深两市:融资融券余额</c:v>
                </c:pt>
              </c:strCache>
            </c:strRef>
          </c:tx>
          <c:spPr>
            <a:solidFill>
              <a:srgbClr val="00006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trendline>
            <c:spPr>
              <a:ln w="19050" cap="rnd">
                <a:solidFill>
                  <a:srgbClr val="FF9933"/>
                </a:solidFill>
                <a:prstDash val="sysDash"/>
              </a:ln>
              <a:effectLst/>
            </c:spPr>
            <c:trendlineType val="exp"/>
            <c:dispRSqr val="0"/>
            <c:dispEq val="0"/>
          </c:trendline>
          <c:cat>
            <c:numRef>
              <c:f>'[Microsoft PowerPoint 中的图表]Sheet1'!$A$2:$A$24</c:f>
              <c:numCache>
                <c:formatCode>m/d/yyyy</c:formatCode>
                <c:ptCount val="23"/>
                <c:pt idx="0">
                  <c:v>44621</c:v>
                </c:pt>
                <c:pt idx="1">
                  <c:v>44622</c:v>
                </c:pt>
                <c:pt idx="2">
                  <c:v>44623</c:v>
                </c:pt>
                <c:pt idx="3">
                  <c:v>44624</c:v>
                </c:pt>
                <c:pt idx="4">
                  <c:v>44627</c:v>
                </c:pt>
                <c:pt idx="5">
                  <c:v>44628</c:v>
                </c:pt>
                <c:pt idx="6">
                  <c:v>44629</c:v>
                </c:pt>
                <c:pt idx="7">
                  <c:v>44630</c:v>
                </c:pt>
                <c:pt idx="8">
                  <c:v>44631</c:v>
                </c:pt>
                <c:pt idx="9">
                  <c:v>44634</c:v>
                </c:pt>
                <c:pt idx="10">
                  <c:v>44635</c:v>
                </c:pt>
                <c:pt idx="11">
                  <c:v>44636</c:v>
                </c:pt>
                <c:pt idx="12">
                  <c:v>44637</c:v>
                </c:pt>
                <c:pt idx="13">
                  <c:v>44638</c:v>
                </c:pt>
                <c:pt idx="14">
                  <c:v>44641</c:v>
                </c:pt>
                <c:pt idx="15">
                  <c:v>44642</c:v>
                </c:pt>
                <c:pt idx="16">
                  <c:v>44643</c:v>
                </c:pt>
                <c:pt idx="17">
                  <c:v>44644</c:v>
                </c:pt>
                <c:pt idx="18">
                  <c:v>44645</c:v>
                </c:pt>
                <c:pt idx="19">
                  <c:v>44648</c:v>
                </c:pt>
                <c:pt idx="20">
                  <c:v>44649</c:v>
                </c:pt>
                <c:pt idx="21">
                  <c:v>44650</c:v>
                </c:pt>
                <c:pt idx="22">
                  <c:v>44651</c:v>
                </c:pt>
              </c:numCache>
            </c:numRef>
          </c:cat>
          <c:val>
            <c:numRef>
              <c:f>'[Microsoft PowerPoint 中的图表]Sheet1'!$B$2:$B$24</c:f>
              <c:numCache>
                <c:formatCode>#,##0.00</c:formatCode>
                <c:ptCount val="23"/>
                <c:pt idx="0">
                  <c:v>1.7297689965580001</c:v>
                </c:pt>
                <c:pt idx="1">
                  <c:v>1.731695533583</c:v>
                </c:pt>
                <c:pt idx="2">
                  <c:v>1.730264921651</c:v>
                </c:pt>
                <c:pt idx="3">
                  <c:v>1.722952961074</c:v>
                </c:pt>
                <c:pt idx="4">
                  <c:v>1.7239325051380001</c:v>
                </c:pt>
                <c:pt idx="5">
                  <c:v>1.7201866033670001</c:v>
                </c:pt>
                <c:pt idx="6">
                  <c:v>1.7124352709359998</c:v>
                </c:pt>
                <c:pt idx="7">
                  <c:v>1.7123135100259999</c:v>
                </c:pt>
                <c:pt idx="8">
                  <c:v>1.707359871128</c:v>
                </c:pt>
                <c:pt idx="9">
                  <c:v>1.706107094337</c:v>
                </c:pt>
                <c:pt idx="10">
                  <c:v>1.6905015192800001</c:v>
                </c:pt>
                <c:pt idx="11">
                  <c:v>1.6884353813850002</c:v>
                </c:pt>
                <c:pt idx="12">
                  <c:v>1.6862354898659999</c:v>
                </c:pt>
                <c:pt idx="13">
                  <c:v>1.6793334990709998</c:v>
                </c:pt>
                <c:pt idx="14">
                  <c:v>1.685083333718</c:v>
                </c:pt>
                <c:pt idx="15">
                  <c:v>1.6848952155489998</c:v>
                </c:pt>
                <c:pt idx="16">
                  <c:v>1.685484187238</c:v>
                </c:pt>
                <c:pt idx="17">
                  <c:v>1.684925214003</c:v>
                </c:pt>
                <c:pt idx="18">
                  <c:v>1.6792757865129999</c:v>
                </c:pt>
                <c:pt idx="19">
                  <c:v>1.6778219565320001</c:v>
                </c:pt>
                <c:pt idx="20">
                  <c:v>1.6753472289469999</c:v>
                </c:pt>
                <c:pt idx="21">
                  <c:v>1.6796520652160001</c:v>
                </c:pt>
                <c:pt idx="22" formatCode="0.00_ ">
                  <c:v>1.6728391403040002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46-403E-871D-5075C4AE4E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43637808"/>
        <c:axId val="1243632400"/>
      </c:barChart>
      <c:catAx>
        <c:axId val="124363780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243632400"/>
        <c:crosses val="autoZero"/>
        <c:auto val="0"/>
        <c:lblAlgn val="ctr"/>
        <c:lblOffset val="100"/>
        <c:noMultiLvlLbl val="0"/>
      </c:catAx>
      <c:valAx>
        <c:axId val="1243632400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24363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420305782303427E-2"/>
          <c:y val="2.1576182136602451E-2"/>
          <c:w val="0.82464477437661921"/>
          <c:h val="0.736381796455738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月成交量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PTA205</c:v>
                </c:pt>
                <c:pt idx="1">
                  <c:v>甲醇205</c:v>
                </c:pt>
                <c:pt idx="2">
                  <c:v>PVC2205</c:v>
                </c:pt>
                <c:pt idx="3">
                  <c:v>石油沥青2206</c:v>
                </c:pt>
                <c:pt idx="4">
                  <c:v>聚丙烯2205</c:v>
                </c:pt>
                <c:pt idx="5">
                  <c:v>豆粕2209</c:v>
                </c:pt>
                <c:pt idx="6">
                  <c:v>沪银2206</c:v>
                </c:pt>
                <c:pt idx="7">
                  <c:v>螺纹钢2210</c:v>
                </c:pt>
                <c:pt idx="8">
                  <c:v>纯碱209</c:v>
                </c:pt>
                <c:pt idx="9">
                  <c:v>聚乙烯2205</c:v>
                </c:pt>
              </c:strCache>
            </c:strRef>
          </c:cat>
          <c:val>
            <c:numRef>
              <c:f>Sheet1!$B$2:$B$11</c:f>
              <c:numCache>
                <c:formatCode>#,##0.00</c:formatCode>
                <c:ptCount val="10"/>
                <c:pt idx="0">
                  <c:v>3725.0961000000002</c:v>
                </c:pt>
                <c:pt idx="1">
                  <c:v>2440.3779</c:v>
                </c:pt>
                <c:pt idx="2">
                  <c:v>1998.7920999999999</c:v>
                </c:pt>
                <c:pt idx="3">
                  <c:v>1689.6938</c:v>
                </c:pt>
                <c:pt idx="4">
                  <c:v>1529.2619</c:v>
                </c:pt>
                <c:pt idx="5">
                  <c:v>1519.0264</c:v>
                </c:pt>
                <c:pt idx="6">
                  <c:v>1457.8263999999999</c:v>
                </c:pt>
                <c:pt idx="7">
                  <c:v>1454.6379999999999</c:v>
                </c:pt>
                <c:pt idx="8">
                  <c:v>1446.8903</c:v>
                </c:pt>
                <c:pt idx="9">
                  <c:v>1094.3855000000001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D-48F2-B2C1-018C55DDCD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40886392"/>
        <c:axId val="440882864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月涨跌幅（%）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9933"/>
              </a:solidFill>
              <a:ln w="22225">
                <a:solidFill>
                  <a:srgbClr val="FF9933"/>
                </a:solidFill>
              </a:ln>
              <a:effectLst/>
            </c:spPr>
          </c:marker>
          <c:xVal>
            <c:strRef>
              <c:f>Sheet1!$A$2:$A$11</c:f>
              <c:strCache>
                <c:ptCount val="10"/>
                <c:pt idx="0">
                  <c:v>PTA205</c:v>
                </c:pt>
                <c:pt idx="1">
                  <c:v>甲醇205</c:v>
                </c:pt>
                <c:pt idx="2">
                  <c:v>PVC2205</c:v>
                </c:pt>
                <c:pt idx="3">
                  <c:v>石油沥青2206</c:v>
                </c:pt>
                <c:pt idx="4">
                  <c:v>聚丙烯2205</c:v>
                </c:pt>
                <c:pt idx="5">
                  <c:v>豆粕2209</c:v>
                </c:pt>
                <c:pt idx="6">
                  <c:v>沪银2206</c:v>
                </c:pt>
                <c:pt idx="7">
                  <c:v>螺纹钢2210</c:v>
                </c:pt>
                <c:pt idx="8">
                  <c:v>纯碱209</c:v>
                </c:pt>
                <c:pt idx="9">
                  <c:v>聚乙烯2205</c:v>
                </c:pt>
              </c:strCache>
            </c:strRef>
          </c:xVal>
          <c:yVal>
            <c:numRef>
              <c:f>Sheet1!$C$2:$C$11</c:f>
              <c:numCache>
                <c:formatCode>#,##0.00</c:formatCode>
                <c:ptCount val="10"/>
                <c:pt idx="0">
                  <c:v>7.9659000000000004</c:v>
                </c:pt>
                <c:pt idx="1">
                  <c:v>2.6029</c:v>
                </c:pt>
                <c:pt idx="2">
                  <c:v>8.1441999999999997</c:v>
                </c:pt>
                <c:pt idx="3">
                  <c:v>12.6509</c:v>
                </c:pt>
                <c:pt idx="4">
                  <c:v>3.7692000000000001</c:v>
                </c:pt>
                <c:pt idx="5">
                  <c:v>8.0546000000000006</c:v>
                </c:pt>
                <c:pt idx="6">
                  <c:v>1.7049000000000001</c:v>
                </c:pt>
                <c:pt idx="7">
                  <c:v>12.8932</c:v>
                </c:pt>
                <c:pt idx="8">
                  <c:v>11.340999999999999</c:v>
                </c:pt>
                <c:pt idx="9">
                  <c:v>4.2168999999999999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36D-48F2-B2C1-018C55DDCD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0887960"/>
        <c:axId val="440887176"/>
      </c:scatterChart>
      <c:catAx>
        <c:axId val="440886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40882864"/>
        <c:crosses val="autoZero"/>
        <c:auto val="1"/>
        <c:lblAlgn val="ctr"/>
        <c:lblOffset val="100"/>
        <c:noMultiLvlLbl val="0"/>
      </c:catAx>
      <c:valAx>
        <c:axId val="440882864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40886392"/>
        <c:crosses val="autoZero"/>
        <c:crossBetween val="between"/>
      </c:valAx>
      <c:valAx>
        <c:axId val="440887176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40887960"/>
        <c:crosses val="max"/>
        <c:crossBetween val="midCat"/>
        <c:majorUnit val="10"/>
      </c:valAx>
      <c:valAx>
        <c:axId val="440887960"/>
        <c:scaling>
          <c:orientation val="minMax"/>
        </c:scaling>
        <c:delete val="1"/>
        <c:axPos val="t"/>
        <c:majorTickMark val="out"/>
        <c:minorTickMark val="none"/>
        <c:tickLblPos val="nextTo"/>
        <c:crossAx val="440887176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082676000214383"/>
          <c:y val="0"/>
          <c:w val="0.39459971617190942"/>
          <c:h val="4.71346078376408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19050">
      <a:solidFill>
        <a:schemeClr val="bg1"/>
      </a:solidFill>
    </a:ln>
    <a:effectLst/>
  </c:spPr>
  <c:txPr>
    <a:bodyPr/>
    <a:lstStyle/>
    <a:p>
      <a:pPr>
        <a:defRPr sz="18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28AE5DA-A970-417F-BA4F-F1A8FAE2F6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2D4B031-CD9B-410D-ACE0-55ED055A3F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D3952-DD7D-4DA0-A292-9FEF3EA44173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DFAAF97-B2E3-4E63-A874-B7BC609A60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770F92F-E40F-41B1-967F-FF85E1744A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C2526-3963-4051-B7CE-DC59D33C6D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251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68496-0E47-45CD-BA62-E6988DA66CEA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1AEDE-A97D-4FF8-B8CE-E84DB2AF6E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632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57406-4E3C-4C33-9D93-C975F75BA8E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031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0BF4F9-9AEE-448D-B3EC-3F52BE76B5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319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7FD96F-1CBF-4627-98CC-F890808319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870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0" i="0" dirty="0">
                <a:solidFill>
                  <a:srgbClr val="222222"/>
                </a:solidFill>
                <a:effectLst/>
                <a:latin typeface="PingFangSC-Medium"/>
              </a:rPr>
              <a:t>疫情阻碍，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地缘风险影响下势头涨幅居前，同时</a:t>
            </a:r>
            <a:r>
              <a:rPr lang="zh-CN" altLang="en-US" b="0" i="0" dirty="0">
                <a:solidFill>
                  <a:srgbClr val="4D4F5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机构称限产之下供应缺口或难补齐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446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</a:rPr>
              <a:t>沪市：建行升至第三，平安和中行互换</a:t>
            </a:r>
            <a:endParaRPr lang="en-US" altLang="zh-CN" dirty="0">
              <a:latin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</a:rPr>
              <a:t>深市：比亚迪超过五粮液，牧原平安及东方财富进军，泸州老窖跌至第十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2822E-C16A-46B9-9217-5699FA2794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743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l"/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疫情和房地产板块上行明显。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实达有预期大数据公司相关资产注入，但最终落空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4A8D8-6A62-4928-A7F1-BD1541A693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563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天域生态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天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跌停，甩卖上海两套房要跨界收购</a:t>
            </a:r>
            <a:endParaRPr lang="en-US" altLang="zh-CN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b="0" i="0" u="none" kern="1200" dirty="0">
                <a:solidFill>
                  <a:srgbClr val="000000"/>
                </a:solidFill>
                <a:effectLst/>
                <a:latin typeface="+mn-lt"/>
                <a:ea typeface="Microsoft Yahei" panose="020B0503020204020204" pitchFamily="34" charset="-122"/>
                <a:cs typeface="+mn-cs"/>
              </a:rPr>
              <a:t>恒铭达净利下降七成</a:t>
            </a:r>
            <a:endParaRPr lang="en-US" altLang="zh-CN" sz="1200" b="0" i="0" u="none" kern="1200" dirty="0">
              <a:solidFill>
                <a:srgbClr val="000000"/>
              </a:solidFill>
              <a:effectLst/>
              <a:latin typeface="+mn-lt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E9EE6-3BE6-4A8C-80A8-52CBE14B2D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604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东数西算概念几家继续上行，但有所分化</a:t>
            </a:r>
          </a:p>
        </p:txBody>
      </p:sp>
    </p:spTree>
    <p:extLst>
      <p:ext uri="{BB962C8B-B14F-4D97-AF65-F5344CB8AC3E}">
        <p14:creationId xmlns:p14="http://schemas.microsoft.com/office/powerpoint/2010/main" val="2137977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1AEDE-A97D-4FF8-B8CE-E84DB2AF6E5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566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3736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安得利为债务人</a:t>
            </a:r>
            <a:r>
              <a:rPr lang="en-US" altLang="zh-CN" dirty="0"/>
              <a:t>Rising Phoenix</a:t>
            </a:r>
            <a:r>
              <a:rPr lang="zh-CN" altLang="en-US" dirty="0"/>
              <a:t>提供担保</a:t>
            </a:r>
            <a:endParaRPr lang="en-US" altLang="zh-CN" dirty="0"/>
          </a:p>
          <a:p>
            <a:r>
              <a:rPr lang="zh-CN" altLang="en-US" dirty="0"/>
              <a:t>德生科技融资</a:t>
            </a:r>
            <a:endParaRPr lang="en-US" altLang="zh-CN" dirty="0"/>
          </a:p>
          <a:p>
            <a:r>
              <a:rPr lang="zh-CN" altLang="en-US" dirty="0"/>
              <a:t>友阿股份自身生产经营需要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3562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5D1252-F4D2-4957-B2AF-B15F6A2316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1782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4276" name="灯片编号占位符 3"/>
          <p:cNvSpPr txBox="1">
            <a:spLocks noGrp="1"/>
          </p:cNvSpPr>
          <p:nvPr/>
        </p:nvSpPr>
        <p:spPr bwMode="auto">
          <a:xfrm>
            <a:off x="3849688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CD48E-DF1A-40EA-893E-43C78C7B850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2269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79795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50" tIns="45774" rIns="91550" bIns="45774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9396" name="灯片编号占位符 3"/>
          <p:cNvSpPr txBox="1">
            <a:spLocks noGrp="1"/>
          </p:cNvSpPr>
          <p:nvPr/>
        </p:nvSpPr>
        <p:spPr bwMode="auto">
          <a:xfrm>
            <a:off x="3849688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550" tIns="45774" rIns="91550" bIns="45774" anchor="b"/>
          <a:lstStyle/>
          <a:p>
            <a:pPr marL="0" marR="0" lvl="0" indent="0" algn="r" defTabSz="915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EC2046-CBD9-49BA-BD82-23E1D28F573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5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9236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50" tIns="45774" rIns="91550" bIns="45774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1444" name="灯片编号占位符 3"/>
          <p:cNvSpPr txBox="1">
            <a:spLocks noGrp="1"/>
          </p:cNvSpPr>
          <p:nvPr/>
        </p:nvSpPr>
        <p:spPr bwMode="auto">
          <a:xfrm>
            <a:off x="3849688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550" tIns="45774" rIns="91550" bIns="45774" anchor="b"/>
          <a:lstStyle/>
          <a:p>
            <a:pPr marL="0" marR="0" lvl="0" indent="0" algn="r" defTabSz="915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FD792-C4C0-47E5-9BDE-FF08C9B884D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5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777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93E6D2-58B9-44CA-9DA2-F9D516F0FA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037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FAB647-5434-4ABC-A07D-364031E59B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199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月初流动性收紧后在月末有所释放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53803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44F239-2C94-4817-927E-CC75FBAA7C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884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52DA10-8DE6-4A6A-9726-E435216136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351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DFC64E-0477-46FF-A69A-C14BF260A0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914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7B8B10-1324-4A89-B636-E7B912D3272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974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24C6ED-4744-4F9F-B59A-D11DB5FDB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FABD1A-10D4-4423-8F86-0373DD5B3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7063B3-7291-4BBB-8BD8-16CAF57BC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D83008-61D6-4095-8240-F067658B3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FD4D82-31DE-428E-A5AB-B3CC2798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20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8A3A4D-6ABC-43B6-BA40-BED3CFC65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13F620E-6BCE-405C-B9BE-9B7A6BF15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7DE716-881E-4BD9-96BF-7E709EF7D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30CE4A-ED05-4544-969C-39C4CF2B0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99702F-61AA-4897-9EEA-D3E2CA89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2D27E7-6D61-4993-9A4D-45D5EF9E97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B99CF94-9D89-4850-81A3-0756C9C15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54A70C-E1D9-4D2A-AB1E-6B87A284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FD6C3F-A679-4037-832D-A53F49FE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ADAAC8-EC8E-4F08-9BF7-8D2E1DB8A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222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5" descr="top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6" descr="bott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24500"/>
            <a:ext cx="12192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80434" y="6577014"/>
            <a:ext cx="2944284" cy="236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 b="1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6" name="Picture 2" descr="rkk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0223" y="4151452"/>
            <a:ext cx="72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54452" y="4637088"/>
            <a:ext cx="5759449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400" b="1">
                <a:solidFill>
                  <a:srgbClr val="777777"/>
                </a:solidFill>
                <a:ea typeface="宋体" panose="02010600030101010101" pitchFamily="2" charset="-122"/>
              </a:rPr>
              <a:t>RONGKE INVESTMENT MANAGEMENT CO., LTD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31167" y="4098925"/>
            <a:ext cx="5761567" cy="488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777777"/>
                </a:solidFill>
                <a:ea typeface="黑体" panose="02010609060101010101" pitchFamily="49" charset="-122"/>
              </a:rPr>
              <a:t>上海融客投资管理有限公司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1775884" y="1773239"/>
            <a:ext cx="8839200" cy="10128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3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Click to edit Master </a:t>
            </a:r>
            <a:br>
              <a:rPr lang="en-US" altLang="zh-CN"/>
            </a:br>
            <a:r>
              <a:rPr lang="en-US" altLang="zh-CN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558530943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5" descr="top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6" descr="bott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24500"/>
            <a:ext cx="12192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80434" y="6577014"/>
            <a:ext cx="2944284" cy="236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 b="1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54452" y="4637088"/>
            <a:ext cx="5759449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400" b="1">
                <a:solidFill>
                  <a:srgbClr val="777777"/>
                </a:solidFill>
                <a:ea typeface="宋体" panose="02010600030101010101" pitchFamily="2" charset="-122"/>
              </a:rPr>
              <a:t>RONGKE INVESTMENT MANAGEMENT CO., LTD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31167" y="4098925"/>
            <a:ext cx="5761567" cy="488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777777"/>
                </a:solidFill>
                <a:ea typeface="黑体" panose="02010609060101010101" pitchFamily="49" charset="-122"/>
              </a:rPr>
              <a:t>上海融客投资管理有限公司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1775884" y="1773239"/>
            <a:ext cx="8839200" cy="10128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3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Click to edit Master </a:t>
            </a:r>
            <a:br>
              <a:rPr lang="en-US" altLang="zh-CN"/>
            </a:br>
            <a:r>
              <a:rPr lang="en-US" altLang="zh-CN"/>
              <a:t>title style</a:t>
            </a:r>
          </a:p>
        </p:txBody>
      </p:sp>
      <p:pic>
        <p:nvPicPr>
          <p:cNvPr id="9" name="Picture 2" descr="rkk">
            <a:extLst>
              <a:ext uri="{FF2B5EF4-FFF2-40B4-BE49-F238E27FC236}">
                <a16:creationId xmlns:a16="http://schemas.microsoft.com/office/drawing/2014/main" id="{4AE9832A-4DDC-4FDE-BBAA-B9B91B9A0769}"/>
              </a:ext>
            </a:extLst>
          </p:cNvPr>
          <p:cNvPicPr>
            <a:picLocks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860223" y="4151452"/>
            <a:ext cx="72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042533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43389896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26340494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62792186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62616883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ottom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4035457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90132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0794EC-99FB-47CC-B8C1-50C5ED4E5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B6F781-033E-456D-9485-4B5C3B1D2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07EF9D-3AB6-433E-82F1-E42439106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991CF3-518D-430E-B047-04AC1AF8D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029C04-66FA-462F-84FF-B9C397DE2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835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46829984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381006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11010876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134657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273282735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44519729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86482763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59059168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06334800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1227336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7BAA25-94E7-4D96-95E0-C504B1917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96998AC-675E-4512-9156-9D80F3B1D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458FFB-4239-4388-AD8D-4FBF3D2B0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6B5EE3-F70A-4AAE-A302-C65493157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87B3D8-66D1-4657-8186-5E4A57FF0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691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136698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36404903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25603688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30600975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85671464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632405125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94537783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289048854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8877115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515450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4F1757-4F73-4B37-999A-C3591B059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B140B5-AC30-4027-AB6A-2AD1F2ABD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BE99D27-8CDB-48C0-B815-4FC9061BE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CD9BD5-4C04-49FB-8AC9-B08B8F052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68C260-478F-4D18-A797-8965EB3EF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61782DC-D41A-4C32-80B3-4178C5BF4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9088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02734182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04240269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79022678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508744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5416339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63693923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1033184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42669723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075658945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68564859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338454-5BD5-45C4-8FBE-C297D8A93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23380C-6E8B-464F-A527-AA065F849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E9770D7-C2E7-4294-AA1A-09F352D5D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5814A7D-5825-4580-9E37-F170AC3231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1BA75D6-2DDB-4F62-A4BD-86A0AB31FF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AD12B6F-7B6F-4177-8715-693117461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D98229E-7C19-4B9D-AF48-07510CC0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439D91A-2B78-4C8C-B66E-DD114168A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9086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667764563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23750893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792522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65098868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03537491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18112686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920274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44384391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00062437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70930328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33D173-9C10-4732-AA87-C282118C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C8476A9-4384-4B2C-ACD7-F67B3048C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1C26750-F474-45FE-9B1B-6752169B1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49DC484-0C9A-44C5-BE48-007866F8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4020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55876481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52206188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507270221"/>
      </p:ext>
    </p:extLst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107195812"/>
      </p:ext>
    </p:extLst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91666171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49627187"/>
      </p:ext>
    </p:extLst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8328175"/>
      </p:ext>
    </p:extLst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7557364"/>
      </p:ext>
    </p:extLst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26656224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380596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DFE9B3D-88C4-48D8-AD2C-55924C97F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8EC8D7A-D9C9-4B7D-B5D7-0E6B058B1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0A79AE-5C9A-4A3E-9120-7F10DCEDA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0134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72202834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23724759"/>
      </p:ext>
    </p:extLst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75054991"/>
      </p:ext>
    </p:extLst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72198754"/>
      </p:ext>
    </p:extLst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77163789"/>
      </p:ext>
    </p:extLst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138054656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D4AB6-A59D-41A8-9C1C-A3BFA81CD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429117-E0B0-4A19-82D6-0D73D6A00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77982B-4C8A-4985-B216-8DBF4EA40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DF0B37-8404-4AED-8C87-F940980FC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49FF39-1BD9-4519-BBF9-EAD547DA1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C2E9CB-2C3E-418E-B925-299DC045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86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64A8D9-DFCD-42CB-B434-4DE51AAA3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7612B37-B7BD-4B91-AC2C-E50E01C658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7FD454-9618-43EC-B372-7EF56F81A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2AD677-25B8-42BB-8216-584CB0DE5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451CC8F-42DD-43DF-8913-3FB2418C7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0D2AC1-46DD-49CF-B3D0-44A451497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65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38C6986-5C6D-4941-B5DB-5CE200F61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8E1889-1771-47A8-B1AD-2CFB85BFD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1469A8-D044-49D4-B25B-D290510008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FA68C-DBB8-41FC-A6D2-778105FE653B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FA838B-D093-44BC-9E98-AC89084A6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198213-96D3-465D-B232-AC4AF2020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7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/>
          </a:p>
        </p:txBody>
      </p:sp>
      <p:pic>
        <p:nvPicPr>
          <p:cNvPr id="2051" name="Picture 31" descr="top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33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sp>
        <p:nvSpPr>
          <p:cNvPr id="2053" name="Rectangle 34"/>
          <p:cNvSpPr>
            <a:spLocks noChangeArrowheads="1"/>
          </p:cNvSpPr>
          <p:nvPr/>
        </p:nvSpPr>
        <p:spPr bwMode="auto">
          <a:xfrm>
            <a:off x="10009718" y="6462714"/>
            <a:ext cx="1367367" cy="409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>
              <a:defRPr/>
            </a:pPr>
            <a:r>
              <a:rPr lang="zh-CN" altLang="en-US" sz="1000">
                <a:solidFill>
                  <a:schemeClr val="bg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融客投资</a:t>
            </a:r>
          </a:p>
          <a:p>
            <a:pPr algn="r">
              <a:defRPr/>
            </a:pPr>
            <a:r>
              <a:rPr lang="zh-CN" altLang="en-US" sz="1000">
                <a:solidFill>
                  <a:schemeClr val="bg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融客中国</a:t>
            </a:r>
          </a:p>
        </p:txBody>
      </p:sp>
      <p:sp>
        <p:nvSpPr>
          <p:cNvPr id="2055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2056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935DFE8A-65C7-4184-816C-74021275A2F4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9" name="Picture 35" descr="招牌设计">
            <a:extLst>
              <a:ext uri="{FF2B5EF4-FFF2-40B4-BE49-F238E27FC236}">
                <a16:creationId xmlns:a16="http://schemas.microsoft.com/office/drawing/2014/main" id="{4A296FCF-F4B7-40C2-B47E-E9A3F018203A}"/>
              </a:ext>
            </a:extLst>
          </p:cNvPr>
          <p:cNvPicPr>
            <a:picLocks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914" y="6524625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92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5123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5125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1ADC9F7E-4FB1-4CE6-A476-40C73E3C6F06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9838267" y="6532564"/>
            <a:ext cx="1826684" cy="3331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5128" name="Rectangle 38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9" name="Picture 35" descr="招牌设计">
            <a:extLst>
              <a:ext uri="{FF2B5EF4-FFF2-40B4-BE49-F238E27FC236}">
                <a16:creationId xmlns:a16="http://schemas.microsoft.com/office/drawing/2014/main" id="{8CB71311-CE3D-4A7D-A056-C122BAEE3BC6}"/>
              </a:ext>
            </a:extLst>
          </p:cNvPr>
          <p:cNvPicPr>
            <a:picLocks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674" y="6524280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80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4099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4101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9271FCA9-BDE0-429B-8D0A-62D54A38CAD0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9838267" y="6532564"/>
            <a:ext cx="1826684" cy="3331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4104" name="Rectangle 38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9" name="Picture 35" descr="招牌设计">
            <a:extLst>
              <a:ext uri="{FF2B5EF4-FFF2-40B4-BE49-F238E27FC236}">
                <a16:creationId xmlns:a16="http://schemas.microsoft.com/office/drawing/2014/main" id="{D668E650-92CA-44CB-AE85-87D20CCC24A4}"/>
              </a:ext>
            </a:extLst>
          </p:cNvPr>
          <p:cNvPicPr>
            <a:picLocks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674" y="6524280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37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6147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6149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BA70050B-BD6A-40CA-B063-AC6F1483204C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9838267" y="6532564"/>
            <a:ext cx="2336800" cy="3331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6152" name="Rectangle 38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9" name="Picture 35" descr="招牌设计">
            <a:extLst>
              <a:ext uri="{FF2B5EF4-FFF2-40B4-BE49-F238E27FC236}">
                <a16:creationId xmlns:a16="http://schemas.microsoft.com/office/drawing/2014/main" id="{E7831AA1-C918-472E-AB2B-95A87FDB4839}"/>
              </a:ext>
            </a:extLst>
          </p:cNvPr>
          <p:cNvPicPr>
            <a:picLocks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674" y="6524280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78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1027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1029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534B1103-9603-4759-8D64-0D5F095E31C5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9838267" y="6532564"/>
            <a:ext cx="2336800" cy="3331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1032" name="Rectangle 38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9" name="Picture 35" descr="招牌设计">
            <a:extLst>
              <a:ext uri="{FF2B5EF4-FFF2-40B4-BE49-F238E27FC236}">
                <a16:creationId xmlns:a16="http://schemas.microsoft.com/office/drawing/2014/main" id="{EDF4174D-9F9D-4F0E-B634-9D1E80F12A8B}"/>
              </a:ext>
            </a:extLst>
          </p:cNvPr>
          <p:cNvPicPr>
            <a:picLocks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674" y="6524280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2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4.xml"/><Relationship Id="rId1" Type="http://schemas.openxmlformats.org/officeDocument/2006/relationships/themeOverride" Target="../theme/themeOverride8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9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10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5.xml"/><Relationship Id="rId1" Type="http://schemas.openxmlformats.org/officeDocument/2006/relationships/themeOverride" Target="../theme/themeOverride11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5.xml"/><Relationship Id="rId1" Type="http://schemas.openxmlformats.org/officeDocument/2006/relationships/themeOverride" Target="../theme/themeOverride12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5.xml"/><Relationship Id="rId1" Type="http://schemas.openxmlformats.org/officeDocument/2006/relationships/themeOverride" Target="../theme/themeOverride13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5.xml"/><Relationship Id="rId1" Type="http://schemas.openxmlformats.org/officeDocument/2006/relationships/themeOverride" Target="../theme/themeOverride14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5.xml"/><Relationship Id="rId1" Type="http://schemas.openxmlformats.org/officeDocument/2006/relationships/themeOverride" Target="../theme/themeOverride15.xml"/><Relationship Id="rId5" Type="http://schemas.openxmlformats.org/officeDocument/2006/relationships/chart" Target="../charts/chart15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16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2.xml"/><Relationship Id="rId1" Type="http://schemas.openxmlformats.org/officeDocument/2006/relationships/themeOverride" Target="../theme/themeOverride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4.xml"/><Relationship Id="rId5" Type="http://schemas.openxmlformats.org/officeDocument/2006/relationships/chart" Target="../charts/chart3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5.xml"/><Relationship Id="rId5" Type="http://schemas.openxmlformats.org/officeDocument/2006/relationships/chart" Target="../charts/chart4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gray">
          <a:xfrm>
            <a:off x="2777490" y="1870075"/>
            <a:ext cx="3024188" cy="62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『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融客月报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』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幼圆" panose="020105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gray">
          <a:xfrm>
            <a:off x="1757681" y="2492375"/>
            <a:ext cx="9396413" cy="1630045"/>
          </a:xfrm>
          <a:prstGeom prst="rect">
            <a:avLst/>
          </a:prstGeom>
          <a:noFill/>
          <a:ln w="0" algn="ctr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等线" panose="020F0502020204030204"/>
                <a:ea typeface="华文中宋" panose="02010600040101010101" pitchFamily="2" charset="-122"/>
                <a:cs typeface="+mn-cs"/>
              </a:rPr>
              <a:t>                     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华文中宋" panose="02010600040101010101" pitchFamily="2" charset="-122"/>
                <a:ea typeface="黑体" panose="02010609060101010101" pitchFamily="49" charset="-122"/>
                <a:cs typeface="+mn-cs"/>
              </a:rPr>
              <a:t>——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黑体" panose="02010609060101010101" pitchFamily="49" charset="-122"/>
                <a:cs typeface="+mn-cs"/>
              </a:rPr>
              <a:t>二级市场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幼圆" panose="02010509060101010101" pitchFamily="49" charset="-122"/>
                <a:cs typeface="+mn-cs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幼圆" panose="02010509060101010101" pitchFamily="49" charset="-122"/>
                <a:cs typeface="+mn-cs"/>
              </a:rPr>
              <a:t>2022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幼圆" panose="02010509060101010101" pitchFamily="49" charset="-122"/>
                <a:cs typeface="+mn-cs"/>
              </a:rPr>
              <a:t>年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幼圆" panose="02010509060101010101" pitchFamily="49" charset="-122"/>
                <a:cs typeface="+mn-cs"/>
              </a:rPr>
              <a:t>03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幼圆" panose="02010509060101010101" pitchFamily="49" charset="-122"/>
                <a:cs typeface="+mn-cs"/>
              </a:rPr>
              <a:t>月）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等线" panose="020F0502020204030204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等线" panose="020F0502020204030204"/>
              <a:ea typeface="幼圆" panose="02010509060101010101" pitchFamily="49" charset="-122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white">
          <a:xfrm>
            <a:off x="231491" y="295200"/>
            <a:ext cx="3239803" cy="4632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大宗交易统计及折价率</a:t>
            </a:r>
          </a:p>
        </p:txBody>
      </p:sp>
      <p:sp>
        <p:nvSpPr>
          <p:cNvPr id="7" name="文本框 6"/>
          <p:cNvSpPr txBox="1"/>
          <p:nvPr/>
        </p:nvSpPr>
        <p:spPr bwMode="auto">
          <a:xfrm>
            <a:off x="8006443" y="1719763"/>
            <a:ext cx="4185557" cy="30772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月大宗市场总成交额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6C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561.93</a:t>
            </a:r>
            <a:r>
              <a:rPr lang="en-US" sz="2000" b="1" dirty="0">
                <a:solidFill>
                  <a:srgbClr val="0076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6C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亿元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6C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较上月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增长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227.33 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亿元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000" b="1" dirty="0">
              <a:solidFill>
                <a:srgbClr val="63694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月大宗市场平均折价率 </a:t>
            </a:r>
            <a:r>
              <a:rPr lang="en-US" altLang="zh-CN" sz="2000" b="1" dirty="0">
                <a:solidFill>
                  <a:srgbClr val="0076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3.77%</a:t>
            </a:r>
          </a:p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较上月</a:t>
            </a:r>
            <a:r>
              <a:rPr lang="zh-CN" altLang="en-US" sz="2000" b="1" dirty="0">
                <a:solidFill>
                  <a:srgbClr val="636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下行 </a:t>
            </a:r>
            <a:r>
              <a:rPr lang="en-US" altLang="zh-CN" sz="2000" b="1" dirty="0">
                <a:solidFill>
                  <a:srgbClr val="636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0.37%</a:t>
            </a:r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4214422358"/>
              </p:ext>
            </p:extLst>
          </p:nvPr>
        </p:nvGraphicFramePr>
        <p:xfrm>
          <a:off x="221965" y="1004251"/>
          <a:ext cx="7740935" cy="526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6095591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white">
          <a:xfrm>
            <a:off x="230400" y="296459"/>
            <a:ext cx="8231187" cy="46233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融资融券余额（万亿）</a:t>
            </a:r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BE26E05D-2F59-4EE0-B225-C2BE948B09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313871"/>
              </p:ext>
            </p:extLst>
          </p:nvPr>
        </p:nvGraphicFramePr>
        <p:xfrm>
          <a:off x="731838" y="1059903"/>
          <a:ext cx="10728325" cy="5301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文本框 7"/>
          <p:cNvSpPr txBox="1"/>
          <p:nvPr/>
        </p:nvSpPr>
        <p:spPr bwMode="auto">
          <a:xfrm>
            <a:off x="7671766" y="1059903"/>
            <a:ext cx="3714750" cy="1613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marL="0" marR="0" lvl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0" lang="en-US" altLang="zh-CN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月底两融余额为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76C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1.73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76C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万亿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0076C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月底两融余额为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76C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1.67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76C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万亿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0076C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较上月底</a:t>
            </a:r>
            <a:r>
              <a:rPr lang="zh-CN" altLang="en-US" b="1" noProof="0" dirty="0">
                <a:solidFill>
                  <a:srgbClr val="636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减少</a:t>
            </a:r>
            <a:r>
              <a:rPr lang="en-US" altLang="zh-CN" b="1" dirty="0">
                <a:solidFill>
                  <a:srgbClr val="636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543.21</a:t>
            </a:r>
            <a:r>
              <a:rPr lang="zh-CN" altLang="en-US" b="1" dirty="0">
                <a:solidFill>
                  <a:srgbClr val="636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</a:t>
            </a:r>
            <a:endParaRPr lang="en-US" altLang="zh-CN" b="1" dirty="0">
              <a:solidFill>
                <a:srgbClr val="6369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两融余额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月持续收缩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1362283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white">
          <a:xfrm>
            <a:off x="230400" y="295200"/>
            <a:ext cx="8231187" cy="52154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商品期货合约概览</a:t>
            </a:r>
          </a:p>
        </p:txBody>
      </p:sp>
      <p:graphicFrame>
        <p:nvGraphicFramePr>
          <p:cNvPr id="13" name="图表 12"/>
          <p:cNvGraphicFramePr/>
          <p:nvPr>
            <p:extLst>
              <p:ext uri="{D42A27DB-BD31-4B8C-83A1-F6EECF244321}">
                <p14:modId xmlns:p14="http://schemas.microsoft.com/office/powerpoint/2010/main" val="2942655852"/>
              </p:ext>
            </p:extLst>
          </p:nvPr>
        </p:nvGraphicFramePr>
        <p:xfrm>
          <a:off x="731838" y="944217"/>
          <a:ext cx="10728325" cy="5396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58631447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white">
          <a:xfrm>
            <a:off x="230400" y="295200"/>
            <a:ext cx="8231187" cy="38468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沪深两市市值前十（万亿）</a:t>
            </a:r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3099666610"/>
              </p:ext>
            </p:extLst>
          </p:nvPr>
        </p:nvGraphicFramePr>
        <p:xfrm>
          <a:off x="731837" y="933450"/>
          <a:ext cx="10728325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图表 8"/>
          <p:cNvGraphicFramePr/>
          <p:nvPr>
            <p:extLst>
              <p:ext uri="{D42A27DB-BD31-4B8C-83A1-F6EECF244321}">
                <p14:modId xmlns:p14="http://schemas.microsoft.com/office/powerpoint/2010/main" val="2021384493"/>
              </p:ext>
            </p:extLst>
          </p:nvPr>
        </p:nvGraphicFramePr>
        <p:xfrm>
          <a:off x="731836" y="3840230"/>
          <a:ext cx="10728325" cy="2619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18706117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white">
          <a:xfrm>
            <a:off x="230400" y="295200"/>
            <a:ext cx="8231187" cy="37565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月涨幅居前个股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(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去除发行不足一年新股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)</a:t>
            </a:r>
          </a:p>
        </p:txBody>
      </p:sp>
      <p:graphicFrame>
        <p:nvGraphicFramePr>
          <p:cNvPr id="8" name="图表 7"/>
          <p:cNvGraphicFramePr/>
          <p:nvPr>
            <p:extLst>
              <p:ext uri="{D42A27DB-BD31-4B8C-83A1-F6EECF244321}">
                <p14:modId xmlns:p14="http://schemas.microsoft.com/office/powerpoint/2010/main" val="2617473332"/>
              </p:ext>
            </p:extLst>
          </p:nvPr>
        </p:nvGraphicFramePr>
        <p:xfrm>
          <a:off x="0" y="939856"/>
          <a:ext cx="12192000" cy="5460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11488302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white">
          <a:xfrm>
            <a:off x="230400" y="295200"/>
            <a:ext cx="8231187" cy="53213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noProof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月跌幅居前个股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(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去除发行不足一年新股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)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407726244"/>
              </p:ext>
            </p:extLst>
          </p:nvPr>
        </p:nvGraphicFramePr>
        <p:xfrm>
          <a:off x="0" y="907199"/>
          <a:ext cx="11991975" cy="552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230400" y="295200"/>
            <a:ext cx="8231187" cy="54558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noProof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月涨幅居前个股的</a:t>
            </a:r>
            <a:r>
              <a:rPr lang="en-US" altLang="zh-CN" sz="24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月表现情况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1105858726"/>
              </p:ext>
            </p:extLst>
          </p:nvPr>
        </p:nvGraphicFramePr>
        <p:xfrm>
          <a:off x="230400" y="915760"/>
          <a:ext cx="11726374" cy="5550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82224004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1D3273-3016-478F-9CB5-FAC26DB5D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00" y="295200"/>
            <a:ext cx="5040312" cy="530225"/>
          </a:xfrm>
        </p:spPr>
        <p:txBody>
          <a:bodyPr lIns="0" tIns="0" rIns="0" bIns="0"/>
          <a:lstStyle/>
          <a:p>
            <a:r>
              <a:rPr lang="en-US" altLang="zh-CN" sz="2400" b="0" kern="12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altLang="en-US" sz="2400" b="0" kern="12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月热门公司解读</a:t>
            </a:r>
            <a:r>
              <a:rPr lang="en-US" altLang="zh-CN" sz="2400" b="0" kern="12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lang="zh-CN" altLang="en-US" sz="2400" b="0" kern="12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中国医药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62B14BC-247A-41C9-AB4B-F78A4CABC30C}"/>
              </a:ext>
            </a:extLst>
          </p:cNvPr>
          <p:cNvSpPr txBox="1"/>
          <p:nvPr/>
        </p:nvSpPr>
        <p:spPr bwMode="auto">
          <a:xfrm>
            <a:off x="731838" y="4421233"/>
            <a:ext cx="10728325" cy="18955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逆袭之路任重道远</a:t>
            </a:r>
            <a:endParaRPr lang="en-US" altLang="zh-CN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457200" algn="just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月初，中国医药与辉瑞公司签订了关于新冠病毒治疗药物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PAXLOVID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的供货协议。同时，此药也被国家药监局批准写入诊疗方案。受此影响，中国医药的股价飞涨，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天录得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板！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月以来，中国医药股价从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11.01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元（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日收盘价）上涨至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36.36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元（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31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日收盘价），区间累计涨幅达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230.25%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。但短期事件推动下的增长终会回落，进入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月公司市值连续下挫，回调态势日趋明显。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679CD6D-870A-448A-8368-CC9B50AD9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58895" y="967536"/>
            <a:ext cx="5917905" cy="32877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7DFDEC7B-1681-40C5-9E5C-5A1FB0370E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4874688"/>
              </p:ext>
            </p:extLst>
          </p:nvPr>
        </p:nvGraphicFramePr>
        <p:xfrm>
          <a:off x="230400" y="991398"/>
          <a:ext cx="576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1978491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990C349C-8CC2-47FB-8D56-3776658867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625883"/>
              </p:ext>
            </p:extLst>
          </p:nvPr>
        </p:nvGraphicFramePr>
        <p:xfrm>
          <a:off x="731838" y="924339"/>
          <a:ext cx="10728325" cy="5387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white">
          <a:xfrm>
            <a:off x="230400" y="295200"/>
            <a:ext cx="8231187" cy="38304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月股权质押比例前十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09E323D-399A-4056-A55B-5348A02F160D}"/>
              </a:ext>
            </a:extLst>
          </p:cNvPr>
          <p:cNvSpPr txBox="1"/>
          <p:nvPr/>
        </p:nvSpPr>
        <p:spPr bwMode="auto">
          <a:xfrm>
            <a:off x="10545191" y="971550"/>
            <a:ext cx="914972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单位：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5839792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527522C6-0A96-4C45-8134-F66CABAAC44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230400" y="295200"/>
            <a:ext cx="8231187" cy="38304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月第一大股东累计质押数占持股比例变化</a:t>
            </a:r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C4159648-F974-44E6-A778-2FE9471D9E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2415285"/>
              </p:ext>
            </p:extLst>
          </p:nvPr>
        </p:nvGraphicFramePr>
        <p:xfrm>
          <a:off x="0" y="1176965"/>
          <a:ext cx="6267450" cy="4890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A75528A8-53B5-40C6-9985-4C73DA5BB0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9609429"/>
              </p:ext>
            </p:extLst>
          </p:nvPr>
        </p:nvGraphicFramePr>
        <p:xfrm>
          <a:off x="5924550" y="1133475"/>
          <a:ext cx="6383040" cy="4972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777150184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 bwMode="auto">
          <a:xfrm>
            <a:off x="2160000" y="2064313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22000" y="2188294"/>
            <a:ext cx="735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宏观</a:t>
            </a:r>
          </a:p>
        </p:txBody>
      </p:sp>
      <p:sp>
        <p:nvSpPr>
          <p:cNvPr id="6" name="椭圆 5"/>
          <p:cNvSpPr/>
          <p:nvPr/>
        </p:nvSpPr>
        <p:spPr bwMode="auto">
          <a:xfrm>
            <a:off x="2160000" y="3142800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09944" y="3312947"/>
            <a:ext cx="50822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市场</a:t>
            </a:r>
          </a:p>
        </p:txBody>
      </p:sp>
      <p:sp>
        <p:nvSpPr>
          <p:cNvPr id="8" name="椭圆 7"/>
          <p:cNvSpPr/>
          <p:nvPr/>
        </p:nvSpPr>
        <p:spPr bwMode="auto">
          <a:xfrm>
            <a:off x="2160000" y="4222800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29833" y="4346781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展望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679218" y="3230633"/>
            <a:ext cx="617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月上旬市场急跌，走出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行情后持续震荡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688742" y="4316003"/>
            <a:ext cx="6523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市场难以向上突破，疫情为短期最大制约因素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9011B51-258E-4F5B-8F9E-3CAF2C8973E3}"/>
              </a:ext>
            </a:extLst>
          </p:cNvPr>
          <p:cNvSpPr txBox="1"/>
          <p:nvPr/>
        </p:nvSpPr>
        <p:spPr>
          <a:xfrm>
            <a:off x="3631593" y="2144783"/>
            <a:ext cx="617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国内多点散发疫情，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CPI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同比重回高位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21B271B1-757F-4ED5-BEC7-03406A3C9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227" y="3035301"/>
            <a:ext cx="1784773" cy="5905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13548DB-CA08-4AB5-81CC-48C4692AE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227" y="3758104"/>
            <a:ext cx="1784773" cy="52546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94A3B73-4523-427D-9874-142A2388F0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381" y="3720753"/>
            <a:ext cx="1485900" cy="6051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5CE90A9-7F2A-4E70-9C4D-F92C44ABF7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053218"/>
            <a:ext cx="1601281" cy="671057"/>
          </a:xfrm>
          <a:prstGeom prst="rect">
            <a:avLst/>
          </a:prstGeom>
        </p:spPr>
      </p:pic>
      <p:sp>
        <p:nvSpPr>
          <p:cNvPr id="7" name="对话气泡: 圆角矩形 6"/>
          <p:cNvSpPr/>
          <p:nvPr/>
        </p:nvSpPr>
        <p:spPr bwMode="auto">
          <a:xfrm>
            <a:off x="405765" y="991923"/>
            <a:ext cx="5445211" cy="1989402"/>
          </a:xfrm>
          <a:prstGeom prst="wedgeRoundRectCallout">
            <a:avLst>
              <a:gd name="adj1" fmla="val 35583"/>
              <a:gd name="adj2" fmla="val 54928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8684" name="Rectangle 2"/>
          <p:cNvSpPr>
            <a:spLocks noChangeArrowheads="1"/>
          </p:cNvSpPr>
          <p:nvPr/>
        </p:nvSpPr>
        <p:spPr bwMode="white">
          <a:xfrm>
            <a:off x="230400" y="295200"/>
            <a:ext cx="8231187" cy="350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主要券商月评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5765" y="980899"/>
            <a:ext cx="5445210" cy="199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参照西安、深圳和吉林的经验，预计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月中旬是本轮上海疫情的拐点，</a:t>
            </a:r>
            <a:r>
              <a:rPr lang="zh-CN" altLang="en-US" sz="14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经济数据的披露将促使稳增长政策二次集中发力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。若疫情拐点与政策发力点如预期叠加，</a:t>
            </a:r>
            <a:r>
              <a:rPr lang="en-US" altLang="zh-CN" sz="14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4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股中期修复行情将贯穿二三季度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，建议继续紧扣稳增长主线，坚定布局“估值低位”和“预期低位”品种。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配置建议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：建议聚焦光伏、半导体、白酒、中药、建筑板块。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月：看多，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月：看多，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月：谨慎看多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对话气泡: 圆角矩形 36"/>
          <p:cNvSpPr/>
          <p:nvPr/>
        </p:nvSpPr>
        <p:spPr bwMode="auto">
          <a:xfrm>
            <a:off x="6096000" y="952500"/>
            <a:ext cx="5932516" cy="2044700"/>
          </a:xfrm>
          <a:prstGeom prst="wedgeRoundRectCallout">
            <a:avLst>
              <a:gd name="adj1" fmla="val -34307"/>
              <a:gd name="adj2" fmla="val 55501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9" name="对话气泡: 圆角矩形 38"/>
          <p:cNvSpPr/>
          <p:nvPr/>
        </p:nvSpPr>
        <p:spPr bwMode="auto">
          <a:xfrm>
            <a:off x="6096000" y="4359766"/>
            <a:ext cx="5943600" cy="2088660"/>
          </a:xfrm>
          <a:prstGeom prst="wedgeRoundRectCallout">
            <a:avLst>
              <a:gd name="adj1" fmla="val -34620"/>
              <a:gd name="adj2" fmla="val -55613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1" name="对话气泡: 圆角矩形 40"/>
          <p:cNvSpPr/>
          <p:nvPr/>
        </p:nvSpPr>
        <p:spPr bwMode="auto">
          <a:xfrm>
            <a:off x="405765" y="4486275"/>
            <a:ext cx="5290194" cy="1978025"/>
          </a:xfrm>
          <a:prstGeom prst="wedgeRoundRectCallout">
            <a:avLst>
              <a:gd name="adj1" fmla="val 42271"/>
              <a:gd name="adj2" fmla="val -59912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136727" y="4376946"/>
            <a:ext cx="5922193" cy="2122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800" b="1">
                <a:latin typeface="+mn-ea"/>
                <a:ea typeface="+mn-ea"/>
              </a:defRPr>
            </a:lvl1pPr>
          </a:lstStyle>
          <a:p>
            <a:pPr lvl="0" algn="just">
              <a:lnSpc>
                <a:spcPts val="2000"/>
              </a:lnSpc>
              <a:defRPr/>
            </a:pP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展望后市，我们认为短期市场仍可能反复，但“稳增长”政策更有针对性地发力可能也将逐渐带来基本面预期的改善，类似前段时间大幅下跌的阶段可能已经结束，</a:t>
            </a:r>
            <a:r>
              <a:rPr lang="zh-CN" altLang="en-US" sz="14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市场短期可能仍处于磨底阶段</a:t>
            </a: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。结合近期市场调整后的估值已逐步接近</a:t>
            </a:r>
            <a:r>
              <a:rPr lang="en-US" altLang="zh-CN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月和</a:t>
            </a:r>
            <a:r>
              <a:rPr lang="en-US" altLang="zh-CN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月底部的水平，我们认为中期维度，市场机会大于风险，未来若配合市场成交可能进一步萎缩至</a:t>
            </a:r>
            <a:r>
              <a:rPr lang="en-US" altLang="zh-CN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7000</a:t>
            </a: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亿元左右等交易情绪降温的指标，可能更有助于判断市场的阶段底部出现。</a:t>
            </a:r>
            <a:endParaRPr lang="en-US" altLang="zh-CN" sz="14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ts val="2000"/>
              </a:lnSpc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配置建议：地产基建、中下游消费、制造成长板块等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ts val="2000"/>
              </a:lnSpc>
              <a:defRPr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月：谨慎看多，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月：看多  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月：中性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25643" y="4432991"/>
            <a:ext cx="5296535" cy="2122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2000"/>
              </a:lnSpc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一方面，随着俄乌冲突恐慌情绪显著释放、美联储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月加息“靴子落地”，海外市场“幺蛾子”最多、投资者避险情绪最强的时候已经过去。另一方面，国内政策放松的方向明确，金融委会议针对市场最关注的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股大跌、中概股监管冲突、港股暴跌等问题“对症下药”给出明确部署，“政策底”已然明朗。</a:t>
            </a:r>
          </a:p>
          <a:p>
            <a:pPr lvl="0" algn="just">
              <a:lnSpc>
                <a:spcPts val="2000"/>
              </a:lnSpc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配置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建议：短期房地产；中长期：</a:t>
            </a:r>
            <a:r>
              <a:rPr lang="zh-CN" altLang="en-US" sz="1400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新能源、新一代信息通信技术、高端制造、生物医药、军工</a:t>
            </a:r>
            <a:endParaRPr lang="en-US" altLang="zh-CN" sz="1400" b="1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just">
              <a:lnSpc>
                <a:spcPts val="2000"/>
              </a:lnSpc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月：看多，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月：谨慎看多，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月：谨慎看多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9326E97-0652-430B-A78F-EB67DFE8AF09}"/>
              </a:ext>
            </a:extLst>
          </p:cNvPr>
          <p:cNvSpPr txBox="1"/>
          <p:nvPr/>
        </p:nvSpPr>
        <p:spPr>
          <a:xfrm>
            <a:off x="6143625" y="983301"/>
            <a:ext cx="5865600" cy="2039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2200"/>
              </a:lnSpc>
              <a:defRPr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中上旬市场继续探底，下旬弱反弹；海外冲击边际钝化，国内矛盾占主因。在此环境下，资金主要博弈三个方向：一是政策可能进一步放松的地产，二是通胀线的能源和农业，三是疫情线的医药。展望后市，短期逻辑：喘息窗口，但一波三折；中期逻辑：政策底之后，市场底关键在于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国内社融、海外缩表。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ts val="2200"/>
              </a:lnSpc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配置建议：猪肉、必选食品、汽车链条、旅游出行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0" algn="just">
              <a:lnSpc>
                <a:spcPts val="2200"/>
              </a:lnSpc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月：看空，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月：看多，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月：中性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4665385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1595439" y="1071563"/>
            <a:ext cx="8929687" cy="3071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 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 panose="020105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</a:t>
            </a: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white">
          <a:xfrm>
            <a:off x="230400" y="295201"/>
            <a:ext cx="1175678" cy="4014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展望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D149310-3EB9-4068-9087-3E73B071AF7F}"/>
              </a:ext>
            </a:extLst>
          </p:cNvPr>
          <p:cNvSpPr txBox="1"/>
          <p:nvPr/>
        </p:nvSpPr>
        <p:spPr bwMode="auto">
          <a:xfrm>
            <a:off x="731838" y="888683"/>
            <a:ext cx="10728325" cy="5548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indent="720000" algn="just">
              <a:lnSpc>
                <a:spcPct val="200000"/>
              </a:lnSpc>
              <a:defRPr/>
            </a:pPr>
            <a:r>
              <a:rPr lang="en-US" altLang="zh-CN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CN" altLang="en-US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月，两市走出“</a:t>
            </a:r>
            <a:r>
              <a:rPr lang="en-US" altLang="zh-CN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V</a:t>
            </a:r>
            <a:r>
              <a:rPr lang="zh-CN" altLang="en-US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”字行情。中上旬在地缘风险及疫情有所抬头影响下，市场快速下探。随着两会的闭幕，积极的稳增长政策目标清晰，进一步加码趋势明显。政府工作</a:t>
            </a:r>
            <a:r>
              <a:rPr lang="en-US" altLang="zh-CN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5.5%</a:t>
            </a:r>
            <a:r>
              <a:rPr lang="zh-CN" altLang="en-US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r>
              <a:rPr lang="en-US" altLang="zh-CN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GDP</a:t>
            </a:r>
            <a:r>
              <a:rPr lang="zh-CN" altLang="en-US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增速目标也意味着稳增长政策将继续推进。</a:t>
            </a:r>
            <a:r>
              <a:rPr lang="en-US" altLang="zh-CN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CN" altLang="en-US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月中下旬全国两会带来的利好预期、美联储靴子落地等在一定程度上支撑市场，大盘开始横盘整理。</a:t>
            </a:r>
            <a:endParaRPr lang="en-US" altLang="zh-CN" dirty="0">
              <a:solidFill>
                <a:srgbClr val="15151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720000" algn="just">
              <a:lnSpc>
                <a:spcPct val="200000"/>
              </a:lnSpc>
              <a:defRPr/>
            </a:pPr>
            <a:r>
              <a:rPr lang="zh-CN" altLang="en-US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进入</a:t>
            </a:r>
            <a:r>
              <a:rPr lang="en-US" altLang="zh-CN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CN" altLang="en-US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月，在“动态清零”总方针不变的前提下，多地本土疫情反弹已导致多地重新实施“集中隔离、居家隔离、封控区、管控区” 等管理措施，且对我国</a:t>
            </a:r>
            <a:r>
              <a:rPr lang="en-US" altLang="zh-CN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CN" altLang="en-US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月及接下来</a:t>
            </a:r>
            <a:r>
              <a:rPr lang="en-US" altLang="zh-CN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CN" altLang="en-US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月的经济都造成了显而易见的破坏，新防控措施挑战恢复生产速度，也成为了制约市场上行的主因。</a:t>
            </a:r>
            <a:endParaRPr lang="en-US" altLang="zh-CN" dirty="0">
              <a:solidFill>
                <a:srgbClr val="15151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720000" algn="just">
              <a:lnSpc>
                <a:spcPct val="200000"/>
              </a:lnSpc>
              <a:defRPr/>
            </a:pPr>
            <a:r>
              <a:rPr lang="zh-CN" altLang="en-US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同时，资本持续外流，叠加俄乌冲突下大宗商品价格上涨推升通胀，</a:t>
            </a:r>
            <a:r>
              <a:rPr lang="en-US" altLang="zh-CN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CN" altLang="en-US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月市场交投情绪低迷，两市成交量收窄，向上突破的可能性不大。预计后市仍会受到多因素制约，尤其服务类消费等疫情下影响较大的行业会面临较大压力。</a:t>
            </a:r>
          </a:p>
        </p:txBody>
      </p:sp>
    </p:spTree>
    <p:extLst>
      <p:ext uri="{BB962C8B-B14F-4D97-AF65-F5344CB8AC3E}">
        <p14:creationId xmlns:p14="http://schemas.microsoft.com/office/powerpoint/2010/main" val="4123264662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矩形 3"/>
          <p:cNvSpPr>
            <a:spLocks noChangeArrowheads="1"/>
          </p:cNvSpPr>
          <p:nvPr/>
        </p:nvSpPr>
        <p:spPr bwMode="auto">
          <a:xfrm>
            <a:off x="1745095" y="1340769"/>
            <a:ext cx="8382000" cy="40285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         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我们的财务顾问团队依托自身专业背景及资源整合优势，根据客户需要，站在客户的角度为客户的投融资、资本运作、资产及债务重组、财务管理、发展战略等活动提供的咨询、分析、方案设计等服务。包括的项目有：投资顾问、融资顾问、资本运作顾问、资产管理与债务管理顾问、企业战略咨询顾问、企业常年财务顾问等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58B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             我们的投资团队依托自身专业背景和独特判断，根据行业发展和市场趋势，对目标企业和目标项目，进行各种形式的专业投资。财务投资包括：股权投资、固定收益投资等。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370C8C-E438-4A08-A3AF-2F330F6563D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230400" y="295200"/>
            <a:ext cx="8231187" cy="38304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200" b="1" dirty="0">
                <a:solidFill>
                  <a:srgbClr val="000066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Pre-IPO</a:t>
            </a:r>
            <a:r>
              <a:rPr lang="zh-CN" altLang="en-US" sz="22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财务顾问及财务投资</a:t>
            </a:r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/>
          <p:nvPr/>
        </p:nvSpPr>
        <p:spPr>
          <a:xfrm>
            <a:off x="2057400" y="1165861"/>
            <a:ext cx="80772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800">
                <a:solidFill>
                  <a:srgbClr val="777777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>
                <a:solidFill>
                  <a:srgbClr val="777777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 上市对于企业和股东仅是发展的一个里程碑，对接资本市场后，企业和股东需要适应更高的监管要求、更完善的公司治理、更复杂的资本运作。我们针对此类需求，整合了服务资源，将财务顾问和财务投资作为载体，致力为客户提供定制化的市值管理服务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 我们的财务顾问团队依托自身专业背景及资源整合优势，根据上市公司及其股东的需要，提供投融资、资本运作、资产及债务重组、财务管理、发展战略等活动提供的咨询、分析、方案设计等服务。包括的服务有：上市公司再融资、股权激励、并购、股权融资、市值维护、战略投资等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 我们的投资团队依托自身专业背景和独特判断，根据市值管理的各项需求，设计投资结构，进行各种形式的市值管理投资。包括：并购投资、再融资投资、战略投资、固定收益投资等。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59B57E8-9267-4EB5-BC85-0F570B43712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230400" y="295200"/>
            <a:ext cx="8231187" cy="38304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200" b="1" dirty="0">
                <a:solidFill>
                  <a:srgbClr val="000066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Pre-IPO</a:t>
            </a:r>
            <a:r>
              <a:rPr lang="zh-CN" altLang="en-US" sz="22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财务顾问及财务投资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 bwMode="auto">
          <a:xfrm>
            <a:off x="230400" y="295200"/>
            <a:ext cx="4503303" cy="476433"/>
          </a:xfrm>
          <a:noFill/>
          <a:ln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r>
              <a:rPr kumimoji="1" lang="en-US" altLang="zh-CN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CPI</a:t>
            </a:r>
            <a:r>
              <a:rPr kumimoji="1" lang="zh-CN" altLang="en-US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PPI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18410" y="3817845"/>
            <a:ext cx="10155180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月CPI同比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上涨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1.5%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，环比</a:t>
            </a:r>
            <a:r>
              <a:rPr lang="zh-CN" altLang="en-US" sz="2400" b="1" dirty="0">
                <a:solidFill>
                  <a:srgbClr val="0076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持平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kumimoji="0" lang="en-US" altLang="zh-CN" sz="2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PPI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同比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上涨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8.3%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，环比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上涨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1.1%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54A8634B-1F0E-44D5-B816-5B10AFAB1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" y="4492393"/>
            <a:ext cx="11772899" cy="18955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6C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CPI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6C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环比持平，同比涨幅有所扩大 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月份，受国内多点散发疫情和国际大宗商品价格上涨等因素影响，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CPI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环比持平，同比涨幅有所扩大。受节后消费需求回落及供给充足等因素影响，肉类、水果等小幅下降。受国际小麦、玉米和大豆等价格上涨及国内疫情影响，面粉、鲜菜、鸡蛋等价格出现上行。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dirty="0">
                <a:solidFill>
                  <a:srgbClr val="0076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PPI</a:t>
            </a:r>
            <a:r>
              <a:rPr lang="zh-CN" altLang="en-US" sz="1600" b="1" dirty="0">
                <a:solidFill>
                  <a:srgbClr val="0076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环比上涨，同比涨幅继续回落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月份，受国际大宗商品价格上涨等因素影响，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PPI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环比上涨，同比涨幅继续回落。地缘政治等因素推动国际大宗商品价格持续上行，带动国内石油、有色金属等相关行业价格继续上涨。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" b="3020"/>
          <a:stretch/>
        </p:blipFill>
        <p:spPr bwMode="auto">
          <a:xfrm>
            <a:off x="536991" y="917575"/>
            <a:ext cx="5445144" cy="293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" b="2579"/>
          <a:stretch/>
        </p:blipFill>
        <p:spPr bwMode="auto">
          <a:xfrm>
            <a:off x="6209866" y="917574"/>
            <a:ext cx="5702047" cy="286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10209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 bwMode="auto">
          <a:xfrm>
            <a:off x="230400" y="295200"/>
            <a:ext cx="5600426" cy="416096"/>
          </a:xfrm>
          <a:noFill/>
          <a:ln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r>
              <a:rPr kumimoji="1" lang="en-US" altLang="zh-CN" sz="2400" b="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PMI</a:t>
            </a:r>
            <a:endParaRPr kumimoji="1" lang="zh-CN" altLang="en-US" sz="2400" b="0" dirty="0">
              <a:solidFill>
                <a:schemeClr val="accent4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8DC700E-4C74-4AAB-9296-D9E5B0676DB2}"/>
              </a:ext>
            </a:extLst>
          </p:cNvPr>
          <p:cNvSpPr txBox="1"/>
          <p:nvPr/>
        </p:nvSpPr>
        <p:spPr>
          <a:xfrm>
            <a:off x="7776486" y="1242954"/>
            <a:ext cx="4315622" cy="4923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zh-CN" altLang="en-US" sz="2000" b="1" dirty="0">
                <a:solidFill>
                  <a:srgbClr val="0076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中国官方制造业</a:t>
            </a:r>
            <a:r>
              <a:rPr lang="en-US" altLang="zh-CN" sz="2000" b="1" dirty="0">
                <a:solidFill>
                  <a:srgbClr val="0076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PMI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49.50%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较上月明显回落，跌至荣枯线以下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较上月</a:t>
            </a:r>
            <a:r>
              <a:rPr lang="zh-CN" altLang="en-US" sz="2000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下降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0.7%</a:t>
            </a:r>
          </a:p>
          <a:p>
            <a:pPr>
              <a:lnSpc>
                <a:spcPct val="200000"/>
              </a:lnSpc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zh-CN" altLang="en-US" sz="2000" b="1" dirty="0">
                <a:solidFill>
                  <a:srgbClr val="0076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财新中国制造业</a:t>
            </a:r>
            <a:r>
              <a:rPr lang="en-US" altLang="zh-CN" sz="2000" b="1" dirty="0">
                <a:solidFill>
                  <a:srgbClr val="0076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PMI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48.10%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财新中国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PMI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再次回落到荣枯线以下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较上月</a:t>
            </a:r>
            <a:r>
              <a:rPr lang="zh-CN" altLang="en-US" sz="2000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下降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2.3%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月以来新低。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1649526640"/>
              </p:ext>
            </p:extLst>
          </p:nvPr>
        </p:nvGraphicFramePr>
        <p:xfrm>
          <a:off x="128016" y="897775"/>
          <a:ext cx="7620346" cy="5577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59521470-E2B1-4DC5-AE2A-DDEB570874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8833594"/>
              </p:ext>
            </p:extLst>
          </p:nvPr>
        </p:nvGraphicFramePr>
        <p:xfrm>
          <a:off x="129601" y="914400"/>
          <a:ext cx="11864279" cy="5586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386" name="标题 1"/>
          <p:cNvSpPr>
            <a:spLocks noGrp="1"/>
          </p:cNvSpPr>
          <p:nvPr>
            <p:ph type="title"/>
          </p:nvPr>
        </p:nvSpPr>
        <p:spPr bwMode="auto">
          <a:xfrm>
            <a:off x="230400" y="294397"/>
            <a:ext cx="8229600" cy="522469"/>
          </a:xfrm>
          <a:noFill/>
          <a:ln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r>
              <a:rPr kumimoji="1" lang="zh-CN" altLang="en-US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央行公开市场操作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A95F14B-C2B4-4C3E-BC38-2FF11FB2E2CC}"/>
              </a:ext>
            </a:extLst>
          </p:cNvPr>
          <p:cNvSpPr txBox="1"/>
          <p:nvPr/>
        </p:nvSpPr>
        <p:spPr>
          <a:xfrm>
            <a:off x="6096000" y="3691413"/>
            <a:ext cx="5003800" cy="11382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月央行累计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净回笼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资金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2300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资金面整体有所收紧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white">
          <a:xfrm>
            <a:off x="230400" y="295200"/>
            <a:ext cx="8231188" cy="40436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市场概况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84280" y="142095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上证指数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70031" y="1941677"/>
            <a:ext cx="116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defRPr/>
            </a:pPr>
            <a:r>
              <a:rPr lang="en-US" altLang="zh-CN" sz="2000" b="1" dirty="0">
                <a:solidFill>
                  <a:srgbClr val="636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6.07%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84280" y="242361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深证成指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84280" y="358095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创业板指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CB0F3E8-9B5C-40F7-9012-B0DB166A9F78}"/>
              </a:ext>
            </a:extLst>
          </p:cNvPr>
          <p:cNvSpPr txBox="1"/>
          <p:nvPr/>
        </p:nvSpPr>
        <p:spPr>
          <a:xfrm>
            <a:off x="584280" y="4660950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科创</a:t>
            </a: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E8FEE72-DCE6-4C18-887D-51F02F830B82}"/>
              </a:ext>
            </a:extLst>
          </p:cNvPr>
          <p:cNvSpPr txBox="1"/>
          <p:nvPr/>
        </p:nvSpPr>
        <p:spPr>
          <a:xfrm>
            <a:off x="870030" y="5176629"/>
            <a:ext cx="116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12.69%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箭头: 上 28">
            <a:extLst>
              <a:ext uri="{FF2B5EF4-FFF2-40B4-BE49-F238E27FC236}">
                <a16:creationId xmlns:a16="http://schemas.microsoft.com/office/drawing/2014/main" id="{D3CDDE88-3854-43CF-856F-CFFA8A2DF963}"/>
              </a:ext>
            </a:extLst>
          </p:cNvPr>
          <p:cNvSpPr/>
          <p:nvPr/>
        </p:nvSpPr>
        <p:spPr bwMode="auto">
          <a:xfrm rot="10800000">
            <a:off x="584280" y="2963610"/>
            <a:ext cx="288032" cy="372752"/>
          </a:xfrm>
          <a:prstGeom prst="upArrow">
            <a:avLst/>
          </a:prstGeom>
          <a:solidFill>
            <a:srgbClr val="636946"/>
          </a:solidFill>
          <a:ln w="9525" cap="flat" cmpd="sng" algn="ctr">
            <a:solidFill>
              <a:srgbClr val="63694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63694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箭头: 上 23">
            <a:extLst>
              <a:ext uri="{FF2B5EF4-FFF2-40B4-BE49-F238E27FC236}">
                <a16:creationId xmlns:a16="http://schemas.microsoft.com/office/drawing/2014/main" id="{A2D78669-B0D0-400F-9162-8D8443135830}"/>
              </a:ext>
            </a:extLst>
          </p:cNvPr>
          <p:cNvSpPr/>
          <p:nvPr/>
        </p:nvSpPr>
        <p:spPr bwMode="auto">
          <a:xfrm rot="10800000">
            <a:off x="584280" y="5203987"/>
            <a:ext cx="288032" cy="372752"/>
          </a:xfrm>
          <a:prstGeom prst="upArrow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rgbClr val="61616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3880667447"/>
              </p:ext>
            </p:extLst>
          </p:nvPr>
        </p:nvGraphicFramePr>
        <p:xfrm>
          <a:off x="2000052" y="981777"/>
          <a:ext cx="9925649" cy="5399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箭头: 上 28">
            <a:extLst>
              <a:ext uri="{FF2B5EF4-FFF2-40B4-BE49-F238E27FC236}">
                <a16:creationId xmlns:a16="http://schemas.microsoft.com/office/drawing/2014/main" id="{D3CDDE88-3854-43CF-856F-CFFA8A2DF963}"/>
              </a:ext>
            </a:extLst>
          </p:cNvPr>
          <p:cNvSpPr/>
          <p:nvPr/>
        </p:nvSpPr>
        <p:spPr bwMode="auto">
          <a:xfrm rot="10800000">
            <a:off x="584280" y="4121946"/>
            <a:ext cx="288032" cy="372752"/>
          </a:xfrm>
          <a:prstGeom prst="upArrow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rgbClr val="61616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33E83D6-4039-48F7-9316-C9A51D4C6EB9}"/>
              </a:ext>
            </a:extLst>
          </p:cNvPr>
          <p:cNvSpPr txBox="1"/>
          <p:nvPr/>
        </p:nvSpPr>
        <p:spPr>
          <a:xfrm>
            <a:off x="870030" y="4073669"/>
            <a:ext cx="1167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defRPr/>
            </a:pPr>
            <a:r>
              <a:rPr lang="en-US" altLang="zh-CN" sz="2000" b="1" dirty="0">
                <a:solidFill>
                  <a:srgbClr val="636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7.70%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箭头: 上 27">
            <a:extLst>
              <a:ext uri="{FF2B5EF4-FFF2-40B4-BE49-F238E27FC236}">
                <a16:creationId xmlns:a16="http://schemas.microsoft.com/office/drawing/2014/main" id="{9A0398DC-C7ED-49F7-8F98-03BE7E70D61B}"/>
              </a:ext>
            </a:extLst>
          </p:cNvPr>
          <p:cNvSpPr/>
          <p:nvPr/>
        </p:nvSpPr>
        <p:spPr bwMode="auto">
          <a:xfrm rot="10800000">
            <a:off x="584281" y="1957059"/>
            <a:ext cx="288032" cy="372752"/>
          </a:xfrm>
          <a:prstGeom prst="upArrow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rgbClr val="61616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86EBC8F-035B-4953-912B-03AD7E6A998A}"/>
              </a:ext>
            </a:extLst>
          </p:cNvPr>
          <p:cNvSpPr txBox="1"/>
          <p:nvPr/>
        </p:nvSpPr>
        <p:spPr>
          <a:xfrm>
            <a:off x="870031" y="2937907"/>
            <a:ext cx="116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defRPr/>
            </a:pPr>
            <a:r>
              <a:rPr lang="en-US" altLang="zh-CN" sz="2000" b="1" dirty="0">
                <a:solidFill>
                  <a:srgbClr val="636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9.94%</a:t>
            </a:r>
          </a:p>
        </p:txBody>
      </p:sp>
    </p:spTree>
    <p:custDataLst>
      <p:tags r:id="rId2"/>
    </p:custData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33476" y="4641816"/>
            <a:ext cx="24984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较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月底       </a:t>
            </a:r>
            <a:r>
              <a:rPr lang="en-US" altLang="zh-CN" sz="20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6.31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white">
          <a:xfrm>
            <a:off x="230400" y="295200"/>
            <a:ext cx="8231187" cy="45130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沪深市值统计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33737" y="2722339"/>
            <a:ext cx="2498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深市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市值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6369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34.50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万亿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33737" y="1885544"/>
            <a:ext cx="2498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沪市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市值</a:t>
            </a:r>
            <a:r>
              <a:rPr lang="en-US" altLang="zh-CN" sz="2000" b="1" dirty="0">
                <a:solidFill>
                  <a:srgbClr val="636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54.39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万亿</a:t>
            </a:r>
          </a:p>
        </p:txBody>
      </p:sp>
      <p:sp>
        <p:nvSpPr>
          <p:cNvPr id="9" name="箭头: 上 8">
            <a:extLst>
              <a:ext uri="{FF2B5EF4-FFF2-40B4-BE49-F238E27FC236}">
                <a16:creationId xmlns:a16="http://schemas.microsoft.com/office/drawing/2014/main" id="{692D7619-314D-45B9-8B74-41BB2B839623}"/>
              </a:ext>
            </a:extLst>
          </p:cNvPr>
          <p:cNvSpPr/>
          <p:nvPr/>
        </p:nvSpPr>
        <p:spPr bwMode="auto">
          <a:xfrm rot="10800000">
            <a:off x="1338300" y="4574441"/>
            <a:ext cx="449215" cy="581344"/>
          </a:xfrm>
          <a:prstGeom prst="upArrow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rgbClr val="63694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3842540640"/>
              </p:ext>
            </p:extLst>
          </p:nvPr>
        </p:nvGraphicFramePr>
        <p:xfrm>
          <a:off x="2839453" y="943276"/>
          <a:ext cx="9193796" cy="53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233736" y="3554352"/>
            <a:ext cx="2498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市值</a:t>
            </a:r>
            <a:r>
              <a:rPr lang="en-US" altLang="zh-CN" sz="20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0.21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万亿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93393822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4121381785"/>
              </p:ext>
            </p:extLst>
          </p:nvPr>
        </p:nvGraphicFramePr>
        <p:xfrm>
          <a:off x="381000" y="904875"/>
          <a:ext cx="11287125" cy="511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0400" y="295200"/>
            <a:ext cx="8229600" cy="527240"/>
          </a:xfrm>
          <a:noFill/>
          <a:ln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r>
              <a:rPr lang="zh-CN" altLang="en-US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富时中国</a:t>
            </a:r>
            <a:r>
              <a:rPr lang="en-US" altLang="zh-CN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A50</a:t>
            </a:r>
            <a:r>
              <a:rPr lang="zh-CN" altLang="en-US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CN0Y</a:t>
            </a:r>
            <a:r>
              <a:rPr lang="zh-CN" altLang="en-US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）股指期货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4D4D121-2F68-42D9-9584-73702942E8D6}"/>
              </a:ext>
            </a:extLst>
          </p:cNvPr>
          <p:cNvSpPr txBox="1"/>
          <p:nvPr/>
        </p:nvSpPr>
        <p:spPr>
          <a:xfrm>
            <a:off x="6828184" y="4021643"/>
            <a:ext cx="5363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富时中国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A50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股指期货在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月初急跌后走出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字行情，随后便持续横盘整理。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3655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95A5D64E-E74F-466A-955D-065E985236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6712201"/>
              </p:ext>
            </p:extLst>
          </p:nvPr>
        </p:nvGraphicFramePr>
        <p:xfrm>
          <a:off x="301049" y="914399"/>
          <a:ext cx="11595675" cy="5475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530" name="Rectangle 2"/>
          <p:cNvSpPr>
            <a:spLocks noChangeArrowheads="1"/>
          </p:cNvSpPr>
          <p:nvPr/>
        </p:nvSpPr>
        <p:spPr bwMode="white">
          <a:xfrm>
            <a:off x="230400" y="295200"/>
            <a:ext cx="8231187" cy="42380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全市场解禁规模</a:t>
            </a:r>
          </a:p>
        </p:txBody>
      </p:sp>
      <p:sp>
        <p:nvSpPr>
          <p:cNvPr id="2" name="文本框 1"/>
          <p:cNvSpPr txBox="1"/>
          <p:nvPr/>
        </p:nvSpPr>
        <p:spPr bwMode="auto">
          <a:xfrm>
            <a:off x="441538" y="914399"/>
            <a:ext cx="5495237" cy="18461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R="0" indent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年市场解禁市值</a:t>
            </a:r>
            <a:r>
              <a:rPr lang="en-US" altLang="zh-CN" sz="2000" b="1" dirty="0">
                <a:solidFill>
                  <a:srgbClr val="0076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4.68</a:t>
            </a:r>
            <a:r>
              <a:rPr lang="zh-CN" altLang="en-US" sz="2000" b="1" dirty="0">
                <a:solidFill>
                  <a:srgbClr val="0076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万亿元</a:t>
            </a:r>
            <a:endParaRPr lang="en-US" altLang="zh-CN" sz="2000" b="1" dirty="0">
              <a:solidFill>
                <a:srgbClr val="0076C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indent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月市场解禁市值</a:t>
            </a:r>
            <a:r>
              <a:rPr lang="en-US" altLang="zh-CN" sz="2000" b="1" dirty="0">
                <a:solidFill>
                  <a:srgbClr val="0076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3920.61</a:t>
            </a:r>
            <a:r>
              <a:rPr lang="zh-CN" altLang="en-US" sz="2000" b="1" dirty="0">
                <a:solidFill>
                  <a:srgbClr val="0076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</a:t>
            </a:r>
            <a:endParaRPr lang="en-US" altLang="zh-CN" sz="2000" b="1" dirty="0">
              <a:solidFill>
                <a:srgbClr val="0076C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indent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较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月环比有所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增长</a:t>
            </a:r>
            <a:r>
              <a:rPr lang="zh-CN" altLang="en-US" sz="2000" b="1" dirty="0">
                <a:solidFill>
                  <a:srgbClr val="636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同比增长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78.67%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5230275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融客投资PPT模板">
  <a:themeElements>
    <a:clrScheme name="融客投资PPT模板 1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投资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投资PPT模板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投资PPT模板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投资PPT模板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  <a:txDef>
      <a:spPr bwMode="auto">
        <a:noFill/>
        <a:ln w="9525">
          <a:solidFill>
            <a:schemeClr val="accent1"/>
          </a:solidFill>
          <a:miter lim="800000"/>
        </a:ln>
      </a:spPr>
      <a:bodyPr wrap="square" rtlCol="0">
        <a:spAutoFit/>
      </a:bodyPr>
      <a:lstStyle>
        <a:defPPr algn="l">
          <a:defRPr sz="1300" b="1" dirty="0" smtClean="0">
            <a:solidFill>
              <a:srgbClr val="000066"/>
            </a:solidFill>
            <a:latin typeface="幼圆" panose="02010509060101010101" pitchFamily="49" charset="-122"/>
            <a:ea typeface="幼圆" panose="02010509060101010101" pitchFamily="49" charset="-122"/>
          </a:defRPr>
        </a:defPPr>
      </a:lstStyle>
    </a:tx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C1B56"/>
    </a:accent1>
    <a:accent2>
      <a:srgbClr val="037FA5"/>
    </a:accent2>
    <a:accent3>
      <a:srgbClr val="F26B2B"/>
    </a:accent3>
    <a:accent4>
      <a:srgbClr val="848C5E"/>
    </a:accent4>
    <a:accent5>
      <a:srgbClr val="EDA59B"/>
    </a:accent5>
    <a:accent6>
      <a:srgbClr val="FFDB93"/>
    </a:accent6>
    <a:hlink>
      <a:srgbClr val="0C1B56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C1B56"/>
    </a:accent1>
    <a:accent2>
      <a:srgbClr val="037FA5"/>
    </a:accent2>
    <a:accent3>
      <a:srgbClr val="F26B2B"/>
    </a:accent3>
    <a:accent4>
      <a:srgbClr val="848C5E"/>
    </a:accent4>
    <a:accent5>
      <a:srgbClr val="EDA59B"/>
    </a:accent5>
    <a:accent6>
      <a:srgbClr val="FFDB93"/>
    </a:accent6>
    <a:hlink>
      <a:srgbClr val="0C1B56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C1B56"/>
    </a:accent1>
    <a:accent2>
      <a:srgbClr val="037FA5"/>
    </a:accent2>
    <a:accent3>
      <a:srgbClr val="F26B2B"/>
    </a:accent3>
    <a:accent4>
      <a:srgbClr val="848C5E"/>
    </a:accent4>
    <a:accent5>
      <a:srgbClr val="EDA59B"/>
    </a:accent5>
    <a:accent6>
      <a:srgbClr val="FFDB93"/>
    </a:accent6>
    <a:hlink>
      <a:srgbClr val="0C1B56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C1B56"/>
    </a:accent1>
    <a:accent2>
      <a:srgbClr val="037FA5"/>
    </a:accent2>
    <a:accent3>
      <a:srgbClr val="F26B2B"/>
    </a:accent3>
    <a:accent4>
      <a:srgbClr val="848C5E"/>
    </a:accent4>
    <a:accent5>
      <a:srgbClr val="EDA59B"/>
    </a:accent5>
    <a:accent6>
      <a:srgbClr val="FFDB93"/>
    </a:accent6>
    <a:hlink>
      <a:srgbClr val="0C1B56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C1B56"/>
    </a:accent1>
    <a:accent2>
      <a:srgbClr val="037FA5"/>
    </a:accent2>
    <a:accent3>
      <a:srgbClr val="F26B2B"/>
    </a:accent3>
    <a:accent4>
      <a:srgbClr val="848C5E"/>
    </a:accent4>
    <a:accent5>
      <a:srgbClr val="EDA59B"/>
    </a:accent5>
    <a:accent6>
      <a:srgbClr val="FFDB93"/>
    </a:accent6>
    <a:hlink>
      <a:srgbClr val="0C1B56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C1B56"/>
    </a:accent1>
    <a:accent2>
      <a:srgbClr val="037FA5"/>
    </a:accent2>
    <a:accent3>
      <a:srgbClr val="F26B2B"/>
    </a:accent3>
    <a:accent4>
      <a:srgbClr val="848C5E"/>
    </a:accent4>
    <a:accent5>
      <a:srgbClr val="EDA59B"/>
    </a:accent5>
    <a:accent6>
      <a:srgbClr val="FFDB93"/>
    </a:accent6>
    <a:hlink>
      <a:srgbClr val="0C1B56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C1B56"/>
    </a:accent1>
    <a:accent2>
      <a:srgbClr val="037FA5"/>
    </a:accent2>
    <a:accent3>
      <a:srgbClr val="F26B2B"/>
    </a:accent3>
    <a:accent4>
      <a:srgbClr val="848C5E"/>
    </a:accent4>
    <a:accent5>
      <a:srgbClr val="EDA59B"/>
    </a:accent5>
    <a:accent6>
      <a:srgbClr val="FFDB93"/>
    </a:accent6>
    <a:hlink>
      <a:srgbClr val="0C1B56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C1B56"/>
    </a:accent1>
    <a:accent2>
      <a:srgbClr val="037FA5"/>
    </a:accent2>
    <a:accent3>
      <a:srgbClr val="F26B2B"/>
    </a:accent3>
    <a:accent4>
      <a:srgbClr val="848C5E"/>
    </a:accent4>
    <a:accent5>
      <a:srgbClr val="EDA59B"/>
    </a:accent5>
    <a:accent6>
      <a:srgbClr val="FFDB93"/>
    </a:accent6>
    <a:hlink>
      <a:srgbClr val="0C1B56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8CD6"/>
    </a:accent1>
    <a:accent2>
      <a:srgbClr val="4BBFFF"/>
    </a:accent2>
    <a:accent3>
      <a:srgbClr val="606060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C1B56"/>
    </a:accent1>
    <a:accent2>
      <a:srgbClr val="037FA5"/>
    </a:accent2>
    <a:accent3>
      <a:srgbClr val="F26B2B"/>
    </a:accent3>
    <a:accent4>
      <a:srgbClr val="848C5E"/>
    </a:accent4>
    <a:accent5>
      <a:srgbClr val="EDA59B"/>
    </a:accent5>
    <a:accent6>
      <a:srgbClr val="FFDB93"/>
    </a:accent6>
    <a:hlink>
      <a:srgbClr val="0C1B56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22809</TotalTime>
  <Words>1991</Words>
  <Application>Microsoft Office PowerPoint</Application>
  <PresentationFormat>宽屏</PresentationFormat>
  <Paragraphs>149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23</vt:i4>
      </vt:variant>
    </vt:vector>
  </HeadingPairs>
  <TitlesOfParts>
    <vt:vector size="43" baseType="lpstr">
      <vt:lpstr>Microsoft YaHei UI</vt:lpstr>
      <vt:lpstr>PingFangSC-Medium</vt:lpstr>
      <vt:lpstr>等线</vt:lpstr>
      <vt:lpstr>等线 Light</vt:lpstr>
      <vt:lpstr>黑体</vt:lpstr>
      <vt:lpstr>华文中宋</vt:lpstr>
      <vt:lpstr>微软雅黑</vt:lpstr>
      <vt:lpstr>微软雅黑</vt:lpstr>
      <vt:lpstr>微软雅黑</vt:lpstr>
      <vt:lpstr>幼圆</vt:lpstr>
      <vt:lpstr>Arial</vt:lpstr>
      <vt:lpstr>Times New Roman</vt:lpstr>
      <vt:lpstr>Verdana</vt:lpstr>
      <vt:lpstr>Wingdings</vt:lpstr>
      <vt:lpstr>Office 主题​​</vt:lpstr>
      <vt:lpstr>融客投资PPT模板</vt:lpstr>
      <vt:lpstr>2_融客PPT模板</vt:lpstr>
      <vt:lpstr>3_融客PPT模板</vt:lpstr>
      <vt:lpstr>5_融客PPT模板</vt:lpstr>
      <vt:lpstr>融客PPT模板</vt:lpstr>
      <vt:lpstr>PowerPoint 演示文稿</vt:lpstr>
      <vt:lpstr>PowerPoint 演示文稿</vt:lpstr>
      <vt:lpstr>CPI、PPI</vt:lpstr>
      <vt:lpstr>PMI</vt:lpstr>
      <vt:lpstr>央行公开市场操作</vt:lpstr>
      <vt:lpstr>PowerPoint 演示文稿</vt:lpstr>
      <vt:lpstr>PowerPoint 演示文稿</vt:lpstr>
      <vt:lpstr>富时中国A50（CN0Y）股指期货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3月热门公司解读——中国医药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Junlong Wu</dc:creator>
  <cp:lastModifiedBy>Xue Yong</cp:lastModifiedBy>
  <cp:revision>652</cp:revision>
  <dcterms:created xsi:type="dcterms:W3CDTF">2020-09-03T02:02:06Z</dcterms:created>
  <dcterms:modified xsi:type="dcterms:W3CDTF">2022-04-11T07:49:24Z</dcterms:modified>
</cp:coreProperties>
</file>